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4"/>
  </p:sldMasterIdLst>
  <p:notesMasterIdLst>
    <p:notesMasterId r:id="rId86"/>
  </p:notesMasterIdLst>
  <p:handoutMasterIdLst>
    <p:handoutMasterId r:id="rId87"/>
  </p:handoutMasterIdLst>
  <p:sldIdLst>
    <p:sldId id="256" r:id="rId5"/>
    <p:sldId id="275" r:id="rId6"/>
    <p:sldId id="258" r:id="rId7"/>
    <p:sldId id="370" r:id="rId8"/>
    <p:sldId id="331" r:id="rId9"/>
    <p:sldId id="327" r:id="rId10"/>
    <p:sldId id="332" r:id="rId11"/>
    <p:sldId id="362" r:id="rId12"/>
    <p:sldId id="363" r:id="rId13"/>
    <p:sldId id="317" r:id="rId14"/>
    <p:sldId id="323" r:id="rId15"/>
    <p:sldId id="364" r:id="rId16"/>
    <p:sldId id="365" r:id="rId17"/>
    <p:sldId id="333" r:id="rId18"/>
    <p:sldId id="328" r:id="rId19"/>
    <p:sldId id="366" r:id="rId20"/>
    <p:sldId id="271" r:id="rId21"/>
    <p:sldId id="361" r:id="rId22"/>
    <p:sldId id="373" r:id="rId23"/>
    <p:sldId id="374" r:id="rId24"/>
    <p:sldId id="352" r:id="rId25"/>
    <p:sldId id="334" r:id="rId26"/>
    <p:sldId id="325" r:id="rId27"/>
    <p:sldId id="380" r:id="rId28"/>
    <p:sldId id="329" r:id="rId29"/>
    <p:sldId id="381" r:id="rId30"/>
    <p:sldId id="272" r:id="rId31"/>
    <p:sldId id="382" r:id="rId32"/>
    <p:sldId id="337" r:id="rId33"/>
    <p:sldId id="383" r:id="rId34"/>
    <p:sldId id="273" r:id="rId35"/>
    <p:sldId id="354" r:id="rId36"/>
    <p:sldId id="357" r:id="rId37"/>
    <p:sldId id="384" r:id="rId38"/>
    <p:sldId id="356" r:id="rId39"/>
    <p:sldId id="358" r:id="rId40"/>
    <p:sldId id="385" r:id="rId41"/>
    <p:sldId id="342" r:id="rId42"/>
    <p:sldId id="359" r:id="rId43"/>
    <p:sldId id="387" r:id="rId44"/>
    <p:sldId id="322" r:id="rId45"/>
    <p:sldId id="388" r:id="rId46"/>
    <p:sldId id="360" r:id="rId47"/>
    <p:sldId id="389" r:id="rId48"/>
    <p:sldId id="338" r:id="rId49"/>
    <p:sldId id="390" r:id="rId50"/>
    <p:sldId id="344" r:id="rId51"/>
    <p:sldId id="391" r:id="rId52"/>
    <p:sldId id="306" r:id="rId53"/>
    <p:sldId id="392" r:id="rId54"/>
    <p:sldId id="345" r:id="rId55"/>
    <p:sldId id="393" r:id="rId56"/>
    <p:sldId id="300" r:id="rId57"/>
    <p:sldId id="405" r:id="rId58"/>
    <p:sldId id="304" r:id="rId59"/>
    <p:sldId id="400" r:id="rId60"/>
    <p:sldId id="347" r:id="rId61"/>
    <p:sldId id="410" r:id="rId62"/>
    <p:sldId id="312" r:id="rId63"/>
    <p:sldId id="401" r:id="rId64"/>
    <p:sldId id="415" r:id="rId65"/>
    <p:sldId id="414" r:id="rId66"/>
    <p:sldId id="320" r:id="rId67"/>
    <p:sldId id="402" r:id="rId68"/>
    <p:sldId id="351" r:id="rId69"/>
    <p:sldId id="421" r:id="rId70"/>
    <p:sldId id="321" r:id="rId71"/>
    <p:sldId id="399" r:id="rId72"/>
    <p:sldId id="309" r:id="rId73"/>
    <p:sldId id="418" r:id="rId74"/>
    <p:sldId id="316" r:id="rId75"/>
    <p:sldId id="398" r:id="rId76"/>
    <p:sldId id="339" r:id="rId77"/>
    <p:sldId id="424" r:id="rId78"/>
    <p:sldId id="274" r:id="rId79"/>
    <p:sldId id="376" r:id="rId80"/>
    <p:sldId id="397" r:id="rId81"/>
    <p:sldId id="375" r:id="rId82"/>
    <p:sldId id="377" r:id="rId83"/>
    <p:sldId id="378" r:id="rId84"/>
    <p:sldId id="379" r:id="rId85"/>
  </p:sldIdLst>
  <p:sldSz cx="10972800" cy="6172200"/>
  <p:notesSz cx="7010400" cy="9296400"/>
  <p:custDataLst>
    <p:tags r:id="rId88"/>
  </p:custDataLst>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EFAFB233-063F-42B5-8137-9DF3F51BA10A}">
      <p15:sldGuideLst xmlns:p15="http://schemas.microsoft.com/office/powerpoint/2012/main">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4E9B"/>
    <a:srgbClr val="3051FF"/>
    <a:srgbClr val="8E4000"/>
    <a:srgbClr val="FF0000"/>
    <a:srgbClr val="0080A7"/>
    <a:srgbClr val="E1E1E1"/>
    <a:srgbClr val="0070C0"/>
    <a:srgbClr val="00B0F0"/>
    <a:srgbClr val="00B050"/>
    <a:srgbClr val="92D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4996" autoAdjust="0"/>
    <p:restoredTop sz="84363" autoAdjust="0"/>
  </p:normalViewPr>
  <p:slideViewPr>
    <p:cSldViewPr snapToGrid="0">
      <p:cViewPr varScale="1">
        <p:scale>
          <a:sx n="103" d="100"/>
          <a:sy n="103" d="100"/>
        </p:scale>
        <p:origin x="668" y="48"/>
      </p:cViewPr>
      <p:guideLst>
        <p:guide orient="horz" pos="1316"/>
        <p:guide orient="horz" pos="3050"/>
        <p:guide orient="horz" pos="3189"/>
        <p:guide pos="5455"/>
        <p:guide orient="horz" pos="975"/>
        <p:guide pos="3457"/>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00" d="100"/>
        <a:sy n="100" d="100"/>
      </p:scale>
      <p:origin x="0" y="0"/>
    </p:cViewPr>
  </p:sorterViewPr>
  <p:notesViewPr>
    <p:cSldViewPr snapToGrid="0">
      <p:cViewPr varScale="1">
        <p:scale>
          <a:sx n="76" d="100"/>
          <a:sy n="76" d="100"/>
        </p:scale>
        <p:origin x="2610" y="9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slide" Target="slides/slide80.xml"/><Relationship Id="rId89"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handoutMaster" Target="handoutMasters/handoutMaster1.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tags" Target="tags/tag1.xml"/><Relationship Id="rId9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326791" y="8610575"/>
            <a:ext cx="1209933" cy="328091"/>
          </a:xfrm>
          <a:prstGeom prst="rect">
            <a:avLst/>
          </a:prstGeom>
        </p:spPr>
      </p:pic>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8/26/2019</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dirty="0"/>
          </a:p>
        </p:txBody>
      </p:sp>
      <p:pic>
        <p:nvPicPr>
          <p:cNvPr id="10" name="Picture 9"/>
          <p:cNvPicPr>
            <a:picLocks noChangeAspect="1"/>
          </p:cNvPicPr>
          <p:nvPr/>
        </p:nvPicPr>
        <p:blipFill>
          <a:blip r:embed="rId2"/>
          <a:stretch>
            <a:fillRect/>
          </a:stretch>
        </p:blipFill>
        <p:spPr>
          <a:xfrm>
            <a:off x="5400933" y="240101"/>
            <a:ext cx="1209933" cy="328091"/>
          </a:xfrm>
          <a:prstGeom prst="rect">
            <a:avLst/>
          </a:prstGeom>
        </p:spPr>
      </p:pic>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a:t>
            </a:fld>
            <a:endParaRPr lang="en-US" dirty="0"/>
          </a:p>
        </p:txBody>
      </p:sp>
    </p:spTree>
    <p:extLst>
      <p:ext uri="{BB962C8B-B14F-4D97-AF65-F5344CB8AC3E}">
        <p14:creationId xmlns:p14="http://schemas.microsoft.com/office/powerpoint/2010/main" val="291966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53</a:t>
            </a:fld>
            <a:endParaRPr lang="en-US" dirty="0"/>
          </a:p>
        </p:txBody>
      </p:sp>
    </p:spTree>
    <p:extLst>
      <p:ext uri="{BB962C8B-B14F-4D97-AF65-F5344CB8AC3E}">
        <p14:creationId xmlns:p14="http://schemas.microsoft.com/office/powerpoint/2010/main" val="2588984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54</a:t>
            </a:fld>
            <a:endParaRPr lang="en-US" dirty="0"/>
          </a:p>
        </p:txBody>
      </p:sp>
    </p:spTree>
    <p:extLst>
      <p:ext uri="{BB962C8B-B14F-4D97-AF65-F5344CB8AC3E}">
        <p14:creationId xmlns:p14="http://schemas.microsoft.com/office/powerpoint/2010/main" val="32248894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57</a:t>
            </a:fld>
            <a:endParaRPr lang="en-US" dirty="0"/>
          </a:p>
        </p:txBody>
      </p:sp>
    </p:spTree>
    <p:extLst>
      <p:ext uri="{BB962C8B-B14F-4D97-AF65-F5344CB8AC3E}">
        <p14:creationId xmlns:p14="http://schemas.microsoft.com/office/powerpoint/2010/main" val="9188768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58</a:t>
            </a:fld>
            <a:endParaRPr lang="en-US" dirty="0"/>
          </a:p>
        </p:txBody>
      </p:sp>
    </p:spTree>
    <p:extLst>
      <p:ext uri="{BB962C8B-B14F-4D97-AF65-F5344CB8AC3E}">
        <p14:creationId xmlns:p14="http://schemas.microsoft.com/office/powerpoint/2010/main" val="32544240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61</a:t>
            </a:fld>
            <a:endParaRPr lang="en-US" dirty="0"/>
          </a:p>
        </p:txBody>
      </p:sp>
    </p:spTree>
    <p:extLst>
      <p:ext uri="{BB962C8B-B14F-4D97-AF65-F5344CB8AC3E}">
        <p14:creationId xmlns:p14="http://schemas.microsoft.com/office/powerpoint/2010/main" val="1302674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62</a:t>
            </a:fld>
            <a:endParaRPr lang="en-US" dirty="0"/>
          </a:p>
        </p:txBody>
      </p:sp>
    </p:spTree>
    <p:extLst>
      <p:ext uri="{BB962C8B-B14F-4D97-AF65-F5344CB8AC3E}">
        <p14:creationId xmlns:p14="http://schemas.microsoft.com/office/powerpoint/2010/main" val="19847176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65</a:t>
            </a:fld>
            <a:endParaRPr lang="en-US" dirty="0"/>
          </a:p>
        </p:txBody>
      </p:sp>
    </p:spTree>
    <p:extLst>
      <p:ext uri="{BB962C8B-B14F-4D97-AF65-F5344CB8AC3E}">
        <p14:creationId xmlns:p14="http://schemas.microsoft.com/office/powerpoint/2010/main" val="5485326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66</a:t>
            </a:fld>
            <a:endParaRPr lang="en-US" dirty="0"/>
          </a:p>
        </p:txBody>
      </p:sp>
    </p:spTree>
    <p:extLst>
      <p:ext uri="{BB962C8B-B14F-4D97-AF65-F5344CB8AC3E}">
        <p14:creationId xmlns:p14="http://schemas.microsoft.com/office/powerpoint/2010/main" val="16591657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69</a:t>
            </a:fld>
            <a:endParaRPr lang="en-US" dirty="0"/>
          </a:p>
        </p:txBody>
      </p:sp>
    </p:spTree>
    <p:extLst>
      <p:ext uri="{BB962C8B-B14F-4D97-AF65-F5344CB8AC3E}">
        <p14:creationId xmlns:p14="http://schemas.microsoft.com/office/powerpoint/2010/main" val="13090999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70</a:t>
            </a:fld>
            <a:endParaRPr lang="en-US" dirty="0"/>
          </a:p>
        </p:txBody>
      </p:sp>
    </p:spTree>
    <p:extLst>
      <p:ext uri="{BB962C8B-B14F-4D97-AF65-F5344CB8AC3E}">
        <p14:creationId xmlns:p14="http://schemas.microsoft.com/office/powerpoint/2010/main" val="31841163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a:t>
            </a:fld>
            <a:endParaRPr lang="en-US" dirty="0"/>
          </a:p>
        </p:txBody>
      </p:sp>
    </p:spTree>
    <p:extLst>
      <p:ext uri="{BB962C8B-B14F-4D97-AF65-F5344CB8AC3E}">
        <p14:creationId xmlns:p14="http://schemas.microsoft.com/office/powerpoint/2010/main" val="41875932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73</a:t>
            </a:fld>
            <a:endParaRPr lang="en-US" dirty="0"/>
          </a:p>
        </p:txBody>
      </p:sp>
    </p:spTree>
    <p:extLst>
      <p:ext uri="{BB962C8B-B14F-4D97-AF65-F5344CB8AC3E}">
        <p14:creationId xmlns:p14="http://schemas.microsoft.com/office/powerpoint/2010/main" val="40791408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74</a:t>
            </a:fld>
            <a:endParaRPr lang="en-US" dirty="0"/>
          </a:p>
        </p:txBody>
      </p:sp>
    </p:spTree>
    <p:extLst>
      <p:ext uri="{BB962C8B-B14F-4D97-AF65-F5344CB8AC3E}">
        <p14:creationId xmlns:p14="http://schemas.microsoft.com/office/powerpoint/2010/main" val="3536435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80</a:t>
            </a:fld>
            <a:endParaRPr lang="en-US" dirty="0"/>
          </a:p>
        </p:txBody>
      </p:sp>
    </p:spTree>
    <p:extLst>
      <p:ext uri="{BB962C8B-B14F-4D97-AF65-F5344CB8AC3E}">
        <p14:creationId xmlns:p14="http://schemas.microsoft.com/office/powerpoint/2010/main" val="30308716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81</a:t>
            </a:fld>
            <a:endParaRPr lang="en-US" dirty="0"/>
          </a:p>
        </p:txBody>
      </p:sp>
    </p:spTree>
    <p:extLst>
      <p:ext uri="{BB962C8B-B14F-4D97-AF65-F5344CB8AC3E}">
        <p14:creationId xmlns:p14="http://schemas.microsoft.com/office/powerpoint/2010/main" val="4197698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a:t>
            </a:fld>
            <a:endParaRPr lang="en-US" dirty="0"/>
          </a:p>
        </p:txBody>
      </p:sp>
    </p:spTree>
    <p:extLst>
      <p:ext uri="{BB962C8B-B14F-4D97-AF65-F5344CB8AC3E}">
        <p14:creationId xmlns:p14="http://schemas.microsoft.com/office/powerpoint/2010/main" val="2495544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a:t>
            </a:fld>
            <a:endParaRPr lang="en-US" dirty="0"/>
          </a:p>
        </p:txBody>
      </p:sp>
    </p:spTree>
    <p:extLst>
      <p:ext uri="{BB962C8B-B14F-4D97-AF65-F5344CB8AC3E}">
        <p14:creationId xmlns:p14="http://schemas.microsoft.com/office/powerpoint/2010/main" val="42864306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8</a:t>
            </a:fld>
            <a:endParaRPr lang="en-US" dirty="0"/>
          </a:p>
        </p:txBody>
      </p:sp>
    </p:spTree>
    <p:extLst>
      <p:ext uri="{BB962C8B-B14F-4D97-AF65-F5344CB8AC3E}">
        <p14:creationId xmlns:p14="http://schemas.microsoft.com/office/powerpoint/2010/main" val="4646997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9</a:t>
            </a:fld>
            <a:endParaRPr lang="en-US" dirty="0"/>
          </a:p>
        </p:txBody>
      </p:sp>
    </p:spTree>
    <p:extLst>
      <p:ext uri="{BB962C8B-B14F-4D97-AF65-F5344CB8AC3E}">
        <p14:creationId xmlns:p14="http://schemas.microsoft.com/office/powerpoint/2010/main" val="31302081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15</a:t>
            </a:fld>
            <a:endParaRPr lang="en-US" dirty="0"/>
          </a:p>
        </p:txBody>
      </p:sp>
    </p:spTree>
    <p:extLst>
      <p:ext uri="{BB962C8B-B14F-4D97-AF65-F5344CB8AC3E}">
        <p14:creationId xmlns:p14="http://schemas.microsoft.com/office/powerpoint/2010/main" val="15888758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16</a:t>
            </a:fld>
            <a:endParaRPr lang="en-US" dirty="0"/>
          </a:p>
        </p:txBody>
      </p:sp>
    </p:spTree>
    <p:extLst>
      <p:ext uri="{BB962C8B-B14F-4D97-AF65-F5344CB8AC3E}">
        <p14:creationId xmlns:p14="http://schemas.microsoft.com/office/powerpoint/2010/main" val="386045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on the performance bullet:</a:t>
            </a:r>
          </a:p>
          <a:p>
            <a:r>
              <a:rPr lang="en-US" dirty="0"/>
              <a:t>When scalars are added to a private clause, the compiler must first create an array of the scalars in the device’s global memory.  Each thread then needs to fetch it’s private copy from global memory.  However, when not used in a private clause, the compiler can declare the scalar as local variable in the generated device code making it more likely that the variable will be stored in a local register.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21</a:t>
            </a:fld>
            <a:endParaRPr lang="en-US" dirty="0"/>
          </a:p>
        </p:txBody>
      </p:sp>
    </p:spTree>
    <p:extLst>
      <p:ext uri="{BB962C8B-B14F-4D97-AF65-F5344CB8AC3E}">
        <p14:creationId xmlns:p14="http://schemas.microsoft.com/office/powerpoint/2010/main" val="20562624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1_Title Slide ">
    <p:bg>
      <p:bgPr>
        <a:solidFill>
          <a:schemeClr val="tx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a:ext>
            </a:extLst>
          </a:blip>
          <a:srcRect t="21875" b="21875"/>
          <a:stretch/>
        </p:blipFill>
        <p:spPr>
          <a:xfrm>
            <a:off x="0" y="0"/>
            <a:ext cx="10972800" cy="6172200"/>
          </a:xfrm>
          <a:prstGeom prst="rect">
            <a:avLst/>
          </a:prstGeom>
        </p:spPr>
      </p:pic>
      <p:sp>
        <p:nvSpPr>
          <p:cNvPr id="11" name="Rectangle 4"/>
          <p:cNvSpPr>
            <a:spLocks noGrp="1" noChangeArrowheads="1"/>
          </p:cNvSpPr>
          <p:nvPr userDrawn="1">
            <p:ph type="subTitle" idx="1"/>
          </p:nvPr>
        </p:nvSpPr>
        <p:spPr>
          <a:xfrm>
            <a:off x="433639" y="2349988"/>
            <a:ext cx="8972550" cy="369332"/>
          </a:xfrm>
        </p:spPr>
        <p:txBody>
          <a:bodyPr wrap="square" anchor="t">
            <a:spAutoFit/>
          </a:bodyPr>
          <a:lstStyle>
            <a:lvl1pPr marL="0" indent="0" algn="l">
              <a:lnSpc>
                <a:spcPct val="90000"/>
              </a:lnSpc>
              <a:spcBef>
                <a:spcPts val="600"/>
              </a:spcBef>
              <a:spcAft>
                <a:spcPts val="300"/>
              </a:spcAft>
              <a:buFontTx/>
              <a:buNone/>
              <a:defRPr sz="2000" b="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33639" y="917182"/>
            <a:ext cx="8972550" cy="1419681"/>
          </a:xfrm>
        </p:spPr>
        <p:txBody>
          <a:bodyPr anchor="b">
            <a:noAutofit/>
          </a:bodyPr>
          <a:lstStyle>
            <a:lvl1pPr algn="l">
              <a:lnSpc>
                <a:spcPct val="90000"/>
              </a:lnSpc>
              <a:spcBef>
                <a:spcPts val="0"/>
              </a:spcBef>
              <a:defRPr sz="5200" b="0" cap="all" baseline="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title style</a:t>
            </a:r>
          </a:p>
        </p:txBody>
      </p:sp>
      <p:grpSp>
        <p:nvGrpSpPr>
          <p:cNvPr id="8" name="Group 7"/>
          <p:cNvGrpSpPr/>
          <p:nvPr userDrawn="1"/>
        </p:nvGrpSpPr>
        <p:grpSpPr>
          <a:xfrm>
            <a:off x="-28075" y="0"/>
            <a:ext cx="187005" cy="6172200"/>
            <a:chOff x="311342" y="0"/>
            <a:chExt cx="401443" cy="6172200"/>
          </a:xfrm>
        </p:grpSpPr>
        <p:sp>
          <p:nvSpPr>
            <p:cNvPr id="10" name="Rectangle 9"/>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68551" y="5405553"/>
            <a:ext cx="1661097" cy="447845"/>
          </a:xfrm>
          <a:prstGeom prst="rect">
            <a:avLst/>
          </a:prstGeom>
        </p:spPr>
      </p:pic>
      <p:sp>
        <p:nvSpPr>
          <p:cNvPr id="13" name="Rectangle 12">
            <a:extLst>
              <a:ext uri="{FF2B5EF4-FFF2-40B4-BE49-F238E27FC236}">
                <a16:creationId xmlns:a16="http://schemas.microsoft.com/office/drawing/2014/main" id="{6A4455F2-74D0-4B33-A9E0-F8969E9CC7AD}"/>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1111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641" y="649796"/>
            <a:ext cx="9976104" cy="590931"/>
          </a:xfrm>
        </p:spPr>
        <p:txBody>
          <a:bodyPr/>
          <a:lstStyle>
            <a:lvl1pPr algn="l">
              <a:defRPr b="0" baseline="0">
                <a:solidFill>
                  <a:schemeClr val="bg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436740" y="2103035"/>
            <a:ext cx="9948672" cy="3718925"/>
          </a:xfrm>
        </p:spPr>
        <p:txBody>
          <a:bodyPr/>
          <a:lstStyle>
            <a:lvl1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1pPr>
            <a:lvl2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2pPr>
            <a:lvl3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19641" y="1188030"/>
            <a:ext cx="9976104" cy="525463"/>
          </a:xfrm>
        </p:spPr>
        <p:txBody>
          <a:bodyPr/>
          <a:lstStyle>
            <a:lvl1pPr marL="0" indent="0" algn="l">
              <a:buFontTx/>
              <a:buNone/>
              <a:defRPr sz="2400" b="0">
                <a:solidFill>
                  <a:schemeClr val="tx2"/>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grpSp>
        <p:nvGrpSpPr>
          <p:cNvPr id="15" name="Group 14"/>
          <p:cNvGrpSpPr/>
          <p:nvPr userDrawn="1"/>
        </p:nvGrpSpPr>
        <p:grpSpPr>
          <a:xfrm>
            <a:off x="-28075" y="0"/>
            <a:ext cx="187005" cy="6172200"/>
            <a:chOff x="311342" y="0"/>
            <a:chExt cx="401443" cy="6172200"/>
          </a:xfrm>
        </p:grpSpPr>
        <p:sp>
          <p:nvSpPr>
            <p:cNvPr id="16" name="Rectangle 1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9370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ansition - Blue">
    <p:spTree>
      <p:nvGrpSpPr>
        <p:cNvPr id="1" name=""/>
        <p:cNvGrpSpPr/>
        <p:nvPr/>
      </p:nvGrpSpPr>
      <p:grpSpPr>
        <a:xfrm>
          <a:off x="0" y="0"/>
          <a:ext cx="0" cy="0"/>
          <a:chOff x="0" y="0"/>
          <a:chExt cx="0" cy="0"/>
        </a:xfrm>
      </p:grpSpPr>
      <p:sp>
        <p:nvSpPr>
          <p:cNvPr id="3" name="Rectangle 2"/>
          <p:cNvSpPr/>
          <p:nvPr userDrawn="1"/>
        </p:nvSpPr>
        <p:spPr>
          <a:xfrm>
            <a:off x="0" y="0"/>
            <a:ext cx="10972800" cy="53464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377739"/>
            <a:ext cx="9976104" cy="590931"/>
          </a:xfrm>
        </p:spPr>
        <p:txBody>
          <a:bodyPr anchor="ctr"/>
          <a:lstStyle>
            <a:lvl1pPr algn="ctr">
              <a:defRPr>
                <a:solidFill>
                  <a:schemeClr val="tx1"/>
                </a:solidFill>
              </a:defRPr>
            </a:lvl1pPr>
          </a:lstStyle>
          <a:p>
            <a:r>
              <a:rPr lang="en-US" dirty="0"/>
              <a:t>Click to edit Master title style</a:t>
            </a:r>
          </a:p>
        </p:txBody>
      </p:sp>
      <p:grpSp>
        <p:nvGrpSpPr>
          <p:cNvPr id="4" name="Group 3"/>
          <p:cNvGrpSpPr/>
          <p:nvPr userDrawn="1"/>
        </p:nvGrpSpPr>
        <p:grpSpPr>
          <a:xfrm>
            <a:off x="-28075" y="0"/>
            <a:ext cx="187005" cy="6172200"/>
            <a:chOff x="311342" y="0"/>
            <a:chExt cx="401443" cy="6172200"/>
          </a:xfrm>
        </p:grpSpPr>
        <p:sp>
          <p:nvSpPr>
            <p:cNvPr id="5" name="Rectangle 4"/>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75110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6" name="Rectangle 5"/>
          <p:cNvSpPr/>
          <p:nvPr userDrawn="1"/>
        </p:nvSpPr>
        <p:spPr>
          <a:xfrm>
            <a:off x="160020" y="2165063"/>
            <a:ext cx="10812780" cy="31813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85408" y="3026024"/>
            <a:ext cx="8805227" cy="624769"/>
          </a:xfrm>
        </p:spPr>
        <p:txBody>
          <a:bodyPr/>
          <a:lstStyle>
            <a:lvl1pPr marL="0" indent="0">
              <a:buClr>
                <a:schemeClr val="bg2"/>
              </a:buClr>
              <a:buSzPct val="100000"/>
              <a:buFontTx/>
              <a:buNone/>
              <a:defRPr sz="2800">
                <a:solidFill>
                  <a:schemeClr val="tx1"/>
                </a:solidFill>
              </a:defRPr>
            </a:lvl1pPr>
            <a:lvl2pPr marL="571500" indent="0">
              <a:buClr>
                <a:schemeClr val="bg2"/>
              </a:buClr>
              <a:buSzPct val="100000"/>
              <a:buFontTx/>
              <a:buNone/>
              <a:defRPr sz="2400">
                <a:solidFill>
                  <a:schemeClr val="tx1"/>
                </a:solidFill>
              </a:defRPr>
            </a:lvl2pPr>
            <a:lvl3pPr marL="1089025" indent="0">
              <a:buClr>
                <a:schemeClr val="bg2"/>
              </a:buClr>
              <a:buSzPct val="100000"/>
              <a:buFontTx/>
              <a:buNone/>
              <a:defRPr sz="2400">
                <a:solidFill>
                  <a:schemeClr val="tx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p:txBody>
      </p:sp>
      <p:sp>
        <p:nvSpPr>
          <p:cNvPr id="5" name="Text Placeholder 4"/>
          <p:cNvSpPr>
            <a:spLocks noGrp="1"/>
          </p:cNvSpPr>
          <p:nvPr>
            <p:ph type="body" sz="quarter" idx="10"/>
          </p:nvPr>
        </p:nvSpPr>
        <p:spPr>
          <a:xfrm>
            <a:off x="1685408" y="4039406"/>
            <a:ext cx="8805227" cy="525463"/>
          </a:xfrm>
        </p:spPr>
        <p:txBody>
          <a:bodyPr/>
          <a:lstStyle>
            <a:lvl1pPr marL="0" indent="0" algn="l">
              <a:buFontTx/>
              <a:buNone/>
              <a:defRPr sz="1800" b="0">
                <a:solidFill>
                  <a:schemeClr val="tx1"/>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16" name="Rectangle 15"/>
          <p:cNvSpPr/>
          <p:nvPr userDrawn="1"/>
        </p:nvSpPr>
        <p:spPr>
          <a:xfrm>
            <a:off x="39303" y="1274332"/>
            <a:ext cx="1603324" cy="1475018"/>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
        <p:nvSpPr>
          <p:cNvPr id="17" name="Rectangle 16"/>
          <p:cNvSpPr/>
          <p:nvPr userDrawn="1"/>
        </p:nvSpPr>
        <p:spPr>
          <a:xfrm rot="10800000">
            <a:off x="9303106" y="4972804"/>
            <a:ext cx="1603324" cy="1264024"/>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2211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2" name="Title 1"/>
          <p:cNvSpPr>
            <a:spLocks noGrp="1"/>
          </p:cNvSpPr>
          <p:nvPr>
            <p:ph type="title"/>
          </p:nvPr>
        </p:nvSpPr>
        <p:spPr>
          <a:xfrm>
            <a:off x="476791" y="633526"/>
            <a:ext cx="5922117" cy="618631"/>
          </a:xfrm>
        </p:spPr>
        <p:txBody>
          <a:bodyPr/>
          <a:lstStyle>
            <a:lvl1pPr algn="l">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76791"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303666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76791" y="661226"/>
            <a:ext cx="9976104" cy="590931"/>
          </a:xfrm>
        </p:spPr>
        <p:txBody>
          <a:bodyPr/>
          <a:lstStyle>
            <a:lvl1pPr algn="l">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5663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21036"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437392" y="210523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grpSp>
        <p:nvGrpSpPr>
          <p:cNvPr id="25" name="Group 24"/>
          <p:cNvGrpSpPr/>
          <p:nvPr userDrawn="1"/>
        </p:nvGrpSpPr>
        <p:grpSpPr>
          <a:xfrm>
            <a:off x="-28075" y="0"/>
            <a:ext cx="187005" cy="6172200"/>
            <a:chOff x="311342" y="0"/>
            <a:chExt cx="401443" cy="6172200"/>
          </a:xfrm>
        </p:grpSpPr>
        <p:sp>
          <p:nvSpPr>
            <p:cNvPr id="26" name="Rectangle 2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496574" y="5769221"/>
            <a:ext cx="770828" cy="207821"/>
          </a:xfrm>
          <a:prstGeom prst="rect">
            <a:avLst/>
          </a:prstGeom>
        </p:spPr>
      </p:pic>
      <p:sp>
        <p:nvSpPr>
          <p:cNvPr id="8" name="Rectangle 7">
            <a:extLst>
              <a:ext uri="{FF2B5EF4-FFF2-40B4-BE49-F238E27FC236}">
                <a16:creationId xmlns:a16="http://schemas.microsoft.com/office/drawing/2014/main" id="{E67A6579-390E-4FB4-9364-4C33336BD851}"/>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981" r:id="rId1"/>
    <p:sldLayoutId id="2147483896" r:id="rId2"/>
    <p:sldLayoutId id="2147483954" r:id="rId3"/>
    <p:sldLayoutId id="2147483917" r:id="rId4"/>
    <p:sldLayoutId id="2147483969" r:id="rId5"/>
    <p:sldLayoutId id="2147483919"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rtl="0" fontAlgn="base">
        <a:lnSpc>
          <a:spcPct val="90000"/>
        </a:lnSpc>
        <a:spcBef>
          <a:spcPct val="0"/>
        </a:spcBef>
        <a:spcAft>
          <a:spcPct val="0"/>
        </a:spcAft>
        <a:defRPr sz="3600" b="0" i="0" u="none" cap="all" baseline="0">
          <a:solidFill>
            <a:schemeClr val="bg1"/>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8AC96C62-CDF4-4367-9883-248E9FA2D2DB}"/>
              </a:ext>
            </a:extLst>
          </p:cNvPr>
          <p:cNvSpPr>
            <a:spLocks noGrp="1"/>
          </p:cNvSpPr>
          <p:nvPr>
            <p:ph type="subTitle" idx="1"/>
          </p:nvPr>
        </p:nvSpPr>
        <p:spPr/>
        <p:txBody>
          <a:bodyPr/>
          <a:lstStyle/>
          <a:p>
            <a:r>
              <a:rPr lang="en-US" dirty="0"/>
              <a:t>Speaker/Date</a:t>
            </a:r>
          </a:p>
        </p:txBody>
      </p:sp>
      <p:sp>
        <p:nvSpPr>
          <p:cNvPr id="3" name="Title 2">
            <a:extLst>
              <a:ext uri="{FF2B5EF4-FFF2-40B4-BE49-F238E27FC236}">
                <a16:creationId xmlns:a16="http://schemas.microsoft.com/office/drawing/2014/main" id="{CFB2B6D0-2A0C-4945-B7B8-E61076274647}"/>
              </a:ext>
            </a:extLst>
          </p:cNvPr>
          <p:cNvSpPr>
            <a:spLocks noGrp="1"/>
          </p:cNvSpPr>
          <p:nvPr>
            <p:ph type="title"/>
          </p:nvPr>
        </p:nvSpPr>
        <p:spPr/>
        <p:txBody>
          <a:bodyPr/>
          <a:lstStyle/>
          <a:p>
            <a:r>
              <a:rPr lang="en-US" dirty="0"/>
              <a:t>Module six:</a:t>
            </a:r>
            <a:br>
              <a:rPr lang="en-US" dirty="0"/>
            </a:br>
            <a:r>
              <a:rPr lang="en-US" dirty="0"/>
              <a:t>Loop optimizations</a:t>
            </a:r>
          </a:p>
        </p:txBody>
      </p:sp>
    </p:spTree>
    <p:extLst>
      <p:ext uri="{BB962C8B-B14F-4D97-AF65-F5344CB8AC3E}">
        <p14:creationId xmlns:p14="http://schemas.microsoft.com/office/powerpoint/2010/main" val="383418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Independent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1" y="1720786"/>
            <a:ext cx="4891164" cy="3718925"/>
          </a:xfrm>
        </p:spPr>
        <p:txBody>
          <a:bodyPr/>
          <a:lstStyle/>
          <a:p>
            <a:r>
              <a:rPr lang="en-US" dirty="0"/>
              <a:t>The </a:t>
            </a:r>
            <a:r>
              <a:rPr lang="en-US" b="1" dirty="0">
                <a:solidFill>
                  <a:srgbClr val="FF0000"/>
                </a:solidFill>
              </a:rPr>
              <a:t>independent</a:t>
            </a:r>
            <a:r>
              <a:rPr lang="en-US" dirty="0"/>
              <a:t> clause asserts to the compiler that the loop is parallelizable</a:t>
            </a:r>
          </a:p>
          <a:p>
            <a:r>
              <a:rPr lang="en-US" dirty="0"/>
              <a:t>This will overwrite any decision that the compiler makes about the loop</a:t>
            </a:r>
          </a:p>
          <a:p>
            <a:r>
              <a:rPr lang="en-US" dirty="0"/>
              <a:t>Adding the independent clause could force the compiler to parallelize a non-parallel loop</a:t>
            </a:r>
          </a:p>
          <a:p>
            <a:r>
              <a:rPr lang="en-US" dirty="0"/>
              <a:t>Allows the programmer to force parallelism when using the kernels directive</a:t>
            </a:r>
          </a:p>
        </p:txBody>
      </p:sp>
      <p:sp>
        <p:nvSpPr>
          <p:cNvPr id="5" name="TextBox 4">
            <a:extLst>
              <a:ext uri="{FF2B5EF4-FFF2-40B4-BE49-F238E27FC236}">
                <a16:creationId xmlns:a16="http://schemas.microsoft.com/office/drawing/2014/main" id="{21212185-6CFE-4217-B779-545EADA8C7BE}"/>
              </a:ext>
            </a:extLst>
          </p:cNvPr>
          <p:cNvSpPr txBox="1"/>
          <p:nvPr/>
        </p:nvSpPr>
        <p:spPr>
          <a:xfrm>
            <a:off x="5589048" y="1982739"/>
            <a:ext cx="4871687" cy="13388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independent</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a[i][k] * b[k][j];</a:t>
            </a:r>
          </a:p>
        </p:txBody>
      </p:sp>
    </p:spTree>
    <p:extLst>
      <p:ext uri="{BB962C8B-B14F-4D97-AF65-F5344CB8AC3E}">
        <p14:creationId xmlns:p14="http://schemas.microsoft.com/office/powerpoint/2010/main" val="432881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Independent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387137" y="1720786"/>
            <a:ext cx="5088209" cy="3718925"/>
          </a:xfrm>
        </p:spPr>
        <p:txBody>
          <a:bodyPr/>
          <a:lstStyle/>
          <a:p>
            <a:r>
              <a:rPr lang="en-US" dirty="0"/>
              <a:t>When using the </a:t>
            </a:r>
            <a:r>
              <a:rPr lang="en-US" b="1" dirty="0">
                <a:solidFill>
                  <a:srgbClr val="0C4E9B"/>
                </a:solidFill>
              </a:rPr>
              <a:t>parallel directive</a:t>
            </a:r>
            <a:r>
              <a:rPr lang="en-US" dirty="0"/>
              <a:t>, the independent clause is </a:t>
            </a:r>
            <a:r>
              <a:rPr lang="en-US" b="1" dirty="0">
                <a:solidFill>
                  <a:srgbClr val="0C4E9B"/>
                </a:solidFill>
              </a:rPr>
              <a:t>implied</a:t>
            </a:r>
          </a:p>
          <a:p>
            <a:r>
              <a:rPr lang="en-US" dirty="0"/>
              <a:t>With the parallel directive, the programmer is determining which loops are parallelizable and thus the independent clause is not needed</a:t>
            </a:r>
          </a:p>
        </p:txBody>
      </p:sp>
      <p:sp>
        <p:nvSpPr>
          <p:cNvPr id="5" name="TextBox 4">
            <a:extLst>
              <a:ext uri="{FF2B5EF4-FFF2-40B4-BE49-F238E27FC236}">
                <a16:creationId xmlns:a16="http://schemas.microsoft.com/office/drawing/2014/main" id="{21212185-6CFE-4217-B779-545EADA8C7BE}"/>
              </a:ext>
            </a:extLst>
          </p:cNvPr>
          <p:cNvSpPr txBox="1"/>
          <p:nvPr/>
        </p:nvSpPr>
        <p:spPr>
          <a:xfrm>
            <a:off x="5761436" y="2312523"/>
            <a:ext cx="4870796" cy="13388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independent</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a[i][k] * b[k][j];</a:t>
            </a:r>
          </a:p>
        </p:txBody>
      </p:sp>
      <p:sp>
        <p:nvSpPr>
          <p:cNvPr id="6" name="Oval 5">
            <a:extLst>
              <a:ext uri="{FF2B5EF4-FFF2-40B4-BE49-F238E27FC236}">
                <a16:creationId xmlns:a16="http://schemas.microsoft.com/office/drawing/2014/main" id="{546AE0DB-BE3B-4F6B-AAAE-5894393EADD4}"/>
              </a:ext>
            </a:extLst>
          </p:cNvPr>
          <p:cNvSpPr/>
          <p:nvPr/>
        </p:nvSpPr>
        <p:spPr>
          <a:xfrm>
            <a:off x="7294299" y="2312523"/>
            <a:ext cx="1137425" cy="321846"/>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F1E80A94-E8F2-4459-9D18-26CCD22F453F}"/>
              </a:ext>
            </a:extLst>
          </p:cNvPr>
          <p:cNvSpPr/>
          <p:nvPr/>
        </p:nvSpPr>
        <p:spPr>
          <a:xfrm>
            <a:off x="9015304" y="2312523"/>
            <a:ext cx="1552828" cy="321846"/>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3B63316C-B64F-409E-A5E2-FC8F39B9D596}"/>
              </a:ext>
            </a:extLst>
          </p:cNvPr>
          <p:cNvCxnSpPr>
            <a:stCxn id="8" idx="3"/>
            <a:endCxn id="8" idx="7"/>
          </p:cNvCxnSpPr>
          <p:nvPr/>
        </p:nvCxnSpPr>
        <p:spPr>
          <a:xfrm flipV="1">
            <a:off x="9242710" y="2359656"/>
            <a:ext cx="1098016" cy="22758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5793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heel(1)">
                                      <p:cBhvr>
                                        <p:cTn id="12" dur="2000"/>
                                        <p:tgtEl>
                                          <p:spTgt spid="8"/>
                                        </p:tgtEl>
                                      </p:cBhvr>
                                    </p:animEffect>
                                  </p:childTnLst>
                                </p:cTn>
                              </p:par>
                            </p:childTnLst>
                          </p:cTn>
                        </p:par>
                        <p:par>
                          <p:cTn id="13" fill="hold">
                            <p:stCondLst>
                              <p:cond delay="2000"/>
                            </p:stCondLst>
                            <p:childTnLst>
                              <p:par>
                                <p:cTn id="14" presetID="16" presetClass="entr" presetSubtype="21"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barn(inVertical)">
                                      <p:cBhvr>
                                        <p:cTn id="1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Independent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1" y="1720786"/>
            <a:ext cx="4891164" cy="3718925"/>
          </a:xfrm>
        </p:spPr>
        <p:txBody>
          <a:bodyPr/>
          <a:lstStyle/>
          <a:p>
            <a:r>
              <a:rPr lang="en-US" dirty="0"/>
              <a:t>The </a:t>
            </a:r>
            <a:r>
              <a:rPr lang="en-US" b="1" dirty="0">
                <a:solidFill>
                  <a:srgbClr val="FF0000"/>
                </a:solidFill>
              </a:rPr>
              <a:t>independent</a:t>
            </a:r>
            <a:r>
              <a:rPr lang="en-US" dirty="0"/>
              <a:t> clause asserts to the compiler that the loop is parallelizable</a:t>
            </a:r>
          </a:p>
          <a:p>
            <a:r>
              <a:rPr lang="en-US" dirty="0"/>
              <a:t>This will overwrite any decision that the compiler makes about the loop</a:t>
            </a:r>
          </a:p>
          <a:p>
            <a:r>
              <a:rPr lang="en-US" dirty="0"/>
              <a:t>Adding the independent clause could force the compiler to parallelize a non-parallel loop</a:t>
            </a:r>
          </a:p>
          <a:p>
            <a:r>
              <a:rPr lang="en-US" dirty="0"/>
              <a:t>Allows the programmer to force parallelism when using the kernels directive</a:t>
            </a:r>
          </a:p>
        </p:txBody>
      </p:sp>
      <p:sp>
        <p:nvSpPr>
          <p:cNvPr id="5" name="TextBox 4">
            <a:extLst>
              <a:ext uri="{FF2B5EF4-FFF2-40B4-BE49-F238E27FC236}">
                <a16:creationId xmlns:a16="http://schemas.microsoft.com/office/drawing/2014/main" id="{21212185-6CFE-4217-B779-545EADA8C7BE}"/>
              </a:ext>
            </a:extLst>
          </p:cNvPr>
          <p:cNvSpPr txBox="1"/>
          <p:nvPr/>
        </p:nvSpPr>
        <p:spPr>
          <a:xfrm>
            <a:off x="5661997" y="1773853"/>
            <a:ext cx="5100596" cy="2336024"/>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independent</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rgbClr val="3051FF"/>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1616584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a:xfrm>
            <a:off x="419641" y="649796"/>
            <a:ext cx="9976104" cy="590931"/>
          </a:xfrm>
        </p:spPr>
        <p:txBody>
          <a:bodyPr/>
          <a:lstStyle/>
          <a:p>
            <a:r>
              <a:rPr lang="en-US" dirty="0"/>
              <a:t>Independent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387137" y="1720786"/>
            <a:ext cx="5088209" cy="3718925"/>
          </a:xfrm>
        </p:spPr>
        <p:txBody>
          <a:bodyPr/>
          <a:lstStyle/>
          <a:p>
            <a:r>
              <a:rPr lang="en-US" dirty="0"/>
              <a:t>When using the </a:t>
            </a:r>
            <a:r>
              <a:rPr lang="en-US" b="1" dirty="0">
                <a:solidFill>
                  <a:srgbClr val="0C4E9B"/>
                </a:solidFill>
              </a:rPr>
              <a:t>parallel directive</a:t>
            </a:r>
            <a:r>
              <a:rPr lang="en-US" dirty="0"/>
              <a:t>, the independent clause is </a:t>
            </a:r>
            <a:r>
              <a:rPr lang="en-US" b="1" dirty="0">
                <a:solidFill>
                  <a:srgbClr val="0C4E9B"/>
                </a:solidFill>
              </a:rPr>
              <a:t>implied</a:t>
            </a:r>
          </a:p>
          <a:p>
            <a:r>
              <a:rPr lang="en-US" dirty="0"/>
              <a:t>With the parallel directive, the programmer is determining which loops are parallelizable and thus the independent clause is not needed</a:t>
            </a:r>
          </a:p>
        </p:txBody>
      </p:sp>
      <p:sp>
        <p:nvSpPr>
          <p:cNvPr id="5" name="TextBox 4">
            <a:extLst>
              <a:ext uri="{FF2B5EF4-FFF2-40B4-BE49-F238E27FC236}">
                <a16:creationId xmlns:a16="http://schemas.microsoft.com/office/drawing/2014/main" id="{21212185-6CFE-4217-B779-545EADA8C7BE}"/>
              </a:ext>
            </a:extLst>
          </p:cNvPr>
          <p:cNvSpPr txBox="1"/>
          <p:nvPr/>
        </p:nvSpPr>
        <p:spPr>
          <a:xfrm>
            <a:off x="5544023" y="1938574"/>
            <a:ext cx="5176529" cy="2086725"/>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independent</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p>
        </p:txBody>
      </p:sp>
      <p:sp>
        <p:nvSpPr>
          <p:cNvPr id="9" name="Oval 8">
            <a:extLst>
              <a:ext uri="{FF2B5EF4-FFF2-40B4-BE49-F238E27FC236}">
                <a16:creationId xmlns:a16="http://schemas.microsoft.com/office/drawing/2014/main" id="{A97B5659-E3F9-4150-BDF7-99F78490948B}"/>
              </a:ext>
            </a:extLst>
          </p:cNvPr>
          <p:cNvSpPr/>
          <p:nvPr/>
        </p:nvSpPr>
        <p:spPr>
          <a:xfrm>
            <a:off x="6321832" y="1955381"/>
            <a:ext cx="1137425" cy="321846"/>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78BC7D1-BEF7-4592-93E0-F5ED7522AD9A}"/>
              </a:ext>
            </a:extLst>
          </p:cNvPr>
          <p:cNvSpPr/>
          <p:nvPr/>
        </p:nvSpPr>
        <p:spPr>
          <a:xfrm>
            <a:off x="8095400" y="1944873"/>
            <a:ext cx="1552828" cy="321846"/>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509D1707-00A5-488B-AF4A-29565DE1E459}"/>
              </a:ext>
            </a:extLst>
          </p:cNvPr>
          <p:cNvCxnSpPr>
            <a:stCxn id="11" idx="3"/>
            <a:endCxn id="11" idx="7"/>
          </p:cNvCxnSpPr>
          <p:nvPr/>
        </p:nvCxnSpPr>
        <p:spPr>
          <a:xfrm flipV="1">
            <a:off x="8322806" y="1992006"/>
            <a:ext cx="1098016" cy="22758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7086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heel(1)">
                                      <p:cBhvr>
                                        <p:cTn id="12" dur="2000"/>
                                        <p:tgtEl>
                                          <p:spTgt spid="11"/>
                                        </p:tgtEl>
                                      </p:cBhvr>
                                    </p:animEffect>
                                  </p:childTnLst>
                                </p:cTn>
                              </p:par>
                            </p:childTnLst>
                          </p:cTn>
                        </p:par>
                        <p:par>
                          <p:cTn id="13" fill="hold">
                            <p:stCondLst>
                              <p:cond delay="2000"/>
                            </p:stCondLst>
                            <p:childTnLst>
                              <p:par>
                                <p:cTn id="14" presetID="16" presetClass="entr" presetSubtype="21" fill="hold" nodeType="after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barn(inVertical)">
                                      <p:cBhvr>
                                        <p:cTn id="1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1483D-DBD6-45B8-8D96-AE1922EBC4D1}"/>
              </a:ext>
            </a:extLst>
          </p:cNvPr>
          <p:cNvSpPr>
            <a:spLocks noGrp="1"/>
          </p:cNvSpPr>
          <p:nvPr>
            <p:ph type="title"/>
          </p:nvPr>
        </p:nvSpPr>
        <p:spPr/>
        <p:txBody>
          <a:bodyPr/>
          <a:lstStyle/>
          <a:p>
            <a:r>
              <a:rPr lang="en-US" dirty="0"/>
              <a:t>Loop correctness</a:t>
            </a:r>
          </a:p>
        </p:txBody>
      </p:sp>
    </p:spTree>
    <p:extLst>
      <p:ext uri="{BB962C8B-B14F-4D97-AF65-F5344CB8AC3E}">
        <p14:creationId xmlns:p14="http://schemas.microsoft.com/office/powerpoint/2010/main" val="396067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seq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1" y="1585875"/>
            <a:ext cx="4891164" cy="3718925"/>
          </a:xfrm>
        </p:spPr>
        <p:txBody>
          <a:bodyPr/>
          <a:lstStyle/>
          <a:p>
            <a:pPr defTabSz="914400"/>
            <a:r>
              <a:rPr lang="en-US" dirty="0"/>
              <a:t>The </a:t>
            </a:r>
            <a:r>
              <a:rPr lang="en-US" b="1" dirty="0">
                <a:solidFill>
                  <a:srgbClr val="FF0000"/>
                </a:solidFill>
              </a:rPr>
              <a:t>seq</a:t>
            </a:r>
            <a:r>
              <a:rPr lang="en-US" dirty="0"/>
              <a:t> clause (short for sequential) will tell the compiler to run the loop sequentially</a:t>
            </a:r>
          </a:p>
          <a:p>
            <a:pPr defTabSz="914400"/>
            <a:r>
              <a:rPr lang="en-US" dirty="0"/>
              <a:t>In the sample code, the compiler will parallelize the outer loops across the parallel threads, but each thread will run the inner-most loop sequentially</a:t>
            </a:r>
          </a:p>
          <a:p>
            <a:pPr defTabSz="914400"/>
            <a:r>
              <a:rPr lang="en-US" dirty="0"/>
              <a:t>The compiler may automatically apply the seq clause to loops that have too many dimensions</a:t>
            </a:r>
          </a:p>
        </p:txBody>
      </p:sp>
      <p:sp>
        <p:nvSpPr>
          <p:cNvPr id="6" name="TextBox 5">
            <a:extLst>
              <a:ext uri="{FF2B5EF4-FFF2-40B4-BE49-F238E27FC236}">
                <a16:creationId xmlns:a16="http://schemas.microsoft.com/office/drawing/2014/main" id="{BBA4A101-C3EE-4E93-996E-9CEAE466592A}"/>
              </a:ext>
            </a:extLst>
          </p:cNvPr>
          <p:cNvSpPr txBox="1"/>
          <p:nvPr/>
        </p:nvSpPr>
        <p:spPr>
          <a:xfrm>
            <a:off x="5590478" y="2397481"/>
            <a:ext cx="4805267" cy="18374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a:t>
            </a:r>
            <a:endParaRPr lang="en-US" dirty="0">
              <a:solidFill>
                <a:srgbClr val="3051FF"/>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acc loop seq</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a[i][k] * b[k][j];</a:t>
            </a:r>
          </a:p>
        </p:txBody>
      </p:sp>
    </p:spTree>
    <p:extLst>
      <p:ext uri="{BB962C8B-B14F-4D97-AF65-F5344CB8AC3E}">
        <p14:creationId xmlns:p14="http://schemas.microsoft.com/office/powerpoint/2010/main" val="1422545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seq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1" y="1585875"/>
            <a:ext cx="4891164" cy="3718925"/>
          </a:xfrm>
        </p:spPr>
        <p:txBody>
          <a:bodyPr/>
          <a:lstStyle/>
          <a:p>
            <a:pPr defTabSz="914400"/>
            <a:r>
              <a:rPr lang="en-US" dirty="0"/>
              <a:t>The </a:t>
            </a:r>
            <a:r>
              <a:rPr lang="en-US" b="1" dirty="0">
                <a:solidFill>
                  <a:srgbClr val="FF0000"/>
                </a:solidFill>
              </a:rPr>
              <a:t>seq</a:t>
            </a:r>
            <a:r>
              <a:rPr lang="en-US" dirty="0"/>
              <a:t> clause (short for sequential) will tell the compiler to run the loop sequentially</a:t>
            </a:r>
          </a:p>
          <a:p>
            <a:pPr defTabSz="914400"/>
            <a:r>
              <a:rPr lang="en-US" dirty="0"/>
              <a:t>In the sample code, the compiler will parallelize the outer loops across the parallel threads, but each thread will run the inner-most loop sequentially</a:t>
            </a:r>
          </a:p>
          <a:p>
            <a:pPr defTabSz="914400"/>
            <a:r>
              <a:rPr lang="en-US" dirty="0"/>
              <a:t>The compiler may automatically apply the seq clause to loops that have too many dimensions</a:t>
            </a:r>
          </a:p>
        </p:txBody>
      </p:sp>
      <p:sp>
        <p:nvSpPr>
          <p:cNvPr id="6" name="TextBox 5">
            <a:extLst>
              <a:ext uri="{FF2B5EF4-FFF2-40B4-BE49-F238E27FC236}">
                <a16:creationId xmlns:a16="http://schemas.microsoft.com/office/drawing/2014/main" id="{BBA4A101-C3EE-4E93-996E-9CEAE466592A}"/>
              </a:ext>
            </a:extLst>
          </p:cNvPr>
          <p:cNvSpPr txBox="1"/>
          <p:nvPr/>
        </p:nvSpPr>
        <p:spPr>
          <a:xfrm>
            <a:off x="5590478" y="2023533"/>
            <a:ext cx="4805267" cy="2585323"/>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a:t>
            </a:r>
            <a:endParaRPr lang="en-US" dirty="0">
              <a:solidFill>
                <a:srgbClr val="3051FF"/>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a:t>
            </a:r>
            <a:endParaRPr lang="en-US" dirty="0">
              <a:solidFill>
                <a:srgbClr val="3051FF"/>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dirty="0" err="1">
                <a:solidFill>
                  <a:srgbClr val="8E4000"/>
                </a:solidFill>
                <a:latin typeface="Consolas" panose="020B0609020204030204" pitchFamily="49" charset="0"/>
                <a:cs typeface="Courier New" panose="02070309020205020404" pitchFamily="49" charset="0"/>
              </a:rPr>
              <a:t>seq</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482628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Private and </a:t>
            </a:r>
            <a:r>
              <a:rPr lang="en-US" dirty="0" err="1"/>
              <a:t>FirstPrivate</a:t>
            </a:r>
            <a:r>
              <a:rPr lang="en-US" dirty="0"/>
              <a:t> clauses</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335106" y="2121408"/>
            <a:ext cx="4864466" cy="3895344"/>
          </a:xfrm>
        </p:spPr>
        <p:txBody>
          <a:bodyPr/>
          <a:lstStyle/>
          <a:p>
            <a:r>
              <a:rPr lang="en-US" dirty="0">
                <a:latin typeface="+mn-lt"/>
              </a:rPr>
              <a:t>The</a:t>
            </a:r>
            <a:r>
              <a:rPr lang="en-US" b="1" dirty="0">
                <a:solidFill>
                  <a:srgbClr val="FF0000"/>
                </a:solidFill>
                <a:latin typeface="+mn-lt"/>
              </a:rPr>
              <a:t> private</a:t>
            </a:r>
            <a:r>
              <a:rPr lang="en-US" dirty="0">
                <a:solidFill>
                  <a:srgbClr val="FF0000"/>
                </a:solidFill>
                <a:latin typeface="+mn-lt"/>
              </a:rPr>
              <a:t> </a:t>
            </a:r>
            <a:r>
              <a:rPr lang="en-US" dirty="0">
                <a:latin typeface="+mn-lt"/>
              </a:rPr>
              <a:t>clause allows the programmer to define a list of variables as “thread-private”.  </a:t>
            </a:r>
          </a:p>
          <a:p>
            <a:r>
              <a:rPr lang="en-US" dirty="0">
                <a:latin typeface="+mn-lt"/>
              </a:rPr>
              <a:t>Each thread will be given a private copy of every variable in the comma-separated list</a:t>
            </a:r>
          </a:p>
          <a:p>
            <a:r>
              <a:rPr lang="en-US" b="1" dirty="0" err="1">
                <a:solidFill>
                  <a:srgbClr val="FF0000"/>
                </a:solidFill>
                <a:latin typeface="+mn-lt"/>
              </a:rPr>
              <a:t>firstprivate</a:t>
            </a:r>
            <a:r>
              <a:rPr lang="en-US" b="1" dirty="0">
                <a:solidFill>
                  <a:srgbClr val="FF0000"/>
                </a:solidFill>
                <a:latin typeface="+mn-lt"/>
              </a:rPr>
              <a:t> </a:t>
            </a:r>
            <a:r>
              <a:rPr lang="en-US" dirty="0">
                <a:latin typeface="+mn-lt"/>
              </a:rPr>
              <a:t>is like private except that the private values are initialized to the same value used on the host.  </a:t>
            </a:r>
            <a:r>
              <a:rPr lang="en-US" b="1" dirty="0">
                <a:solidFill>
                  <a:srgbClr val="FF0000"/>
                </a:solidFill>
                <a:latin typeface="+mn-lt"/>
              </a:rPr>
              <a:t>private</a:t>
            </a:r>
            <a:r>
              <a:rPr lang="en-US" dirty="0">
                <a:latin typeface="+mn-lt"/>
              </a:rPr>
              <a:t> variables are uninitialized.</a:t>
            </a:r>
            <a:endParaRPr lang="en-US" b="1" dirty="0">
              <a:solidFill>
                <a:srgbClr val="FF0000"/>
              </a:solidFill>
              <a:latin typeface="+mn-lt"/>
            </a:endParaRPr>
          </a:p>
        </p:txBody>
      </p:sp>
      <p:sp>
        <p:nvSpPr>
          <p:cNvPr id="4" name="Text Placeholder 3">
            <a:extLst>
              <a:ext uri="{FF2B5EF4-FFF2-40B4-BE49-F238E27FC236}">
                <a16:creationId xmlns:a16="http://schemas.microsoft.com/office/drawing/2014/main" id="{A37D000D-61A3-4A42-AE23-4226ECEB855B}"/>
              </a:ext>
            </a:extLst>
          </p:cNvPr>
          <p:cNvSpPr>
            <a:spLocks noGrp="1"/>
          </p:cNvSpPr>
          <p:nvPr>
            <p:ph type="body" sz="quarter" idx="10"/>
          </p:nvPr>
        </p:nvSpPr>
        <p:spPr/>
        <p:txBody>
          <a:bodyPr/>
          <a:lstStyle/>
          <a:p>
            <a:endParaRPr lang="en-US" dirty="0"/>
          </a:p>
        </p:txBody>
      </p:sp>
      <p:sp>
        <p:nvSpPr>
          <p:cNvPr id="6" name="TextBox 5">
            <a:extLst>
              <a:ext uri="{FF2B5EF4-FFF2-40B4-BE49-F238E27FC236}">
                <a16:creationId xmlns:a16="http://schemas.microsoft.com/office/drawing/2014/main" id="{2FA3024C-AA1F-4E40-8DFD-44AE4E8637BE}"/>
              </a:ext>
            </a:extLst>
          </p:cNvPr>
          <p:cNvSpPr txBox="1"/>
          <p:nvPr/>
        </p:nvSpPr>
        <p:spPr>
          <a:xfrm>
            <a:off x="5199572" y="2130041"/>
            <a:ext cx="5613815" cy="3083921"/>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A64CFF"/>
                </a:solidFill>
                <a:latin typeface="Consolas" panose="020B0609020204030204" pitchFamily="49" charset="0"/>
                <a:cs typeface="Courier New" panose="02070309020205020404" pitchFamily="49" charset="0"/>
              </a:rPr>
              <a:t>double</a:t>
            </a:r>
            <a:r>
              <a:rPr lang="en-US" dirty="0">
                <a:solidFill>
                  <a:schemeClr val="bg1"/>
                </a:solidFill>
                <a:latin typeface="Consolas" panose="020B0609020204030204" pitchFamily="49" charset="0"/>
                <a:cs typeface="Courier New" panose="02070309020205020404" pitchFamily="49" charset="0"/>
              </a:rPr>
              <a:t> tmp[</a:t>
            </a:r>
            <a:r>
              <a:rPr lang="en-US" dirty="0">
                <a:solidFill>
                  <a:srgbClr val="FF8738"/>
                </a:solidFill>
                <a:latin typeface="Consolas" panose="020B0609020204030204" pitchFamily="49" charset="0"/>
                <a:cs typeface="Courier New" panose="02070309020205020404" pitchFamily="49" charset="0"/>
              </a:rPr>
              <a:t>3</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kernels loop private(tmp[0:3])</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tmp[</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tmp[</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tmp[</a:t>
            </a:r>
            <a:r>
              <a:rPr lang="en-US" dirty="0">
                <a:solidFill>
                  <a:srgbClr val="FF8738"/>
                </a:solidFill>
                <a:latin typeface="Consolas" panose="020B0609020204030204" pitchFamily="49" charset="0"/>
                <a:cs typeface="Courier New" panose="02070309020205020404" pitchFamily="49" charset="0"/>
              </a:rPr>
              <a:t>2</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accent2">
                    <a:lumMod val="60000"/>
                    <a:lumOff val="40000"/>
                  </a:schemeClr>
                </a:solidFill>
                <a:latin typeface="Consolas" panose="020B0609020204030204" pitchFamily="49" charset="0"/>
                <a:cs typeface="Courier New" panose="02070309020205020404" pitchFamily="49" charset="0"/>
              </a:rPr>
              <a:t>// note that the host value of “</a:t>
            </a:r>
            <a:r>
              <a:rPr lang="en-US" dirty="0" err="1">
                <a:solidFill>
                  <a:schemeClr val="accent2">
                    <a:lumMod val="60000"/>
                    <a:lumOff val="40000"/>
                  </a:schemeClr>
                </a:solidFill>
                <a:latin typeface="Consolas" panose="020B0609020204030204" pitchFamily="49" charset="0"/>
                <a:cs typeface="Courier New" panose="02070309020205020404" pitchFamily="49" charset="0"/>
              </a:rPr>
              <a:t>tmp</a:t>
            </a:r>
            <a:r>
              <a:rPr lang="en-US" dirty="0">
                <a:solidFill>
                  <a:schemeClr val="accent2">
                    <a:lumMod val="60000"/>
                    <a:lumOff val="40000"/>
                  </a:schemeClr>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accent2">
                    <a:lumMod val="60000"/>
                    <a:lumOff val="40000"/>
                  </a:schemeClr>
                </a:solidFill>
                <a:latin typeface="Consolas" panose="020B0609020204030204" pitchFamily="49" charset="0"/>
                <a:cs typeface="Courier New" panose="02070309020205020404" pitchFamily="49" charset="0"/>
              </a:rPr>
              <a:t>// remains unchanged.</a:t>
            </a:r>
          </a:p>
        </p:txBody>
      </p:sp>
    </p:spTree>
    <p:extLst>
      <p:ext uri="{BB962C8B-B14F-4D97-AF65-F5344CB8AC3E}">
        <p14:creationId xmlns:p14="http://schemas.microsoft.com/office/powerpoint/2010/main" val="3583749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private and </a:t>
            </a:r>
            <a:r>
              <a:rPr lang="en-US" dirty="0" err="1"/>
              <a:t>firstprivate</a:t>
            </a:r>
            <a:r>
              <a:rPr lang="en-US" dirty="0"/>
              <a:t> clauses</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40" y="1903610"/>
            <a:ext cx="3312300" cy="3718925"/>
          </a:xfrm>
        </p:spPr>
        <p:txBody>
          <a:bodyPr/>
          <a:lstStyle/>
          <a:p>
            <a:r>
              <a:rPr lang="en-US" dirty="0">
                <a:latin typeface="+mn-lt"/>
              </a:rPr>
              <a:t>Variables in </a:t>
            </a:r>
            <a:r>
              <a:rPr lang="en-US" b="1" dirty="0">
                <a:solidFill>
                  <a:srgbClr val="FF0000"/>
                </a:solidFill>
                <a:latin typeface="+mn-lt"/>
              </a:rPr>
              <a:t>private</a:t>
            </a:r>
            <a:r>
              <a:rPr lang="en-US" dirty="0">
                <a:solidFill>
                  <a:srgbClr val="FF0000"/>
                </a:solidFill>
                <a:latin typeface="+mn-lt"/>
              </a:rPr>
              <a:t> </a:t>
            </a:r>
            <a:r>
              <a:rPr lang="en-US" dirty="0">
                <a:latin typeface="+mn-lt"/>
              </a:rPr>
              <a:t>or </a:t>
            </a:r>
            <a:r>
              <a:rPr lang="en-US" b="1" dirty="0" err="1">
                <a:solidFill>
                  <a:srgbClr val="FF0000"/>
                </a:solidFill>
                <a:latin typeface="+mn-lt"/>
              </a:rPr>
              <a:t>firstprivate</a:t>
            </a:r>
            <a:r>
              <a:rPr lang="en-US" dirty="0">
                <a:latin typeface="+mn-lt"/>
              </a:rPr>
              <a:t> clause are private to the loop level on which the clause appears.</a:t>
            </a:r>
          </a:p>
          <a:p>
            <a:r>
              <a:rPr lang="en-US" dirty="0">
                <a:latin typeface="+mn-lt"/>
              </a:rPr>
              <a:t>Private variables on an outer loop are shared within inner loops.</a:t>
            </a:r>
          </a:p>
          <a:p>
            <a:endParaRPr lang="en-US" dirty="0"/>
          </a:p>
        </p:txBody>
      </p:sp>
      <p:sp>
        <p:nvSpPr>
          <p:cNvPr id="4" name="Text Placeholder 3">
            <a:extLst>
              <a:ext uri="{FF2B5EF4-FFF2-40B4-BE49-F238E27FC236}">
                <a16:creationId xmlns:a16="http://schemas.microsoft.com/office/drawing/2014/main" id="{A37D000D-61A3-4A42-AE23-4226ECEB855B}"/>
              </a:ext>
            </a:extLst>
          </p:cNvPr>
          <p:cNvSpPr>
            <a:spLocks noGrp="1"/>
          </p:cNvSpPr>
          <p:nvPr>
            <p:ph type="body" sz="quarter" idx="10"/>
          </p:nvPr>
        </p:nvSpPr>
        <p:spPr/>
        <p:txBody>
          <a:bodyPr/>
          <a:lstStyle/>
          <a:p>
            <a:endParaRPr lang="en-US" dirty="0"/>
          </a:p>
        </p:txBody>
      </p:sp>
      <p:sp>
        <p:nvSpPr>
          <p:cNvPr id="6" name="TextBox 5">
            <a:extLst>
              <a:ext uri="{FF2B5EF4-FFF2-40B4-BE49-F238E27FC236}">
                <a16:creationId xmlns:a16="http://schemas.microsoft.com/office/drawing/2014/main" id="{2FA3024C-AA1F-4E40-8DFD-44AE4E8637BE}"/>
              </a:ext>
            </a:extLst>
          </p:cNvPr>
          <p:cNvSpPr txBox="1"/>
          <p:nvPr/>
        </p:nvSpPr>
        <p:spPr>
          <a:xfrm>
            <a:off x="4038493" y="1778961"/>
            <a:ext cx="6357252" cy="4081117"/>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A64CFF"/>
                </a:solidFill>
                <a:latin typeface="Consolas" panose="020B0609020204030204" pitchFamily="49" charset="0"/>
                <a:cs typeface="Courier New" panose="02070309020205020404" pitchFamily="49" charset="0"/>
              </a:rPr>
              <a:t>double</a:t>
            </a:r>
            <a:r>
              <a:rPr lang="en-US" dirty="0">
                <a:solidFill>
                  <a:schemeClr val="bg1"/>
                </a:solidFill>
                <a:latin typeface="Consolas" panose="020B0609020204030204" pitchFamily="49" charset="0"/>
                <a:cs typeface="Courier New" panose="02070309020205020404" pitchFamily="49" charset="0"/>
              </a:rPr>
              <a:t> tmp[</a:t>
            </a:r>
            <a:r>
              <a:rPr lang="en-US" dirty="0">
                <a:solidFill>
                  <a:srgbClr val="FF8738"/>
                </a:solidFill>
                <a:latin typeface="Consolas" panose="020B0609020204030204" pitchFamily="49" charset="0"/>
                <a:cs typeface="Courier New" panose="02070309020205020404" pitchFamily="49" charset="0"/>
              </a:rPr>
              <a:t>3</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kernels loop private(tmp[0:3])</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chemeClr val="tx2">
                    <a:lumMod val="60000"/>
                    <a:lumOff val="40000"/>
                  </a:schemeClr>
                </a:solidFill>
                <a:latin typeface="Consolas" panose="020B0609020204030204" pitchFamily="49" charset="0"/>
                <a:cs typeface="Courier New" panose="02070309020205020404" pitchFamily="49" charset="0"/>
              </a:rPr>
              <a:t>// the </a:t>
            </a:r>
            <a:r>
              <a:rPr lang="en-US" dirty="0" err="1">
                <a:solidFill>
                  <a:schemeClr val="tx2">
                    <a:lumMod val="60000"/>
                    <a:lumOff val="40000"/>
                  </a:schemeClr>
                </a:solidFill>
                <a:latin typeface="Consolas" panose="020B0609020204030204" pitchFamily="49" charset="0"/>
                <a:cs typeface="Courier New" panose="02070309020205020404" pitchFamily="49" charset="0"/>
              </a:rPr>
              <a:t>tmp</a:t>
            </a:r>
            <a:r>
              <a:rPr lang="en-US" dirty="0">
                <a:solidFill>
                  <a:schemeClr val="tx2">
                    <a:lumMod val="60000"/>
                    <a:lumOff val="40000"/>
                  </a:schemeClr>
                </a:solidFill>
                <a:latin typeface="Consolas" panose="020B0609020204030204" pitchFamily="49" charset="0"/>
                <a:cs typeface="Courier New" panose="02070309020205020404" pitchFamily="49" charset="0"/>
              </a:rPr>
              <a:t> array is private to each iteration</a:t>
            </a:r>
          </a:p>
          <a:p>
            <a:pPr defTabSz="228600">
              <a:lnSpc>
                <a:spcPct val="90000"/>
              </a:lnSpc>
            </a:pPr>
            <a:r>
              <a:rPr lang="en-US" dirty="0">
                <a:solidFill>
                  <a:schemeClr val="tx2">
                    <a:lumMod val="60000"/>
                    <a:lumOff val="40000"/>
                  </a:schemeClr>
                </a:solidFill>
                <a:latin typeface="Consolas" panose="020B0609020204030204" pitchFamily="49" charset="0"/>
                <a:cs typeface="Courier New" panose="02070309020205020404" pitchFamily="49" charset="0"/>
              </a:rPr>
              <a:t>	// of the outer loop</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tmp[</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tmp[</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tmp[</a:t>
            </a:r>
            <a:r>
              <a:rPr lang="en-US" dirty="0">
                <a:solidFill>
                  <a:srgbClr val="FF8738"/>
                </a:solidFill>
                <a:latin typeface="Consolas" panose="020B0609020204030204" pitchFamily="49" charset="0"/>
                <a:cs typeface="Courier New" panose="02070309020205020404" pitchFamily="49" charset="0"/>
              </a:rPr>
              <a:t>2</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chemeClr val="accent4">
                    <a:lumMod val="50000"/>
                  </a:schemeClr>
                </a:solidFill>
                <a:latin typeface="Consolas" panose="020B0609020204030204" pitchFamily="49" charset="0"/>
                <a:cs typeface="Courier New" panose="02070309020205020404" pitchFamily="49" charset="0"/>
              </a:rPr>
              <a:t>#pragma </a:t>
            </a:r>
            <a:r>
              <a:rPr lang="en-US" dirty="0" err="1">
                <a:solidFill>
                  <a:schemeClr val="accent4">
                    <a:lumMod val="50000"/>
                  </a:schemeClr>
                </a:solidFill>
                <a:latin typeface="Consolas" panose="020B0609020204030204" pitchFamily="49" charset="0"/>
                <a:cs typeface="Courier New" panose="02070309020205020404" pitchFamily="49" charset="0"/>
              </a:rPr>
              <a:t>acc</a:t>
            </a:r>
            <a:r>
              <a:rPr lang="en-US" dirty="0">
                <a:solidFill>
                  <a:schemeClr val="accent4">
                    <a:lumMod val="50000"/>
                  </a:schemeClr>
                </a:solidFill>
                <a:latin typeface="Consolas" panose="020B0609020204030204" pitchFamily="49" charset="0"/>
                <a:cs typeface="Courier New" panose="02070309020205020404" pitchFamily="49" charset="0"/>
              </a:rPr>
              <a:t> loop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for ( j = 0; j &lt; size2; </a:t>
            </a:r>
            <a:r>
              <a:rPr lang="en-US" dirty="0" err="1">
                <a:solidFill>
                  <a:schemeClr val="bg1"/>
                </a:solidFill>
                <a:latin typeface="Consolas" panose="020B0609020204030204" pitchFamily="49" charset="0"/>
                <a:cs typeface="Courier New" panose="02070309020205020404" pitchFamily="49" charset="0"/>
              </a:rPr>
              <a:t>j++</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chemeClr val="tx2">
                    <a:lumMod val="60000"/>
                    <a:lumOff val="40000"/>
                  </a:schemeClr>
                </a:solidFill>
                <a:latin typeface="Consolas" panose="020B0609020204030204" pitchFamily="49" charset="0"/>
                <a:cs typeface="Courier New" panose="02070309020205020404" pitchFamily="49" charset="0"/>
              </a:rPr>
              <a:t>// but </a:t>
            </a:r>
            <a:r>
              <a:rPr lang="en-US" dirty="0" err="1">
                <a:solidFill>
                  <a:schemeClr val="tx2">
                    <a:lumMod val="60000"/>
                    <a:lumOff val="40000"/>
                  </a:schemeClr>
                </a:solidFill>
                <a:latin typeface="Consolas" panose="020B0609020204030204" pitchFamily="49" charset="0"/>
                <a:cs typeface="Courier New" panose="02070309020205020404" pitchFamily="49" charset="0"/>
              </a:rPr>
              <a:t>tmp</a:t>
            </a:r>
            <a:r>
              <a:rPr lang="en-US" dirty="0">
                <a:solidFill>
                  <a:schemeClr val="tx2">
                    <a:lumMod val="60000"/>
                    <a:lumOff val="40000"/>
                  </a:schemeClr>
                </a:solidFill>
                <a:latin typeface="Consolas" panose="020B0609020204030204" pitchFamily="49" charset="0"/>
                <a:cs typeface="Courier New" panose="02070309020205020404" pitchFamily="49" charset="0"/>
              </a:rPr>
              <a:t> is shared amongst the threads </a:t>
            </a:r>
          </a:p>
          <a:p>
            <a:pPr defTabSz="228600">
              <a:lnSpc>
                <a:spcPct val="90000"/>
              </a:lnSpc>
            </a:pPr>
            <a:r>
              <a:rPr lang="en-US" dirty="0">
                <a:solidFill>
                  <a:schemeClr val="tx2">
                    <a:lumMod val="60000"/>
                    <a:lumOff val="40000"/>
                  </a:schemeClr>
                </a:solidFill>
                <a:latin typeface="Consolas" panose="020B0609020204030204" pitchFamily="49" charset="0"/>
                <a:cs typeface="Courier New" panose="02070309020205020404" pitchFamily="49" charset="0"/>
              </a:rPr>
              <a:t>		  // in the inner loop</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][j] =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[0]+</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[1]+</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Tree>
    <p:extLst>
      <p:ext uri="{BB962C8B-B14F-4D97-AF65-F5344CB8AC3E}">
        <p14:creationId xmlns:p14="http://schemas.microsoft.com/office/powerpoint/2010/main" val="3238565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Private and </a:t>
            </a:r>
            <a:r>
              <a:rPr lang="en-US" dirty="0" err="1"/>
              <a:t>FirstPrivate</a:t>
            </a:r>
            <a:r>
              <a:rPr lang="en-US" dirty="0"/>
              <a:t> clauses</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335106" y="2121408"/>
            <a:ext cx="4864466" cy="3895344"/>
          </a:xfrm>
        </p:spPr>
        <p:txBody>
          <a:bodyPr/>
          <a:lstStyle/>
          <a:p>
            <a:r>
              <a:rPr lang="en-US" dirty="0">
                <a:latin typeface="+mn-lt"/>
              </a:rPr>
              <a:t>The</a:t>
            </a:r>
            <a:r>
              <a:rPr lang="en-US" b="1" dirty="0">
                <a:solidFill>
                  <a:srgbClr val="FF0000"/>
                </a:solidFill>
                <a:latin typeface="+mn-lt"/>
              </a:rPr>
              <a:t> private</a:t>
            </a:r>
            <a:r>
              <a:rPr lang="en-US" dirty="0">
                <a:solidFill>
                  <a:srgbClr val="FF0000"/>
                </a:solidFill>
                <a:latin typeface="+mn-lt"/>
              </a:rPr>
              <a:t> </a:t>
            </a:r>
            <a:r>
              <a:rPr lang="en-US" dirty="0">
                <a:latin typeface="+mn-lt"/>
              </a:rPr>
              <a:t>clause allows the programmer to define a list of variables as “thread-private”.  </a:t>
            </a:r>
          </a:p>
          <a:p>
            <a:r>
              <a:rPr lang="en-US" dirty="0">
                <a:latin typeface="+mn-lt"/>
              </a:rPr>
              <a:t>Each thread will be given a private copy of every variable in the comma-separated list</a:t>
            </a:r>
          </a:p>
          <a:p>
            <a:r>
              <a:rPr lang="en-US" b="1" dirty="0" err="1">
                <a:solidFill>
                  <a:srgbClr val="FF0000"/>
                </a:solidFill>
                <a:latin typeface="+mn-lt"/>
              </a:rPr>
              <a:t>firstprivate</a:t>
            </a:r>
            <a:r>
              <a:rPr lang="en-US" b="1" dirty="0">
                <a:solidFill>
                  <a:srgbClr val="FF0000"/>
                </a:solidFill>
                <a:latin typeface="+mn-lt"/>
              </a:rPr>
              <a:t> </a:t>
            </a:r>
            <a:r>
              <a:rPr lang="en-US" dirty="0">
                <a:latin typeface="+mn-lt"/>
              </a:rPr>
              <a:t>is like private except that the private values are initialized to the same value used on the host.  </a:t>
            </a:r>
            <a:r>
              <a:rPr lang="en-US" b="1" dirty="0">
                <a:solidFill>
                  <a:srgbClr val="FF0000"/>
                </a:solidFill>
                <a:latin typeface="+mn-lt"/>
              </a:rPr>
              <a:t>private</a:t>
            </a:r>
            <a:r>
              <a:rPr lang="en-US" dirty="0">
                <a:latin typeface="+mn-lt"/>
              </a:rPr>
              <a:t> variables are uninitialized.</a:t>
            </a:r>
            <a:endParaRPr lang="en-US" b="1" dirty="0">
              <a:solidFill>
                <a:srgbClr val="FF0000"/>
              </a:solidFill>
              <a:latin typeface="+mn-lt"/>
            </a:endParaRPr>
          </a:p>
        </p:txBody>
      </p:sp>
      <p:sp>
        <p:nvSpPr>
          <p:cNvPr id="4" name="Text Placeholder 3">
            <a:extLst>
              <a:ext uri="{FF2B5EF4-FFF2-40B4-BE49-F238E27FC236}">
                <a16:creationId xmlns:a16="http://schemas.microsoft.com/office/drawing/2014/main" id="{A37D000D-61A3-4A42-AE23-4226ECEB855B}"/>
              </a:ext>
            </a:extLst>
          </p:cNvPr>
          <p:cNvSpPr>
            <a:spLocks noGrp="1"/>
          </p:cNvSpPr>
          <p:nvPr>
            <p:ph type="body" sz="quarter" idx="10"/>
          </p:nvPr>
        </p:nvSpPr>
        <p:spPr/>
        <p:txBody>
          <a:bodyPr/>
          <a:lstStyle/>
          <a:p>
            <a:endParaRPr lang="en-US" dirty="0"/>
          </a:p>
        </p:txBody>
      </p:sp>
      <p:sp>
        <p:nvSpPr>
          <p:cNvPr id="6" name="TextBox 5">
            <a:extLst>
              <a:ext uri="{FF2B5EF4-FFF2-40B4-BE49-F238E27FC236}">
                <a16:creationId xmlns:a16="http://schemas.microsoft.com/office/drawing/2014/main" id="{2FA3024C-AA1F-4E40-8DFD-44AE4E8637BE}"/>
              </a:ext>
            </a:extLst>
          </p:cNvPr>
          <p:cNvSpPr txBox="1"/>
          <p:nvPr/>
        </p:nvSpPr>
        <p:spPr>
          <a:xfrm>
            <a:off x="5199572" y="2130041"/>
            <a:ext cx="5613815" cy="3083921"/>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dirty="0">
                <a:solidFill>
                  <a:srgbClr val="A64CFF"/>
                </a:solidFill>
                <a:latin typeface="Consolas" panose="020B0609020204030204" pitchFamily="49" charset="0"/>
                <a:cs typeface="Courier New" panose="02070309020205020404" pitchFamily="49" charset="0"/>
              </a:rPr>
              <a:t>real ::</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a:t>
            </a:r>
            <a:r>
              <a:rPr lang="en-US" dirty="0">
                <a:solidFill>
                  <a:srgbClr val="FF8738"/>
                </a:solidFill>
                <a:latin typeface="Consolas" panose="020B0609020204030204" pitchFamily="49" charset="0"/>
                <a:cs typeface="Courier New" panose="02070309020205020404" pitchFamily="49" charset="0"/>
              </a:rPr>
              <a:t>3</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private(</a:t>
            </a:r>
            <a:r>
              <a:rPr lang="en-US" dirty="0" err="1">
                <a:solidFill>
                  <a:srgbClr val="8E4000"/>
                </a:solidFill>
                <a:latin typeface="Consolas" panose="020B0609020204030204" pitchFamily="49" charset="0"/>
                <a:cs typeface="Courier New" panose="02070309020205020404" pitchFamily="49" charset="0"/>
              </a:rPr>
              <a:t>tmp</a:t>
            </a:r>
            <a:r>
              <a:rPr lang="en-US" dirty="0">
                <a:solidFill>
                  <a:srgbClr val="8E4000"/>
                </a:solidFill>
                <a:latin typeface="Consolas" panose="020B0609020204030204" pitchFamily="49" charset="0"/>
                <a:cs typeface="Courier New" panose="02070309020205020404" pitchFamily="49" charset="0"/>
              </a:rPr>
              <a:t>(0:3))</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a:t>
            </a:r>
            <a:r>
              <a:rPr lang="en-US" dirty="0">
                <a:solidFill>
                  <a:srgbClr val="5570FD"/>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a:t>
            </a:r>
            <a:r>
              <a:rPr lang="en-US" dirty="0">
                <a:solidFill>
                  <a:srgbClr val="FF8738"/>
                </a:solidFill>
                <a:latin typeface="Consolas" panose="020B0609020204030204" pitchFamily="49" charset="0"/>
                <a:cs typeface="Courier New" panose="02070309020205020404" pitchFamily="49" charset="0"/>
              </a:rPr>
              <a:t>2</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note that the host value of “</a:t>
            </a:r>
            <a:r>
              <a:rPr lang="en-US" dirty="0" err="1">
                <a:solidFill>
                  <a:srgbClr val="3051FF"/>
                </a:solidFill>
                <a:latin typeface="Consolas" panose="020B0609020204030204" pitchFamily="49" charset="0"/>
                <a:cs typeface="Courier New" panose="02070309020205020404" pitchFamily="49" charset="0"/>
              </a:rPr>
              <a:t>tmp</a:t>
            </a:r>
            <a:r>
              <a:rPr lang="en-US" dirty="0">
                <a:solidFill>
                  <a:srgbClr val="3051FF"/>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remains unchanged.</a:t>
            </a:r>
          </a:p>
        </p:txBody>
      </p:sp>
    </p:spTree>
    <p:extLst>
      <p:ext uri="{BB962C8B-B14F-4D97-AF65-F5344CB8AC3E}">
        <p14:creationId xmlns:p14="http://schemas.microsoft.com/office/powerpoint/2010/main" val="1299860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6ED68-5729-40AE-8512-A7A1F7507F61}"/>
              </a:ext>
            </a:extLst>
          </p:cNvPr>
          <p:cNvSpPr>
            <a:spLocks noGrp="1"/>
          </p:cNvSpPr>
          <p:nvPr>
            <p:ph type="title"/>
          </p:nvPr>
        </p:nvSpPr>
        <p:spPr/>
        <p:txBody>
          <a:bodyPr/>
          <a:lstStyle/>
          <a:p>
            <a:r>
              <a:rPr lang="en-US" dirty="0"/>
              <a:t>Loop optimizations</a:t>
            </a:r>
          </a:p>
        </p:txBody>
      </p:sp>
      <p:sp>
        <p:nvSpPr>
          <p:cNvPr id="3" name="Content Placeholder 2">
            <a:extLst>
              <a:ext uri="{FF2B5EF4-FFF2-40B4-BE49-F238E27FC236}">
                <a16:creationId xmlns:a16="http://schemas.microsoft.com/office/drawing/2014/main" id="{28927609-67DC-4AE8-996E-22792639A15F}"/>
              </a:ext>
            </a:extLst>
          </p:cNvPr>
          <p:cNvSpPr>
            <a:spLocks noGrp="1"/>
          </p:cNvSpPr>
          <p:nvPr>
            <p:ph idx="1"/>
          </p:nvPr>
        </p:nvSpPr>
        <p:spPr/>
        <p:txBody>
          <a:bodyPr/>
          <a:lstStyle/>
          <a:p>
            <a:r>
              <a:rPr lang="en-US" dirty="0"/>
              <a:t>Majority of program runtime is spent in loops</a:t>
            </a:r>
          </a:p>
          <a:p>
            <a:r>
              <a:rPr lang="en-US" dirty="0"/>
              <a:t>Every loop can execute in a very different way</a:t>
            </a:r>
          </a:p>
          <a:p>
            <a:r>
              <a:rPr lang="en-US" dirty="0"/>
              <a:t>Using OpenACC loop optimization, we can speed-up our most time-consuming portions of code</a:t>
            </a:r>
          </a:p>
          <a:p>
            <a:pPr marL="0" indent="0">
              <a:buNone/>
            </a:pPr>
            <a:endParaRPr lang="en-US" dirty="0"/>
          </a:p>
        </p:txBody>
      </p:sp>
      <p:sp>
        <p:nvSpPr>
          <p:cNvPr id="4" name="Text Placeholder 3">
            <a:extLst>
              <a:ext uri="{FF2B5EF4-FFF2-40B4-BE49-F238E27FC236}">
                <a16:creationId xmlns:a16="http://schemas.microsoft.com/office/drawing/2014/main" id="{0618C7EC-A423-4941-804D-F05879D5E319}"/>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1205498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private and </a:t>
            </a:r>
            <a:r>
              <a:rPr lang="en-US" dirty="0" err="1"/>
              <a:t>firstprivate</a:t>
            </a:r>
            <a:r>
              <a:rPr lang="en-US" dirty="0"/>
              <a:t> clauses</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40" y="1903610"/>
            <a:ext cx="3312300" cy="3718925"/>
          </a:xfrm>
        </p:spPr>
        <p:txBody>
          <a:bodyPr/>
          <a:lstStyle/>
          <a:p>
            <a:r>
              <a:rPr lang="en-US" dirty="0">
                <a:latin typeface="+mn-lt"/>
              </a:rPr>
              <a:t>Variables in </a:t>
            </a:r>
            <a:r>
              <a:rPr lang="en-US" b="1" dirty="0">
                <a:solidFill>
                  <a:srgbClr val="FF0000"/>
                </a:solidFill>
                <a:latin typeface="+mn-lt"/>
              </a:rPr>
              <a:t>private</a:t>
            </a:r>
            <a:r>
              <a:rPr lang="en-US" dirty="0">
                <a:solidFill>
                  <a:srgbClr val="FF0000"/>
                </a:solidFill>
                <a:latin typeface="+mn-lt"/>
              </a:rPr>
              <a:t> </a:t>
            </a:r>
            <a:r>
              <a:rPr lang="en-US" dirty="0">
                <a:latin typeface="+mn-lt"/>
              </a:rPr>
              <a:t>or </a:t>
            </a:r>
            <a:r>
              <a:rPr lang="en-US" b="1" dirty="0" err="1">
                <a:solidFill>
                  <a:srgbClr val="FF0000"/>
                </a:solidFill>
                <a:latin typeface="+mn-lt"/>
              </a:rPr>
              <a:t>firstprivate</a:t>
            </a:r>
            <a:r>
              <a:rPr lang="en-US" dirty="0">
                <a:latin typeface="+mn-lt"/>
              </a:rPr>
              <a:t> clause are private to the loop level on which the clause appears.</a:t>
            </a:r>
          </a:p>
          <a:p>
            <a:r>
              <a:rPr lang="en-US" dirty="0">
                <a:latin typeface="+mn-lt"/>
              </a:rPr>
              <a:t>Private variables on an outer loop are shared within inner loops.</a:t>
            </a:r>
          </a:p>
          <a:p>
            <a:endParaRPr lang="en-US" dirty="0"/>
          </a:p>
        </p:txBody>
      </p:sp>
      <p:sp>
        <p:nvSpPr>
          <p:cNvPr id="4" name="Text Placeholder 3">
            <a:extLst>
              <a:ext uri="{FF2B5EF4-FFF2-40B4-BE49-F238E27FC236}">
                <a16:creationId xmlns:a16="http://schemas.microsoft.com/office/drawing/2014/main" id="{A37D000D-61A3-4A42-AE23-4226ECEB855B}"/>
              </a:ext>
            </a:extLst>
          </p:cNvPr>
          <p:cNvSpPr>
            <a:spLocks noGrp="1"/>
          </p:cNvSpPr>
          <p:nvPr>
            <p:ph type="body" sz="quarter" idx="10"/>
          </p:nvPr>
        </p:nvSpPr>
        <p:spPr/>
        <p:txBody>
          <a:bodyPr/>
          <a:lstStyle/>
          <a:p>
            <a:endParaRPr lang="en-US" dirty="0"/>
          </a:p>
        </p:txBody>
      </p:sp>
      <p:sp>
        <p:nvSpPr>
          <p:cNvPr id="6" name="TextBox 5">
            <a:extLst>
              <a:ext uri="{FF2B5EF4-FFF2-40B4-BE49-F238E27FC236}">
                <a16:creationId xmlns:a16="http://schemas.microsoft.com/office/drawing/2014/main" id="{2FA3024C-AA1F-4E40-8DFD-44AE4E8637BE}"/>
              </a:ext>
            </a:extLst>
          </p:cNvPr>
          <p:cNvSpPr txBox="1"/>
          <p:nvPr/>
        </p:nvSpPr>
        <p:spPr>
          <a:xfrm>
            <a:off x="4038493" y="1654312"/>
            <a:ext cx="6357252" cy="4330416"/>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dirty="0">
                <a:solidFill>
                  <a:srgbClr val="A64CFF"/>
                </a:solidFill>
                <a:latin typeface="Consolas" panose="020B0609020204030204" pitchFamily="49" charset="0"/>
                <a:cs typeface="Courier New" panose="02070309020205020404" pitchFamily="49" charset="0"/>
              </a:rPr>
              <a:t>real ::</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a:t>
            </a:r>
            <a:r>
              <a:rPr lang="en-US" dirty="0">
                <a:solidFill>
                  <a:srgbClr val="FF8738"/>
                </a:solidFill>
                <a:latin typeface="Consolas" panose="020B0609020204030204" pitchFamily="49" charset="0"/>
                <a:cs typeface="Courier New" panose="02070309020205020404" pitchFamily="49" charset="0"/>
              </a:rPr>
              <a:t>3</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private(</a:t>
            </a:r>
            <a:r>
              <a:rPr lang="en-US" dirty="0" err="1">
                <a:solidFill>
                  <a:srgbClr val="8E4000"/>
                </a:solidFill>
                <a:latin typeface="Consolas" panose="020B0609020204030204" pitchFamily="49" charset="0"/>
                <a:cs typeface="Courier New" panose="02070309020205020404" pitchFamily="49" charset="0"/>
              </a:rPr>
              <a:t>tmp</a:t>
            </a:r>
            <a:r>
              <a:rPr lang="en-US" dirty="0">
                <a:solidFill>
                  <a:srgbClr val="8E4000"/>
                </a:solidFill>
                <a:latin typeface="Consolas" panose="020B0609020204030204" pitchFamily="49" charset="0"/>
                <a:cs typeface="Courier New" panose="02070309020205020404" pitchFamily="49" charset="0"/>
              </a:rPr>
              <a:t>(0:3))</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chemeClr val="tx2">
                    <a:lumMod val="60000"/>
                    <a:lumOff val="40000"/>
                  </a:schemeClr>
                </a:solidFill>
                <a:latin typeface="Consolas" panose="020B0609020204030204" pitchFamily="49" charset="0"/>
                <a:cs typeface="Courier New" panose="02070309020205020404" pitchFamily="49" charset="0"/>
              </a:rPr>
              <a:t>! the </a:t>
            </a:r>
            <a:r>
              <a:rPr lang="en-US" dirty="0" err="1">
                <a:solidFill>
                  <a:schemeClr val="tx2">
                    <a:lumMod val="60000"/>
                    <a:lumOff val="40000"/>
                  </a:schemeClr>
                </a:solidFill>
                <a:latin typeface="Consolas" panose="020B0609020204030204" pitchFamily="49" charset="0"/>
                <a:cs typeface="Courier New" panose="02070309020205020404" pitchFamily="49" charset="0"/>
              </a:rPr>
              <a:t>tmp</a:t>
            </a:r>
            <a:r>
              <a:rPr lang="en-US" dirty="0">
                <a:solidFill>
                  <a:schemeClr val="tx2">
                    <a:lumMod val="60000"/>
                    <a:lumOff val="40000"/>
                  </a:schemeClr>
                </a:solidFill>
                <a:latin typeface="Consolas" panose="020B0609020204030204" pitchFamily="49" charset="0"/>
                <a:cs typeface="Courier New" panose="02070309020205020404" pitchFamily="49" charset="0"/>
              </a:rPr>
              <a:t> array is private to each iteration</a:t>
            </a:r>
          </a:p>
          <a:p>
            <a:pPr defTabSz="228600">
              <a:lnSpc>
                <a:spcPct val="90000"/>
              </a:lnSpc>
            </a:pPr>
            <a:r>
              <a:rPr lang="en-US" dirty="0">
                <a:solidFill>
                  <a:schemeClr val="tx2">
                    <a:lumMod val="60000"/>
                    <a:lumOff val="40000"/>
                  </a:schemeClr>
                </a:solidFill>
                <a:latin typeface="Consolas" panose="020B0609020204030204" pitchFamily="49" charset="0"/>
                <a:cs typeface="Courier New" panose="02070309020205020404" pitchFamily="49" charset="0"/>
              </a:rPr>
              <a:t>  ! of the outer loop</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a:t>
            </a:r>
            <a:r>
              <a:rPr lang="en-US" dirty="0">
                <a:solidFill>
                  <a:srgbClr val="FF8738"/>
                </a:solidFill>
                <a:latin typeface="Consolas" panose="020B0609020204030204" pitchFamily="49" charset="0"/>
                <a:cs typeface="Courier New" panose="02070309020205020404" pitchFamily="49" charset="0"/>
              </a:rPr>
              <a:t>2</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&lt;value&gt;</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chemeClr val="accent4">
                    <a:lumMod val="50000"/>
                  </a:schemeClr>
                </a:solidFill>
                <a:latin typeface="Consolas" panose="020B0609020204030204" pitchFamily="49" charset="0"/>
                <a:cs typeface="Courier New" panose="02070309020205020404" pitchFamily="49" charset="0"/>
              </a:rPr>
              <a:t>!$</a:t>
            </a:r>
            <a:r>
              <a:rPr lang="en-US" dirty="0" err="1">
                <a:solidFill>
                  <a:schemeClr val="accent4">
                    <a:lumMod val="50000"/>
                  </a:schemeClr>
                </a:solidFill>
                <a:latin typeface="Consolas" panose="020B0609020204030204" pitchFamily="49" charset="0"/>
                <a:cs typeface="Courier New" panose="02070309020205020404" pitchFamily="49" charset="0"/>
              </a:rPr>
              <a:t>acc</a:t>
            </a:r>
            <a:r>
              <a:rPr lang="en-US" dirty="0">
                <a:solidFill>
                  <a:schemeClr val="accent4">
                    <a:lumMod val="50000"/>
                  </a:schemeClr>
                </a:solidFill>
                <a:latin typeface="Consolas" panose="020B0609020204030204" pitchFamily="49" charset="0"/>
                <a:cs typeface="Courier New" panose="02070309020205020404" pitchFamily="49" charset="0"/>
              </a:rPr>
              <a:t> loop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chemeClr val="tx2">
                    <a:lumMod val="60000"/>
                    <a:lumOff val="40000"/>
                  </a:schemeClr>
                </a:solidFill>
                <a:latin typeface="Consolas" panose="020B0609020204030204" pitchFamily="49" charset="0"/>
                <a:cs typeface="Courier New" panose="02070309020205020404" pitchFamily="49" charset="0"/>
              </a:rPr>
              <a:t>! but </a:t>
            </a:r>
            <a:r>
              <a:rPr lang="en-US" dirty="0" err="1">
                <a:solidFill>
                  <a:schemeClr val="tx2">
                    <a:lumMod val="60000"/>
                    <a:lumOff val="40000"/>
                  </a:schemeClr>
                </a:solidFill>
                <a:latin typeface="Consolas" panose="020B0609020204030204" pitchFamily="49" charset="0"/>
                <a:cs typeface="Courier New" panose="02070309020205020404" pitchFamily="49" charset="0"/>
              </a:rPr>
              <a:t>tmp</a:t>
            </a:r>
            <a:r>
              <a:rPr lang="en-US" dirty="0">
                <a:solidFill>
                  <a:schemeClr val="tx2">
                    <a:lumMod val="60000"/>
                    <a:lumOff val="40000"/>
                  </a:schemeClr>
                </a:solidFill>
                <a:latin typeface="Consolas" panose="020B0609020204030204" pitchFamily="49" charset="0"/>
                <a:cs typeface="Courier New" panose="02070309020205020404" pitchFamily="49" charset="0"/>
              </a:rPr>
              <a:t> is shared amongst the threads </a:t>
            </a:r>
          </a:p>
          <a:p>
            <a:pPr defTabSz="228600">
              <a:lnSpc>
                <a:spcPct val="90000"/>
              </a:lnSpc>
            </a:pPr>
            <a:r>
              <a:rPr lang="en-US" dirty="0">
                <a:solidFill>
                  <a:schemeClr val="tx2">
                    <a:lumMod val="60000"/>
                    <a:lumOff val="40000"/>
                  </a:schemeClr>
                </a:solidFill>
                <a:latin typeface="Consolas" panose="020B0609020204030204" pitchFamily="49" charset="0"/>
                <a:cs typeface="Courier New" panose="02070309020205020404" pitchFamily="49" charset="0"/>
              </a:rPr>
              <a:t>      ! in the inner loop</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(0)+</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(1)+</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2135956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SCALARs and private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0" y="1906513"/>
            <a:ext cx="10205687" cy="3718925"/>
          </a:xfrm>
        </p:spPr>
        <p:txBody>
          <a:bodyPr/>
          <a:lstStyle/>
          <a:p>
            <a:r>
              <a:rPr lang="en-US" dirty="0">
                <a:latin typeface="+mn-lt"/>
              </a:rPr>
              <a:t>By default, scalars are </a:t>
            </a:r>
            <a:r>
              <a:rPr lang="en-US" b="1" dirty="0" err="1">
                <a:solidFill>
                  <a:srgbClr val="FF0000"/>
                </a:solidFill>
                <a:latin typeface="+mn-lt"/>
              </a:rPr>
              <a:t>firstprivate</a:t>
            </a:r>
            <a:r>
              <a:rPr lang="en-US" dirty="0">
                <a:latin typeface="+mn-lt"/>
              </a:rPr>
              <a:t> when used in a parallel region and </a:t>
            </a:r>
            <a:r>
              <a:rPr lang="en-US" b="1" dirty="0">
                <a:solidFill>
                  <a:srgbClr val="FF0000"/>
                </a:solidFill>
                <a:latin typeface="+mn-lt"/>
              </a:rPr>
              <a:t>private</a:t>
            </a:r>
            <a:r>
              <a:rPr lang="en-US" dirty="0">
                <a:latin typeface="+mn-lt"/>
              </a:rPr>
              <a:t> when used in a kernels region.</a:t>
            </a:r>
          </a:p>
          <a:p>
            <a:r>
              <a:rPr lang="en-US" dirty="0">
                <a:latin typeface="+mn-lt"/>
              </a:rPr>
              <a:t>Except in some cases, scalars do not need to be added to a private clause.  These cases may include but are not limited to:</a:t>
            </a:r>
          </a:p>
          <a:p>
            <a:pPr marL="457200" lvl="2" indent="-457200">
              <a:buFont typeface="+mj-lt"/>
              <a:buAutoNum type="arabicPeriod"/>
            </a:pPr>
            <a:r>
              <a:rPr lang="en-US" dirty="0">
                <a:solidFill>
                  <a:schemeClr val="bg1"/>
                </a:solidFill>
                <a:latin typeface="+mn-lt"/>
              </a:rPr>
              <a:t>Scalars with global storage such as global variables in C/C++, Module variables in Fortran</a:t>
            </a:r>
          </a:p>
          <a:p>
            <a:pPr marL="457200" lvl="2" indent="-457200">
              <a:buFont typeface="+mj-lt"/>
              <a:buAutoNum type="arabicPeriod"/>
            </a:pPr>
            <a:r>
              <a:rPr lang="en-US" dirty="0">
                <a:solidFill>
                  <a:schemeClr val="bg1"/>
                </a:solidFill>
                <a:latin typeface="+mn-lt"/>
              </a:rPr>
              <a:t>When the scalar is passed by reference to a device subroutine</a:t>
            </a:r>
          </a:p>
          <a:p>
            <a:pPr marL="457200" lvl="2" indent="-457200">
              <a:buFont typeface="+mj-lt"/>
              <a:buAutoNum type="arabicPeriod"/>
            </a:pPr>
            <a:r>
              <a:rPr lang="en-US" dirty="0">
                <a:latin typeface="+mn-lt"/>
              </a:rPr>
              <a:t>When the scalar is used as an </a:t>
            </a:r>
            <a:r>
              <a:rPr lang="en-US" dirty="0" err="1">
                <a:latin typeface="+mn-lt"/>
              </a:rPr>
              <a:t>rvalue</a:t>
            </a:r>
            <a:r>
              <a:rPr lang="en-US" dirty="0">
                <a:latin typeface="+mn-lt"/>
              </a:rPr>
              <a:t> after the compute region, aka “live-out”</a:t>
            </a:r>
            <a:endParaRPr lang="en-US" dirty="0">
              <a:solidFill>
                <a:schemeClr val="bg1"/>
              </a:solidFill>
              <a:latin typeface="+mn-lt"/>
            </a:endParaRPr>
          </a:p>
          <a:p>
            <a:pPr lvl="1"/>
            <a:r>
              <a:rPr lang="en-US" dirty="0">
                <a:latin typeface="+mn-lt"/>
              </a:rPr>
              <a:t>Note that putting scalars in a private clause may actually hurt performance!</a:t>
            </a:r>
          </a:p>
          <a:p>
            <a:pPr lvl="2"/>
            <a:endParaRPr lang="en-US" dirty="0">
              <a:latin typeface="+mn-lt"/>
            </a:endParaRPr>
          </a:p>
          <a:p>
            <a:pPr lvl="1"/>
            <a:endParaRPr lang="en-US" dirty="0">
              <a:latin typeface="+mn-lt"/>
            </a:endParaRPr>
          </a:p>
        </p:txBody>
      </p:sp>
      <p:sp>
        <p:nvSpPr>
          <p:cNvPr id="4" name="Text Placeholder 3">
            <a:extLst>
              <a:ext uri="{FF2B5EF4-FFF2-40B4-BE49-F238E27FC236}">
                <a16:creationId xmlns:a16="http://schemas.microsoft.com/office/drawing/2014/main" id="{A37D000D-61A3-4A42-AE23-4226ECEB855B}"/>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577250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1483D-DBD6-45B8-8D96-AE1922EBC4D1}"/>
              </a:ext>
            </a:extLst>
          </p:cNvPr>
          <p:cNvSpPr>
            <a:spLocks noGrp="1"/>
          </p:cNvSpPr>
          <p:nvPr>
            <p:ph type="title"/>
          </p:nvPr>
        </p:nvSpPr>
        <p:spPr/>
        <p:txBody>
          <a:bodyPr/>
          <a:lstStyle/>
          <a:p>
            <a:r>
              <a:rPr lang="en-US" dirty="0"/>
              <a:t>Loop optimizations</a:t>
            </a:r>
          </a:p>
        </p:txBody>
      </p:sp>
    </p:spTree>
    <p:extLst>
      <p:ext uri="{BB962C8B-B14F-4D97-AF65-F5344CB8AC3E}">
        <p14:creationId xmlns:p14="http://schemas.microsoft.com/office/powerpoint/2010/main" val="356691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collapse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40" y="2103035"/>
            <a:ext cx="4939932" cy="3718925"/>
          </a:xfrm>
        </p:spPr>
        <p:txBody>
          <a:bodyPr/>
          <a:lstStyle/>
          <a:p>
            <a:r>
              <a:rPr lang="en-US" b="1" dirty="0">
                <a:solidFill>
                  <a:srgbClr val="FF0000"/>
                </a:solidFill>
                <a:latin typeface="Consolas" panose="020B0609020204030204" pitchFamily="49" charset="0"/>
              </a:rPr>
              <a:t>collapse( N )</a:t>
            </a:r>
          </a:p>
          <a:p>
            <a:r>
              <a:rPr lang="en-US" dirty="0"/>
              <a:t>Combine the next N tightly nested loops</a:t>
            </a:r>
          </a:p>
          <a:p>
            <a:r>
              <a:rPr lang="en-US" dirty="0"/>
              <a:t>Can turn a multidimensional loop nest into a single-dimension loop</a:t>
            </a:r>
          </a:p>
          <a:p>
            <a:r>
              <a:rPr lang="en-US" dirty="0"/>
              <a:t>This can be extremely useful for increasing memory locality, as well as creating larger loops to expose more parallelism</a:t>
            </a:r>
          </a:p>
        </p:txBody>
      </p:sp>
      <p:sp>
        <p:nvSpPr>
          <p:cNvPr id="5" name="TextBox 4">
            <a:extLst>
              <a:ext uri="{FF2B5EF4-FFF2-40B4-BE49-F238E27FC236}">
                <a16:creationId xmlns:a16="http://schemas.microsoft.com/office/drawing/2014/main" id="{6354DCCF-9063-42CD-BFA9-8C2A40C71AAA}"/>
              </a:ext>
            </a:extLst>
          </p:cNvPr>
          <p:cNvSpPr txBox="1"/>
          <p:nvPr/>
        </p:nvSpPr>
        <p:spPr>
          <a:xfrm>
            <a:off x="5521124" y="2103035"/>
            <a:ext cx="4874621" cy="208672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collapse(2)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A64CFF"/>
                </a:solidFill>
                <a:latin typeface="Consolas" panose="020B0609020204030204" pitchFamily="49" charset="0"/>
                <a:cs typeface="Courier New" panose="02070309020205020404" pitchFamily="49" charset="0"/>
              </a:rPr>
              <a:t>double</a:t>
            </a:r>
            <a:r>
              <a:rPr lang="en-US" dirty="0">
                <a:solidFill>
                  <a:schemeClr val="bg1"/>
                </a:solidFill>
                <a:latin typeface="Consolas" panose="020B0609020204030204" pitchFamily="49" charset="0"/>
                <a:cs typeface="Courier New" panose="02070309020205020404" pitchFamily="49" charset="0"/>
              </a:rPr>
              <a:t> tmp = </a:t>
            </a:r>
            <a:r>
              <a:rPr lang="en-US" dirty="0">
                <a:solidFill>
                  <a:srgbClr val="FF8738"/>
                </a:solidFill>
                <a:latin typeface="Consolas" panose="020B0609020204030204" pitchFamily="49" charset="0"/>
                <a:cs typeface="Courier New" panose="02070309020205020404" pitchFamily="49" charset="0"/>
              </a:rPr>
              <a:t>0.0f</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C00000"/>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acc loop reduction(+:tmp)</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tmp += a[i][k] * b[k][j];</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tmp;</a:t>
            </a:r>
          </a:p>
        </p:txBody>
      </p:sp>
      <p:sp>
        <p:nvSpPr>
          <p:cNvPr id="6" name="Rectangle 5">
            <a:extLst>
              <a:ext uri="{FF2B5EF4-FFF2-40B4-BE49-F238E27FC236}">
                <a16:creationId xmlns:a16="http://schemas.microsoft.com/office/drawing/2014/main" id="{522209A2-7BC0-4067-8488-F41EC078498F}"/>
              </a:ext>
            </a:extLst>
          </p:cNvPr>
          <p:cNvSpPr/>
          <p:nvPr/>
        </p:nvSpPr>
        <p:spPr>
          <a:xfrm>
            <a:off x="5583116" y="2148005"/>
            <a:ext cx="4698308" cy="76758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2568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collapse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40" y="2103035"/>
            <a:ext cx="4939932" cy="3718925"/>
          </a:xfrm>
        </p:spPr>
        <p:txBody>
          <a:bodyPr/>
          <a:lstStyle/>
          <a:p>
            <a:r>
              <a:rPr lang="en-US" b="1" dirty="0">
                <a:solidFill>
                  <a:srgbClr val="FF0000"/>
                </a:solidFill>
                <a:latin typeface="Consolas" panose="020B0609020204030204" pitchFamily="49" charset="0"/>
              </a:rPr>
              <a:t>collapse( N )</a:t>
            </a:r>
          </a:p>
          <a:p>
            <a:r>
              <a:rPr lang="en-US" dirty="0"/>
              <a:t>Combine the next N tightly nested loops</a:t>
            </a:r>
          </a:p>
          <a:p>
            <a:r>
              <a:rPr lang="en-US" dirty="0"/>
              <a:t>Can turn a multidimensional loop nest into a single-dimension loop</a:t>
            </a:r>
          </a:p>
          <a:p>
            <a:r>
              <a:rPr lang="en-US" dirty="0"/>
              <a:t>This can be extremely useful for increasing memory locality, as well as creating larger loops to expose more parallelism</a:t>
            </a:r>
          </a:p>
        </p:txBody>
      </p:sp>
      <p:sp>
        <p:nvSpPr>
          <p:cNvPr id="5" name="TextBox 4">
            <a:extLst>
              <a:ext uri="{FF2B5EF4-FFF2-40B4-BE49-F238E27FC236}">
                <a16:creationId xmlns:a16="http://schemas.microsoft.com/office/drawing/2014/main" id="{6354DCCF-9063-42CD-BFA9-8C2A40C71AAA}"/>
              </a:ext>
            </a:extLst>
          </p:cNvPr>
          <p:cNvSpPr txBox="1"/>
          <p:nvPr/>
        </p:nvSpPr>
        <p:spPr>
          <a:xfrm>
            <a:off x="5521124" y="1729088"/>
            <a:ext cx="4874621" cy="2834622"/>
          </a:xfrm>
          <a:prstGeom prst="rect">
            <a:avLst/>
          </a:prstGeom>
          <a:solidFill>
            <a:schemeClr val="tx1">
              <a:lumMod val="95000"/>
            </a:schemeClr>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collapse(2)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a:t>
            </a:r>
            <a:r>
              <a:rPr lang="en-US" dirty="0">
                <a:solidFill>
                  <a:srgbClr val="5570FD"/>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0.0</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C00000"/>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reduction(+:tmp)</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 = temp + 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 * 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t>
            </a:r>
            <a:r>
              <a:rPr lang="en-US" dirty="0" err="1">
                <a:solidFill>
                  <a:schemeClr val="bg1"/>
                </a:solidFill>
                <a:latin typeface="Consolas" panose="020B0609020204030204" pitchFamily="49" charset="0"/>
                <a:cs typeface="Courier New" panose="02070309020205020404" pitchFamily="49" charset="0"/>
              </a:rPr>
              <a:t>tmp</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
        <p:nvSpPr>
          <p:cNvPr id="6" name="Rectangle 5">
            <a:extLst>
              <a:ext uri="{FF2B5EF4-FFF2-40B4-BE49-F238E27FC236}">
                <a16:creationId xmlns:a16="http://schemas.microsoft.com/office/drawing/2014/main" id="{522209A2-7BC0-4067-8488-F41EC078498F}"/>
              </a:ext>
            </a:extLst>
          </p:cNvPr>
          <p:cNvSpPr/>
          <p:nvPr/>
        </p:nvSpPr>
        <p:spPr>
          <a:xfrm>
            <a:off x="5583116" y="1743341"/>
            <a:ext cx="4698308" cy="803916"/>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52601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A1957295-FD26-406C-923E-F3582D1FCA33}"/>
              </a:ext>
            </a:extLst>
          </p:cNvPr>
          <p:cNvSpPr txBox="1"/>
          <p:nvPr/>
        </p:nvSpPr>
        <p:spPr>
          <a:xfrm>
            <a:off x="3437323" y="4884153"/>
            <a:ext cx="4874621" cy="1089529"/>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dirty="0">
              <a:solidFill>
                <a:srgbClr val="5570FD"/>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4;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4;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array[i][j] = </a:t>
            </a:r>
            <a:r>
              <a:rPr lang="en-US" dirty="0">
                <a:solidFill>
                  <a:srgbClr val="FF8738"/>
                </a:solidFill>
                <a:latin typeface="Consolas" panose="020B0609020204030204" pitchFamily="49" charset="0"/>
                <a:cs typeface="Courier New" panose="02070309020205020404" pitchFamily="49" charset="0"/>
              </a:rPr>
              <a:t>0.0f</a:t>
            </a:r>
            <a:r>
              <a:rPr lang="en-US" dirty="0">
                <a:solidFill>
                  <a:schemeClr val="bg1"/>
                </a:solidFill>
                <a:latin typeface="Consolas" panose="020B06090202040302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collapse clause</a:t>
            </a:r>
          </a:p>
        </p:txBody>
      </p:sp>
      <p:sp>
        <p:nvSpPr>
          <p:cNvPr id="9" name="Rectangle 8">
            <a:extLst>
              <a:ext uri="{FF2B5EF4-FFF2-40B4-BE49-F238E27FC236}">
                <a16:creationId xmlns:a16="http://schemas.microsoft.com/office/drawing/2014/main" id="{2A8F788E-10DB-40BF-B7B1-1FB2E2EB10E6}"/>
              </a:ext>
            </a:extLst>
          </p:cNvPr>
          <p:cNvSpPr/>
          <p:nvPr/>
        </p:nvSpPr>
        <p:spPr>
          <a:xfrm>
            <a:off x="502595" y="22594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(0,0)</a:t>
            </a:r>
          </a:p>
        </p:txBody>
      </p:sp>
      <p:sp>
        <p:nvSpPr>
          <p:cNvPr id="10" name="Rectangle 9">
            <a:extLst>
              <a:ext uri="{FF2B5EF4-FFF2-40B4-BE49-F238E27FC236}">
                <a16:creationId xmlns:a16="http://schemas.microsoft.com/office/drawing/2014/main" id="{E19DC6A2-EE6E-4B93-80C9-5791B40D931D}"/>
              </a:ext>
            </a:extLst>
          </p:cNvPr>
          <p:cNvSpPr/>
          <p:nvPr/>
        </p:nvSpPr>
        <p:spPr>
          <a:xfrm>
            <a:off x="1051235" y="22594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(0,1)</a:t>
            </a:r>
          </a:p>
        </p:txBody>
      </p:sp>
      <p:sp>
        <p:nvSpPr>
          <p:cNvPr id="11" name="Rectangle 10">
            <a:extLst>
              <a:ext uri="{FF2B5EF4-FFF2-40B4-BE49-F238E27FC236}">
                <a16:creationId xmlns:a16="http://schemas.microsoft.com/office/drawing/2014/main" id="{436F757C-5709-412A-80D7-3116F25A661A}"/>
              </a:ext>
            </a:extLst>
          </p:cNvPr>
          <p:cNvSpPr/>
          <p:nvPr/>
        </p:nvSpPr>
        <p:spPr>
          <a:xfrm>
            <a:off x="1599875" y="22594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(0,2)</a:t>
            </a:r>
          </a:p>
        </p:txBody>
      </p:sp>
      <p:sp>
        <p:nvSpPr>
          <p:cNvPr id="12" name="Rectangle 11">
            <a:extLst>
              <a:ext uri="{FF2B5EF4-FFF2-40B4-BE49-F238E27FC236}">
                <a16:creationId xmlns:a16="http://schemas.microsoft.com/office/drawing/2014/main" id="{95709077-7725-49AE-B694-332BE7664C00}"/>
              </a:ext>
            </a:extLst>
          </p:cNvPr>
          <p:cNvSpPr/>
          <p:nvPr/>
        </p:nvSpPr>
        <p:spPr>
          <a:xfrm>
            <a:off x="2148515" y="22594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(0,3)</a:t>
            </a:r>
          </a:p>
        </p:txBody>
      </p:sp>
      <p:sp>
        <p:nvSpPr>
          <p:cNvPr id="13" name="Rectangle 12">
            <a:extLst>
              <a:ext uri="{FF2B5EF4-FFF2-40B4-BE49-F238E27FC236}">
                <a16:creationId xmlns:a16="http://schemas.microsoft.com/office/drawing/2014/main" id="{F53D06BC-5365-49F8-8033-65E5CC853055}"/>
              </a:ext>
            </a:extLst>
          </p:cNvPr>
          <p:cNvSpPr/>
          <p:nvPr/>
        </p:nvSpPr>
        <p:spPr>
          <a:xfrm>
            <a:off x="502595" y="28081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(1,0)</a:t>
            </a:r>
          </a:p>
        </p:txBody>
      </p:sp>
      <p:sp>
        <p:nvSpPr>
          <p:cNvPr id="14" name="Rectangle 13">
            <a:extLst>
              <a:ext uri="{FF2B5EF4-FFF2-40B4-BE49-F238E27FC236}">
                <a16:creationId xmlns:a16="http://schemas.microsoft.com/office/drawing/2014/main" id="{83E90E9A-A89D-4F57-B151-D9170D08CB31}"/>
              </a:ext>
            </a:extLst>
          </p:cNvPr>
          <p:cNvSpPr/>
          <p:nvPr/>
        </p:nvSpPr>
        <p:spPr>
          <a:xfrm>
            <a:off x="1051235" y="28081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(1,1)</a:t>
            </a:r>
          </a:p>
        </p:txBody>
      </p:sp>
      <p:sp>
        <p:nvSpPr>
          <p:cNvPr id="15" name="Rectangle 14">
            <a:extLst>
              <a:ext uri="{FF2B5EF4-FFF2-40B4-BE49-F238E27FC236}">
                <a16:creationId xmlns:a16="http://schemas.microsoft.com/office/drawing/2014/main" id="{CC30A71A-DD96-4262-93C8-AAC41A3BC12C}"/>
              </a:ext>
            </a:extLst>
          </p:cNvPr>
          <p:cNvSpPr/>
          <p:nvPr/>
        </p:nvSpPr>
        <p:spPr>
          <a:xfrm>
            <a:off x="1599875" y="28081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(1,2)</a:t>
            </a:r>
          </a:p>
        </p:txBody>
      </p:sp>
      <p:sp>
        <p:nvSpPr>
          <p:cNvPr id="16" name="Rectangle 15">
            <a:extLst>
              <a:ext uri="{FF2B5EF4-FFF2-40B4-BE49-F238E27FC236}">
                <a16:creationId xmlns:a16="http://schemas.microsoft.com/office/drawing/2014/main" id="{3D7EBB32-EA02-43AB-AA95-F9B8A55A363B}"/>
              </a:ext>
            </a:extLst>
          </p:cNvPr>
          <p:cNvSpPr/>
          <p:nvPr/>
        </p:nvSpPr>
        <p:spPr>
          <a:xfrm>
            <a:off x="2148515" y="28081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(1,3)</a:t>
            </a:r>
          </a:p>
        </p:txBody>
      </p:sp>
      <p:sp>
        <p:nvSpPr>
          <p:cNvPr id="17" name="Rectangle 16">
            <a:extLst>
              <a:ext uri="{FF2B5EF4-FFF2-40B4-BE49-F238E27FC236}">
                <a16:creationId xmlns:a16="http://schemas.microsoft.com/office/drawing/2014/main" id="{BC07D4B6-DECD-4D9A-9402-A0AC68CAF43F}"/>
              </a:ext>
            </a:extLst>
          </p:cNvPr>
          <p:cNvSpPr/>
          <p:nvPr/>
        </p:nvSpPr>
        <p:spPr>
          <a:xfrm>
            <a:off x="502364" y="33552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(2,0)</a:t>
            </a:r>
          </a:p>
        </p:txBody>
      </p:sp>
      <p:sp>
        <p:nvSpPr>
          <p:cNvPr id="18" name="Rectangle 17">
            <a:extLst>
              <a:ext uri="{FF2B5EF4-FFF2-40B4-BE49-F238E27FC236}">
                <a16:creationId xmlns:a16="http://schemas.microsoft.com/office/drawing/2014/main" id="{C2711DCD-FE82-4A69-B6E8-CBA488BB2446}"/>
              </a:ext>
            </a:extLst>
          </p:cNvPr>
          <p:cNvSpPr/>
          <p:nvPr/>
        </p:nvSpPr>
        <p:spPr>
          <a:xfrm>
            <a:off x="1051119" y="33552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(2,1)</a:t>
            </a:r>
          </a:p>
        </p:txBody>
      </p:sp>
      <p:sp>
        <p:nvSpPr>
          <p:cNvPr id="19" name="Rectangle 18">
            <a:extLst>
              <a:ext uri="{FF2B5EF4-FFF2-40B4-BE49-F238E27FC236}">
                <a16:creationId xmlns:a16="http://schemas.microsoft.com/office/drawing/2014/main" id="{3267CD87-F85F-4BB7-9707-23794F42E336}"/>
              </a:ext>
            </a:extLst>
          </p:cNvPr>
          <p:cNvSpPr/>
          <p:nvPr/>
        </p:nvSpPr>
        <p:spPr>
          <a:xfrm>
            <a:off x="1599759" y="33552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(2,2)</a:t>
            </a:r>
          </a:p>
        </p:txBody>
      </p:sp>
      <p:sp>
        <p:nvSpPr>
          <p:cNvPr id="20" name="Rectangle 19">
            <a:extLst>
              <a:ext uri="{FF2B5EF4-FFF2-40B4-BE49-F238E27FC236}">
                <a16:creationId xmlns:a16="http://schemas.microsoft.com/office/drawing/2014/main" id="{11C48CB6-BBF6-41B6-9FA6-41362AC4834E}"/>
              </a:ext>
            </a:extLst>
          </p:cNvPr>
          <p:cNvSpPr/>
          <p:nvPr/>
        </p:nvSpPr>
        <p:spPr>
          <a:xfrm>
            <a:off x="2148283" y="33552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(2,3)</a:t>
            </a:r>
          </a:p>
        </p:txBody>
      </p:sp>
      <p:sp>
        <p:nvSpPr>
          <p:cNvPr id="21" name="Rectangle 20">
            <a:extLst>
              <a:ext uri="{FF2B5EF4-FFF2-40B4-BE49-F238E27FC236}">
                <a16:creationId xmlns:a16="http://schemas.microsoft.com/office/drawing/2014/main" id="{638F53F6-3A06-4FF1-A97F-FB77C31B749B}"/>
              </a:ext>
            </a:extLst>
          </p:cNvPr>
          <p:cNvSpPr/>
          <p:nvPr/>
        </p:nvSpPr>
        <p:spPr>
          <a:xfrm>
            <a:off x="502247" y="39024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(3,0)</a:t>
            </a:r>
          </a:p>
        </p:txBody>
      </p:sp>
      <p:sp>
        <p:nvSpPr>
          <p:cNvPr id="22" name="Rectangle 21">
            <a:extLst>
              <a:ext uri="{FF2B5EF4-FFF2-40B4-BE49-F238E27FC236}">
                <a16:creationId xmlns:a16="http://schemas.microsoft.com/office/drawing/2014/main" id="{068541EF-2993-4E34-AF12-9EC5E3D44924}"/>
              </a:ext>
            </a:extLst>
          </p:cNvPr>
          <p:cNvSpPr/>
          <p:nvPr/>
        </p:nvSpPr>
        <p:spPr>
          <a:xfrm>
            <a:off x="1050655" y="39024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(3,1)</a:t>
            </a:r>
          </a:p>
        </p:txBody>
      </p:sp>
      <p:sp>
        <p:nvSpPr>
          <p:cNvPr id="23" name="Rectangle 22">
            <a:extLst>
              <a:ext uri="{FF2B5EF4-FFF2-40B4-BE49-F238E27FC236}">
                <a16:creationId xmlns:a16="http://schemas.microsoft.com/office/drawing/2014/main" id="{2CFD8FFA-97C1-436B-B2EE-23EE0D40159E}"/>
              </a:ext>
            </a:extLst>
          </p:cNvPr>
          <p:cNvSpPr/>
          <p:nvPr/>
        </p:nvSpPr>
        <p:spPr>
          <a:xfrm>
            <a:off x="1598946" y="39024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(3,2)</a:t>
            </a:r>
          </a:p>
        </p:txBody>
      </p:sp>
      <p:sp>
        <p:nvSpPr>
          <p:cNvPr id="24" name="Rectangle 23">
            <a:extLst>
              <a:ext uri="{FF2B5EF4-FFF2-40B4-BE49-F238E27FC236}">
                <a16:creationId xmlns:a16="http://schemas.microsoft.com/office/drawing/2014/main" id="{E40B5C91-32AF-4F06-891D-EB9CC3FD8514}"/>
              </a:ext>
            </a:extLst>
          </p:cNvPr>
          <p:cNvSpPr/>
          <p:nvPr/>
        </p:nvSpPr>
        <p:spPr>
          <a:xfrm>
            <a:off x="2148283" y="39024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(3,3)</a:t>
            </a:r>
          </a:p>
        </p:txBody>
      </p:sp>
      <p:sp>
        <p:nvSpPr>
          <p:cNvPr id="41" name="TextBox 40">
            <a:extLst>
              <a:ext uri="{FF2B5EF4-FFF2-40B4-BE49-F238E27FC236}">
                <a16:creationId xmlns:a16="http://schemas.microsoft.com/office/drawing/2014/main" id="{38B63A35-B65A-4706-8A31-38060BE994C1}"/>
              </a:ext>
            </a:extLst>
          </p:cNvPr>
          <p:cNvSpPr txBox="1"/>
          <p:nvPr/>
        </p:nvSpPr>
        <p:spPr>
          <a:xfrm>
            <a:off x="419641" y="1900277"/>
            <a:ext cx="183095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rgbClr val="FF0000"/>
                </a:solidFill>
                <a:latin typeface="Consolas" panose="020B0609020204030204" pitchFamily="49" charset="0"/>
              </a:rPr>
              <a:t>collapse( 2 )</a:t>
            </a:r>
          </a:p>
        </p:txBody>
      </p:sp>
      <p:sp>
        <p:nvSpPr>
          <p:cNvPr id="25" name="TextBox 24">
            <a:extLst>
              <a:ext uri="{FF2B5EF4-FFF2-40B4-BE49-F238E27FC236}">
                <a16:creationId xmlns:a16="http://schemas.microsoft.com/office/drawing/2014/main" id="{A88ACA4F-B7DB-4401-9230-241663E5A651}"/>
              </a:ext>
            </a:extLst>
          </p:cNvPr>
          <p:cNvSpPr txBox="1"/>
          <p:nvPr/>
        </p:nvSpPr>
        <p:spPr>
          <a:xfrm>
            <a:off x="3437323" y="4884153"/>
            <a:ext cx="4874621" cy="1089529"/>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collapse(2)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4;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4;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array[i][j] = </a:t>
            </a:r>
            <a:r>
              <a:rPr lang="en-US" dirty="0">
                <a:solidFill>
                  <a:srgbClr val="FF8738"/>
                </a:solidFill>
                <a:latin typeface="Consolas" panose="020B0609020204030204" pitchFamily="49" charset="0"/>
                <a:cs typeface="Courier New" panose="02070309020205020404" pitchFamily="49" charset="0"/>
              </a:rPr>
              <a:t>0.0f</a:t>
            </a:r>
            <a:r>
              <a:rPr lang="en-US" dirty="0">
                <a:solidFill>
                  <a:schemeClr val="bg1"/>
                </a:solidFill>
                <a:latin typeface="Consolas" panose="020B0609020204030204" pitchFamily="49" charset="0"/>
                <a:cs typeface="Courier New" panose="02070309020205020404" pitchFamily="49" charset="0"/>
              </a:rPr>
              <a:t>;</a:t>
            </a:r>
          </a:p>
        </p:txBody>
      </p:sp>
    </p:spTree>
    <p:extLst>
      <p:ext uri="{BB962C8B-B14F-4D97-AF65-F5344CB8AC3E}">
        <p14:creationId xmlns:p14="http://schemas.microsoft.com/office/powerpoint/2010/main" val="2895789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grpId="0" nodeType="clickEffect">
                                  <p:stCondLst>
                                    <p:cond delay="0"/>
                                  </p:stCondLst>
                                  <p:childTnLst>
                                    <p:animMotion origin="layout" path="M 3.47222E-6 1.60494E-6 L 0.20052 -0.08874 " pathEditMode="fixed" rAng="0" ptsTypes="AA">
                                      <p:cBhvr>
                                        <p:cTn id="14" dur="2000" fill="hold"/>
                                        <p:tgtEl>
                                          <p:spTgt spid="13"/>
                                        </p:tgtEl>
                                        <p:attrNameLst>
                                          <p:attrName>ppt_x</p:attrName>
                                          <p:attrName>ppt_y</p:attrName>
                                        </p:attrNameLst>
                                      </p:cBhvr>
                                      <p:rCtr x="10026" y="-4450"/>
                                    </p:animMotion>
                                  </p:childTnLst>
                                </p:cTn>
                              </p:par>
                              <p:par>
                                <p:cTn id="15" presetID="42" presetClass="path" presetSubtype="0" accel="50000" decel="50000" fill="hold" grpId="0" nodeType="withEffect">
                                  <p:stCondLst>
                                    <p:cond delay="0"/>
                                  </p:stCondLst>
                                  <p:childTnLst>
                                    <p:animMotion origin="layout" path="M -4.39815E-6 1.60494E-6 L 0.20038 -0.08874 " pathEditMode="fixed" rAng="0" ptsTypes="AA">
                                      <p:cBhvr>
                                        <p:cTn id="16" dur="2000" fill="hold"/>
                                        <p:tgtEl>
                                          <p:spTgt spid="14"/>
                                        </p:tgtEl>
                                        <p:attrNameLst>
                                          <p:attrName>ppt_x</p:attrName>
                                          <p:attrName>ppt_y</p:attrName>
                                        </p:attrNameLst>
                                      </p:cBhvr>
                                      <p:rCtr x="10012" y="-4450"/>
                                    </p:animMotion>
                                  </p:childTnLst>
                                </p:cTn>
                              </p:par>
                              <p:par>
                                <p:cTn id="17" presetID="42" presetClass="path" presetSubtype="0" accel="50000" decel="50000" fill="hold" grpId="0" nodeType="withEffect">
                                  <p:stCondLst>
                                    <p:cond delay="0"/>
                                  </p:stCondLst>
                                  <p:childTnLst>
                                    <p:animMotion origin="layout" path="M 2.40741E-6 1.60494E-6 L 0.20124 -0.08874 " pathEditMode="fixed" rAng="0" ptsTypes="AA">
                                      <p:cBhvr>
                                        <p:cTn id="18" dur="2000" fill="hold"/>
                                        <p:tgtEl>
                                          <p:spTgt spid="15"/>
                                        </p:tgtEl>
                                        <p:attrNameLst>
                                          <p:attrName>ppt_x</p:attrName>
                                          <p:attrName>ppt_y</p:attrName>
                                        </p:attrNameLst>
                                      </p:cBhvr>
                                      <p:rCtr x="10055" y="-4450"/>
                                    </p:animMotion>
                                  </p:childTnLst>
                                </p:cTn>
                              </p:par>
                              <p:par>
                                <p:cTn id="19" presetID="42" presetClass="path" presetSubtype="0" accel="50000" decel="50000" fill="hold" grpId="0" nodeType="withEffect">
                                  <p:stCondLst>
                                    <p:cond delay="0"/>
                                  </p:stCondLst>
                                  <p:childTnLst>
                                    <p:animMotion origin="layout" path="M 4.53704E-6 1.60494E-6 L 0.20153 -0.08874 " pathEditMode="fixed" rAng="0" ptsTypes="AA">
                                      <p:cBhvr>
                                        <p:cTn id="20" dur="2000" fill="hold"/>
                                        <p:tgtEl>
                                          <p:spTgt spid="16"/>
                                        </p:tgtEl>
                                        <p:attrNameLst>
                                          <p:attrName>ppt_x</p:attrName>
                                          <p:attrName>ppt_y</p:attrName>
                                        </p:attrNameLst>
                                      </p:cBhvr>
                                      <p:rCtr x="10069" y="-4450"/>
                                    </p:animMotion>
                                  </p:childTnLst>
                                </p:cTn>
                              </p:par>
                              <p:par>
                                <p:cTn id="21" presetID="42" presetClass="path" presetSubtype="0" accel="50000" decel="50000" fill="hold" grpId="0" nodeType="withEffect">
                                  <p:stCondLst>
                                    <p:cond delay="0"/>
                                  </p:stCondLst>
                                  <p:childTnLst>
                                    <p:animMotion origin="layout" path="M 3.47222E-6 -2.96296E-6 L 0.40191 -0.17747 " pathEditMode="fixed" rAng="0" ptsTypes="AA">
                                      <p:cBhvr>
                                        <p:cTn id="22" dur="2000" fill="hold"/>
                                        <p:tgtEl>
                                          <p:spTgt spid="17"/>
                                        </p:tgtEl>
                                        <p:attrNameLst>
                                          <p:attrName>ppt_x</p:attrName>
                                          <p:attrName>ppt_y</p:attrName>
                                        </p:attrNameLst>
                                      </p:cBhvr>
                                      <p:rCtr x="20095" y="-8873"/>
                                    </p:animMotion>
                                  </p:childTnLst>
                                </p:cTn>
                              </p:par>
                              <p:par>
                                <p:cTn id="23" presetID="42" presetClass="path" presetSubtype="0" accel="50000" decel="50000" fill="hold" grpId="0" nodeType="withEffect">
                                  <p:stCondLst>
                                    <p:cond delay="0"/>
                                  </p:stCondLst>
                                  <p:childTnLst>
                                    <p:animMotion origin="layout" path="M -4.39815E-6 -2.96296E-6 L 0.4022 -0.17747 " pathEditMode="fixed" rAng="0" ptsTypes="AA">
                                      <p:cBhvr>
                                        <p:cTn id="24" dur="2000" fill="hold"/>
                                        <p:tgtEl>
                                          <p:spTgt spid="18"/>
                                        </p:tgtEl>
                                        <p:attrNameLst>
                                          <p:attrName>ppt_x</p:attrName>
                                          <p:attrName>ppt_y</p:attrName>
                                        </p:attrNameLst>
                                      </p:cBhvr>
                                      <p:rCtr x="20110" y="-8873"/>
                                    </p:animMotion>
                                  </p:childTnLst>
                                </p:cTn>
                              </p:par>
                              <p:par>
                                <p:cTn id="25" presetID="42" presetClass="path" presetSubtype="0" accel="50000" decel="50000" fill="hold" grpId="0" nodeType="withEffect">
                                  <p:stCondLst>
                                    <p:cond delay="0"/>
                                  </p:stCondLst>
                                  <p:childTnLst>
                                    <p:animMotion origin="layout" path="M 2.40741E-6 -2.96296E-6 L 0.4022 -0.17747 " pathEditMode="fixed" rAng="0" ptsTypes="AA">
                                      <p:cBhvr>
                                        <p:cTn id="26" dur="2000" fill="hold"/>
                                        <p:tgtEl>
                                          <p:spTgt spid="19"/>
                                        </p:tgtEl>
                                        <p:attrNameLst>
                                          <p:attrName>ppt_x</p:attrName>
                                          <p:attrName>ppt_y</p:attrName>
                                        </p:attrNameLst>
                                      </p:cBhvr>
                                      <p:rCtr x="20110" y="-8873"/>
                                    </p:animMotion>
                                  </p:childTnLst>
                                </p:cTn>
                              </p:par>
                              <p:par>
                                <p:cTn id="27" presetID="42" presetClass="path" presetSubtype="0" accel="50000" decel="50000" fill="hold" grpId="0" nodeType="withEffect">
                                  <p:stCondLst>
                                    <p:cond delay="0"/>
                                  </p:stCondLst>
                                  <p:childTnLst>
                                    <p:animMotion origin="layout" path="M 4.53704E-6 -2.96296E-6 L 0.40292 -0.17747 " pathEditMode="fixed" rAng="0" ptsTypes="AA">
                                      <p:cBhvr>
                                        <p:cTn id="28" dur="2000" fill="hold"/>
                                        <p:tgtEl>
                                          <p:spTgt spid="20"/>
                                        </p:tgtEl>
                                        <p:attrNameLst>
                                          <p:attrName>ppt_x</p:attrName>
                                          <p:attrName>ppt_y</p:attrName>
                                        </p:attrNameLst>
                                      </p:cBhvr>
                                      <p:rCtr x="20139" y="-8873"/>
                                    </p:animMotion>
                                  </p:childTnLst>
                                </p:cTn>
                              </p:par>
                              <p:par>
                                <p:cTn id="29" presetID="42" presetClass="path" presetSubtype="0" accel="50000" decel="50000" fill="hold" grpId="0" nodeType="withEffect">
                                  <p:stCondLst>
                                    <p:cond delay="0"/>
                                  </p:stCondLst>
                                  <p:childTnLst>
                                    <p:animMotion origin="layout" path="M 3.47222E-6 2.46914E-6 L 0.60373 -0.26621 " pathEditMode="fixed" rAng="0" ptsTypes="AA">
                                      <p:cBhvr>
                                        <p:cTn id="30" dur="2000" fill="hold"/>
                                        <p:tgtEl>
                                          <p:spTgt spid="21"/>
                                        </p:tgtEl>
                                        <p:attrNameLst>
                                          <p:attrName>ppt_x</p:attrName>
                                          <p:attrName>ppt_y</p:attrName>
                                        </p:attrNameLst>
                                      </p:cBhvr>
                                      <p:rCtr x="30179" y="-13323"/>
                                    </p:animMotion>
                                  </p:childTnLst>
                                </p:cTn>
                              </p:par>
                              <p:par>
                                <p:cTn id="31" presetID="42" presetClass="path" presetSubtype="0" accel="50000" decel="50000" fill="hold" grpId="0" nodeType="withEffect">
                                  <p:stCondLst>
                                    <p:cond delay="0"/>
                                  </p:stCondLst>
                                  <p:childTnLst>
                                    <p:animMotion origin="layout" path="M 2.77778E-7 2.46914E-6 L 0.60417 -0.26621 " pathEditMode="fixed" rAng="0" ptsTypes="AA">
                                      <p:cBhvr>
                                        <p:cTn id="32" dur="2000" fill="hold"/>
                                        <p:tgtEl>
                                          <p:spTgt spid="22"/>
                                        </p:tgtEl>
                                        <p:attrNameLst>
                                          <p:attrName>ppt_x</p:attrName>
                                          <p:attrName>ppt_y</p:attrName>
                                        </p:attrNameLst>
                                      </p:cBhvr>
                                      <p:rCtr x="30208" y="-13323"/>
                                    </p:animMotion>
                                  </p:childTnLst>
                                </p:cTn>
                              </p:par>
                              <p:par>
                                <p:cTn id="33" presetID="42" presetClass="path" presetSubtype="0" accel="50000" decel="50000" fill="hold" grpId="0" nodeType="withEffect">
                                  <p:stCondLst>
                                    <p:cond delay="0"/>
                                  </p:stCondLst>
                                  <p:childTnLst>
                                    <p:animMotion origin="layout" path="M 2.40741E-6 2.46914E-6 L 0.60489 -0.26621 " pathEditMode="fixed" rAng="0" ptsTypes="AA">
                                      <p:cBhvr>
                                        <p:cTn id="34" dur="2000" fill="hold"/>
                                        <p:tgtEl>
                                          <p:spTgt spid="23"/>
                                        </p:tgtEl>
                                        <p:attrNameLst>
                                          <p:attrName>ppt_x</p:attrName>
                                          <p:attrName>ppt_y</p:attrName>
                                        </p:attrNameLst>
                                      </p:cBhvr>
                                      <p:rCtr x="30237" y="-13323"/>
                                    </p:animMotion>
                                  </p:childTnLst>
                                </p:cTn>
                              </p:par>
                              <p:par>
                                <p:cTn id="35" presetID="42" presetClass="path" presetSubtype="0" accel="50000" decel="50000" fill="hold" grpId="0" nodeType="withEffect">
                                  <p:stCondLst>
                                    <p:cond delay="0"/>
                                  </p:stCondLst>
                                  <p:childTnLst>
                                    <p:animMotion origin="layout" path="M 4.53704E-6 2.46914E-6 L 0.60604 -0.26621 " pathEditMode="fixed" rAng="0" ptsTypes="AA">
                                      <p:cBhvr>
                                        <p:cTn id="36" dur="2000" fill="hold"/>
                                        <p:tgtEl>
                                          <p:spTgt spid="24"/>
                                        </p:tgtEl>
                                        <p:attrNameLst>
                                          <p:attrName>ppt_x</p:attrName>
                                          <p:attrName>ppt_y</p:attrName>
                                        </p:attrNameLst>
                                      </p:cBhvr>
                                      <p:rCtr x="30295" y="-13323"/>
                                    </p:animMotion>
                                  </p:childTnLst>
                                </p:cTn>
                              </p:par>
                            </p:childTnLst>
                          </p:cTn>
                        </p:par>
                      </p:childTnLst>
                    </p:cTn>
                  </p:par>
                  <p:par>
                    <p:cTn id="37" fill="hold">
                      <p:stCondLst>
                        <p:cond delay="indefinite"/>
                      </p:stCondLst>
                      <p:childTnLst>
                        <p:par>
                          <p:cTn id="38" fill="hold">
                            <p:stCondLst>
                              <p:cond delay="0"/>
                            </p:stCondLst>
                            <p:childTnLst>
                              <p:par>
                                <p:cTn id="39" presetID="27" presetClass="emph" presetSubtype="0" fill="remove" grpId="1" nodeType="clickEffect">
                                  <p:stCondLst>
                                    <p:cond delay="0"/>
                                  </p:stCondLst>
                                  <p:childTnLst>
                                    <p:animClr clrSpc="rgb" dir="cw">
                                      <p:cBhvr override="childStyle">
                                        <p:cTn id="40" dur="100" autoRev="1" fill="remove"/>
                                        <p:tgtEl>
                                          <p:spTgt spid="9"/>
                                        </p:tgtEl>
                                        <p:attrNameLst>
                                          <p:attrName>style.color</p:attrName>
                                        </p:attrNameLst>
                                      </p:cBhvr>
                                      <p:to>
                                        <a:schemeClr val="bg1"/>
                                      </p:to>
                                    </p:animClr>
                                    <p:animClr clrSpc="rgb" dir="cw">
                                      <p:cBhvr>
                                        <p:cTn id="41" dur="100" autoRev="1" fill="remove"/>
                                        <p:tgtEl>
                                          <p:spTgt spid="9"/>
                                        </p:tgtEl>
                                        <p:attrNameLst>
                                          <p:attrName>fillcolor</p:attrName>
                                        </p:attrNameLst>
                                      </p:cBhvr>
                                      <p:to>
                                        <a:schemeClr val="bg1"/>
                                      </p:to>
                                    </p:animClr>
                                    <p:set>
                                      <p:cBhvr>
                                        <p:cTn id="42" dur="100" autoRev="1" fill="remove"/>
                                        <p:tgtEl>
                                          <p:spTgt spid="9"/>
                                        </p:tgtEl>
                                        <p:attrNameLst>
                                          <p:attrName>fill.type</p:attrName>
                                        </p:attrNameLst>
                                      </p:cBhvr>
                                      <p:to>
                                        <p:strVal val="solid"/>
                                      </p:to>
                                    </p:set>
                                    <p:set>
                                      <p:cBhvr>
                                        <p:cTn id="43" dur="100" autoRev="1" fill="remove"/>
                                        <p:tgtEl>
                                          <p:spTgt spid="9"/>
                                        </p:tgtEl>
                                        <p:attrNameLst>
                                          <p:attrName>fill.on</p:attrName>
                                        </p:attrNameLst>
                                      </p:cBhvr>
                                      <p:to>
                                        <p:strVal val="true"/>
                                      </p:to>
                                    </p:set>
                                  </p:childTnLst>
                                </p:cTn>
                              </p:par>
                              <p:par>
                                <p:cTn id="44" presetID="27" presetClass="emph" presetSubtype="0" fill="remove" grpId="1" nodeType="withEffect">
                                  <p:stCondLst>
                                    <p:cond delay="100"/>
                                  </p:stCondLst>
                                  <p:childTnLst>
                                    <p:animClr clrSpc="rgb" dir="cw">
                                      <p:cBhvr override="childStyle">
                                        <p:cTn id="45" dur="100" autoRev="1" fill="remove"/>
                                        <p:tgtEl>
                                          <p:spTgt spid="10"/>
                                        </p:tgtEl>
                                        <p:attrNameLst>
                                          <p:attrName>style.color</p:attrName>
                                        </p:attrNameLst>
                                      </p:cBhvr>
                                      <p:to>
                                        <a:schemeClr val="bg1"/>
                                      </p:to>
                                    </p:animClr>
                                    <p:animClr clrSpc="rgb" dir="cw">
                                      <p:cBhvr>
                                        <p:cTn id="46" dur="100" autoRev="1" fill="remove"/>
                                        <p:tgtEl>
                                          <p:spTgt spid="10"/>
                                        </p:tgtEl>
                                        <p:attrNameLst>
                                          <p:attrName>fillcolor</p:attrName>
                                        </p:attrNameLst>
                                      </p:cBhvr>
                                      <p:to>
                                        <a:schemeClr val="bg1"/>
                                      </p:to>
                                    </p:animClr>
                                    <p:set>
                                      <p:cBhvr>
                                        <p:cTn id="47" dur="100" autoRev="1" fill="remove"/>
                                        <p:tgtEl>
                                          <p:spTgt spid="10"/>
                                        </p:tgtEl>
                                        <p:attrNameLst>
                                          <p:attrName>fill.type</p:attrName>
                                        </p:attrNameLst>
                                      </p:cBhvr>
                                      <p:to>
                                        <p:strVal val="solid"/>
                                      </p:to>
                                    </p:set>
                                    <p:set>
                                      <p:cBhvr>
                                        <p:cTn id="48" dur="100" autoRev="1" fill="remove"/>
                                        <p:tgtEl>
                                          <p:spTgt spid="10"/>
                                        </p:tgtEl>
                                        <p:attrNameLst>
                                          <p:attrName>fill.on</p:attrName>
                                        </p:attrNameLst>
                                      </p:cBhvr>
                                      <p:to>
                                        <p:strVal val="true"/>
                                      </p:to>
                                    </p:set>
                                  </p:childTnLst>
                                </p:cTn>
                              </p:par>
                              <p:par>
                                <p:cTn id="49" presetID="27" presetClass="emph" presetSubtype="0" fill="remove" grpId="1" nodeType="withEffect">
                                  <p:stCondLst>
                                    <p:cond delay="200"/>
                                  </p:stCondLst>
                                  <p:childTnLst>
                                    <p:animClr clrSpc="rgb" dir="cw">
                                      <p:cBhvr override="childStyle">
                                        <p:cTn id="50" dur="100" autoRev="1" fill="remove"/>
                                        <p:tgtEl>
                                          <p:spTgt spid="11"/>
                                        </p:tgtEl>
                                        <p:attrNameLst>
                                          <p:attrName>style.color</p:attrName>
                                        </p:attrNameLst>
                                      </p:cBhvr>
                                      <p:to>
                                        <a:schemeClr val="bg1"/>
                                      </p:to>
                                    </p:animClr>
                                    <p:animClr clrSpc="rgb" dir="cw">
                                      <p:cBhvr>
                                        <p:cTn id="51" dur="100" autoRev="1" fill="remove"/>
                                        <p:tgtEl>
                                          <p:spTgt spid="11"/>
                                        </p:tgtEl>
                                        <p:attrNameLst>
                                          <p:attrName>fillcolor</p:attrName>
                                        </p:attrNameLst>
                                      </p:cBhvr>
                                      <p:to>
                                        <a:schemeClr val="bg1"/>
                                      </p:to>
                                    </p:animClr>
                                    <p:set>
                                      <p:cBhvr>
                                        <p:cTn id="52" dur="100" autoRev="1" fill="remove"/>
                                        <p:tgtEl>
                                          <p:spTgt spid="11"/>
                                        </p:tgtEl>
                                        <p:attrNameLst>
                                          <p:attrName>fill.type</p:attrName>
                                        </p:attrNameLst>
                                      </p:cBhvr>
                                      <p:to>
                                        <p:strVal val="solid"/>
                                      </p:to>
                                    </p:set>
                                    <p:set>
                                      <p:cBhvr>
                                        <p:cTn id="53" dur="100" autoRev="1" fill="remove"/>
                                        <p:tgtEl>
                                          <p:spTgt spid="11"/>
                                        </p:tgtEl>
                                        <p:attrNameLst>
                                          <p:attrName>fill.on</p:attrName>
                                        </p:attrNameLst>
                                      </p:cBhvr>
                                      <p:to>
                                        <p:strVal val="true"/>
                                      </p:to>
                                    </p:set>
                                  </p:childTnLst>
                                </p:cTn>
                              </p:par>
                              <p:par>
                                <p:cTn id="54" presetID="27" presetClass="emph" presetSubtype="0" fill="remove" grpId="1" nodeType="withEffect">
                                  <p:stCondLst>
                                    <p:cond delay="300"/>
                                  </p:stCondLst>
                                  <p:childTnLst>
                                    <p:animClr clrSpc="rgb" dir="cw">
                                      <p:cBhvr override="childStyle">
                                        <p:cTn id="55" dur="100" autoRev="1" fill="remove"/>
                                        <p:tgtEl>
                                          <p:spTgt spid="12"/>
                                        </p:tgtEl>
                                        <p:attrNameLst>
                                          <p:attrName>style.color</p:attrName>
                                        </p:attrNameLst>
                                      </p:cBhvr>
                                      <p:to>
                                        <a:schemeClr val="bg1"/>
                                      </p:to>
                                    </p:animClr>
                                    <p:animClr clrSpc="rgb" dir="cw">
                                      <p:cBhvr>
                                        <p:cTn id="56" dur="100" autoRev="1" fill="remove"/>
                                        <p:tgtEl>
                                          <p:spTgt spid="12"/>
                                        </p:tgtEl>
                                        <p:attrNameLst>
                                          <p:attrName>fillcolor</p:attrName>
                                        </p:attrNameLst>
                                      </p:cBhvr>
                                      <p:to>
                                        <a:schemeClr val="bg1"/>
                                      </p:to>
                                    </p:animClr>
                                    <p:set>
                                      <p:cBhvr>
                                        <p:cTn id="57" dur="100" autoRev="1" fill="remove"/>
                                        <p:tgtEl>
                                          <p:spTgt spid="12"/>
                                        </p:tgtEl>
                                        <p:attrNameLst>
                                          <p:attrName>fill.type</p:attrName>
                                        </p:attrNameLst>
                                      </p:cBhvr>
                                      <p:to>
                                        <p:strVal val="solid"/>
                                      </p:to>
                                    </p:set>
                                    <p:set>
                                      <p:cBhvr>
                                        <p:cTn id="58" dur="100" autoRev="1" fill="remove"/>
                                        <p:tgtEl>
                                          <p:spTgt spid="12"/>
                                        </p:tgtEl>
                                        <p:attrNameLst>
                                          <p:attrName>fill.on</p:attrName>
                                        </p:attrNameLst>
                                      </p:cBhvr>
                                      <p:to>
                                        <p:strVal val="true"/>
                                      </p:to>
                                    </p:set>
                                  </p:childTnLst>
                                </p:cTn>
                              </p:par>
                              <p:par>
                                <p:cTn id="59" presetID="27" presetClass="emph" presetSubtype="0" fill="remove" grpId="2" nodeType="withEffect">
                                  <p:stCondLst>
                                    <p:cond delay="400"/>
                                  </p:stCondLst>
                                  <p:childTnLst>
                                    <p:animClr clrSpc="rgb" dir="cw">
                                      <p:cBhvr override="childStyle">
                                        <p:cTn id="60" dur="100" autoRev="1" fill="remove"/>
                                        <p:tgtEl>
                                          <p:spTgt spid="13"/>
                                        </p:tgtEl>
                                        <p:attrNameLst>
                                          <p:attrName>style.color</p:attrName>
                                        </p:attrNameLst>
                                      </p:cBhvr>
                                      <p:to>
                                        <a:schemeClr val="bg1"/>
                                      </p:to>
                                    </p:animClr>
                                    <p:animClr clrSpc="rgb" dir="cw">
                                      <p:cBhvr>
                                        <p:cTn id="61" dur="100" autoRev="1" fill="remove"/>
                                        <p:tgtEl>
                                          <p:spTgt spid="13"/>
                                        </p:tgtEl>
                                        <p:attrNameLst>
                                          <p:attrName>fillcolor</p:attrName>
                                        </p:attrNameLst>
                                      </p:cBhvr>
                                      <p:to>
                                        <a:schemeClr val="bg1"/>
                                      </p:to>
                                    </p:animClr>
                                    <p:set>
                                      <p:cBhvr>
                                        <p:cTn id="62" dur="100" autoRev="1" fill="remove"/>
                                        <p:tgtEl>
                                          <p:spTgt spid="13"/>
                                        </p:tgtEl>
                                        <p:attrNameLst>
                                          <p:attrName>fill.type</p:attrName>
                                        </p:attrNameLst>
                                      </p:cBhvr>
                                      <p:to>
                                        <p:strVal val="solid"/>
                                      </p:to>
                                    </p:set>
                                    <p:set>
                                      <p:cBhvr>
                                        <p:cTn id="63" dur="100" autoRev="1" fill="remove"/>
                                        <p:tgtEl>
                                          <p:spTgt spid="13"/>
                                        </p:tgtEl>
                                        <p:attrNameLst>
                                          <p:attrName>fill.on</p:attrName>
                                        </p:attrNameLst>
                                      </p:cBhvr>
                                      <p:to>
                                        <p:strVal val="true"/>
                                      </p:to>
                                    </p:set>
                                  </p:childTnLst>
                                </p:cTn>
                              </p:par>
                              <p:par>
                                <p:cTn id="64" presetID="27" presetClass="emph" presetSubtype="0" fill="remove" grpId="2" nodeType="withEffect">
                                  <p:stCondLst>
                                    <p:cond delay="500"/>
                                  </p:stCondLst>
                                  <p:childTnLst>
                                    <p:animClr clrSpc="rgb" dir="cw">
                                      <p:cBhvr override="childStyle">
                                        <p:cTn id="65" dur="100" autoRev="1" fill="remove"/>
                                        <p:tgtEl>
                                          <p:spTgt spid="14"/>
                                        </p:tgtEl>
                                        <p:attrNameLst>
                                          <p:attrName>style.color</p:attrName>
                                        </p:attrNameLst>
                                      </p:cBhvr>
                                      <p:to>
                                        <a:schemeClr val="bg1"/>
                                      </p:to>
                                    </p:animClr>
                                    <p:animClr clrSpc="rgb" dir="cw">
                                      <p:cBhvr>
                                        <p:cTn id="66" dur="100" autoRev="1" fill="remove"/>
                                        <p:tgtEl>
                                          <p:spTgt spid="14"/>
                                        </p:tgtEl>
                                        <p:attrNameLst>
                                          <p:attrName>fillcolor</p:attrName>
                                        </p:attrNameLst>
                                      </p:cBhvr>
                                      <p:to>
                                        <a:schemeClr val="bg1"/>
                                      </p:to>
                                    </p:animClr>
                                    <p:set>
                                      <p:cBhvr>
                                        <p:cTn id="67" dur="100" autoRev="1" fill="remove"/>
                                        <p:tgtEl>
                                          <p:spTgt spid="14"/>
                                        </p:tgtEl>
                                        <p:attrNameLst>
                                          <p:attrName>fill.type</p:attrName>
                                        </p:attrNameLst>
                                      </p:cBhvr>
                                      <p:to>
                                        <p:strVal val="solid"/>
                                      </p:to>
                                    </p:set>
                                    <p:set>
                                      <p:cBhvr>
                                        <p:cTn id="68" dur="100" autoRev="1" fill="remove"/>
                                        <p:tgtEl>
                                          <p:spTgt spid="14"/>
                                        </p:tgtEl>
                                        <p:attrNameLst>
                                          <p:attrName>fill.on</p:attrName>
                                        </p:attrNameLst>
                                      </p:cBhvr>
                                      <p:to>
                                        <p:strVal val="true"/>
                                      </p:to>
                                    </p:set>
                                  </p:childTnLst>
                                </p:cTn>
                              </p:par>
                              <p:par>
                                <p:cTn id="69" presetID="27" presetClass="emph" presetSubtype="0" fill="remove" grpId="2" nodeType="withEffect">
                                  <p:stCondLst>
                                    <p:cond delay="600"/>
                                  </p:stCondLst>
                                  <p:childTnLst>
                                    <p:animClr clrSpc="rgb" dir="cw">
                                      <p:cBhvr override="childStyle">
                                        <p:cTn id="70" dur="100" autoRev="1" fill="remove"/>
                                        <p:tgtEl>
                                          <p:spTgt spid="15"/>
                                        </p:tgtEl>
                                        <p:attrNameLst>
                                          <p:attrName>style.color</p:attrName>
                                        </p:attrNameLst>
                                      </p:cBhvr>
                                      <p:to>
                                        <a:schemeClr val="bg1"/>
                                      </p:to>
                                    </p:animClr>
                                    <p:animClr clrSpc="rgb" dir="cw">
                                      <p:cBhvr>
                                        <p:cTn id="71" dur="100" autoRev="1" fill="remove"/>
                                        <p:tgtEl>
                                          <p:spTgt spid="15"/>
                                        </p:tgtEl>
                                        <p:attrNameLst>
                                          <p:attrName>fillcolor</p:attrName>
                                        </p:attrNameLst>
                                      </p:cBhvr>
                                      <p:to>
                                        <a:schemeClr val="bg1"/>
                                      </p:to>
                                    </p:animClr>
                                    <p:set>
                                      <p:cBhvr>
                                        <p:cTn id="72" dur="100" autoRev="1" fill="remove"/>
                                        <p:tgtEl>
                                          <p:spTgt spid="15"/>
                                        </p:tgtEl>
                                        <p:attrNameLst>
                                          <p:attrName>fill.type</p:attrName>
                                        </p:attrNameLst>
                                      </p:cBhvr>
                                      <p:to>
                                        <p:strVal val="solid"/>
                                      </p:to>
                                    </p:set>
                                    <p:set>
                                      <p:cBhvr>
                                        <p:cTn id="73" dur="100" autoRev="1" fill="remove"/>
                                        <p:tgtEl>
                                          <p:spTgt spid="15"/>
                                        </p:tgtEl>
                                        <p:attrNameLst>
                                          <p:attrName>fill.on</p:attrName>
                                        </p:attrNameLst>
                                      </p:cBhvr>
                                      <p:to>
                                        <p:strVal val="true"/>
                                      </p:to>
                                    </p:set>
                                  </p:childTnLst>
                                </p:cTn>
                              </p:par>
                              <p:par>
                                <p:cTn id="74" presetID="27" presetClass="emph" presetSubtype="0" fill="remove" grpId="2" nodeType="withEffect">
                                  <p:stCondLst>
                                    <p:cond delay="700"/>
                                  </p:stCondLst>
                                  <p:childTnLst>
                                    <p:animClr clrSpc="rgb" dir="cw">
                                      <p:cBhvr override="childStyle">
                                        <p:cTn id="75" dur="100" autoRev="1" fill="remove"/>
                                        <p:tgtEl>
                                          <p:spTgt spid="16"/>
                                        </p:tgtEl>
                                        <p:attrNameLst>
                                          <p:attrName>style.color</p:attrName>
                                        </p:attrNameLst>
                                      </p:cBhvr>
                                      <p:to>
                                        <a:schemeClr val="bg1"/>
                                      </p:to>
                                    </p:animClr>
                                    <p:animClr clrSpc="rgb" dir="cw">
                                      <p:cBhvr>
                                        <p:cTn id="76" dur="100" autoRev="1" fill="remove"/>
                                        <p:tgtEl>
                                          <p:spTgt spid="16"/>
                                        </p:tgtEl>
                                        <p:attrNameLst>
                                          <p:attrName>fillcolor</p:attrName>
                                        </p:attrNameLst>
                                      </p:cBhvr>
                                      <p:to>
                                        <a:schemeClr val="bg1"/>
                                      </p:to>
                                    </p:animClr>
                                    <p:set>
                                      <p:cBhvr>
                                        <p:cTn id="77" dur="100" autoRev="1" fill="remove"/>
                                        <p:tgtEl>
                                          <p:spTgt spid="16"/>
                                        </p:tgtEl>
                                        <p:attrNameLst>
                                          <p:attrName>fill.type</p:attrName>
                                        </p:attrNameLst>
                                      </p:cBhvr>
                                      <p:to>
                                        <p:strVal val="solid"/>
                                      </p:to>
                                    </p:set>
                                    <p:set>
                                      <p:cBhvr>
                                        <p:cTn id="78" dur="100" autoRev="1" fill="remove"/>
                                        <p:tgtEl>
                                          <p:spTgt spid="16"/>
                                        </p:tgtEl>
                                        <p:attrNameLst>
                                          <p:attrName>fill.on</p:attrName>
                                        </p:attrNameLst>
                                      </p:cBhvr>
                                      <p:to>
                                        <p:strVal val="true"/>
                                      </p:to>
                                    </p:set>
                                  </p:childTnLst>
                                </p:cTn>
                              </p:par>
                              <p:par>
                                <p:cTn id="79" presetID="27" presetClass="emph" presetSubtype="0" fill="remove" grpId="2" nodeType="withEffect">
                                  <p:stCondLst>
                                    <p:cond delay="800"/>
                                  </p:stCondLst>
                                  <p:childTnLst>
                                    <p:animClr clrSpc="rgb" dir="cw">
                                      <p:cBhvr override="childStyle">
                                        <p:cTn id="80" dur="100" autoRev="1" fill="remove"/>
                                        <p:tgtEl>
                                          <p:spTgt spid="17"/>
                                        </p:tgtEl>
                                        <p:attrNameLst>
                                          <p:attrName>style.color</p:attrName>
                                        </p:attrNameLst>
                                      </p:cBhvr>
                                      <p:to>
                                        <a:schemeClr val="bg1"/>
                                      </p:to>
                                    </p:animClr>
                                    <p:animClr clrSpc="rgb" dir="cw">
                                      <p:cBhvr>
                                        <p:cTn id="81" dur="100" autoRev="1" fill="remove"/>
                                        <p:tgtEl>
                                          <p:spTgt spid="17"/>
                                        </p:tgtEl>
                                        <p:attrNameLst>
                                          <p:attrName>fillcolor</p:attrName>
                                        </p:attrNameLst>
                                      </p:cBhvr>
                                      <p:to>
                                        <a:schemeClr val="bg1"/>
                                      </p:to>
                                    </p:animClr>
                                    <p:set>
                                      <p:cBhvr>
                                        <p:cTn id="82" dur="100" autoRev="1" fill="remove"/>
                                        <p:tgtEl>
                                          <p:spTgt spid="17"/>
                                        </p:tgtEl>
                                        <p:attrNameLst>
                                          <p:attrName>fill.type</p:attrName>
                                        </p:attrNameLst>
                                      </p:cBhvr>
                                      <p:to>
                                        <p:strVal val="solid"/>
                                      </p:to>
                                    </p:set>
                                    <p:set>
                                      <p:cBhvr>
                                        <p:cTn id="83" dur="100" autoRev="1" fill="remove"/>
                                        <p:tgtEl>
                                          <p:spTgt spid="17"/>
                                        </p:tgtEl>
                                        <p:attrNameLst>
                                          <p:attrName>fill.on</p:attrName>
                                        </p:attrNameLst>
                                      </p:cBhvr>
                                      <p:to>
                                        <p:strVal val="true"/>
                                      </p:to>
                                    </p:set>
                                  </p:childTnLst>
                                </p:cTn>
                              </p:par>
                              <p:par>
                                <p:cTn id="84" presetID="27" presetClass="emph" presetSubtype="0" fill="remove" grpId="2" nodeType="withEffect">
                                  <p:stCondLst>
                                    <p:cond delay="900"/>
                                  </p:stCondLst>
                                  <p:childTnLst>
                                    <p:animClr clrSpc="rgb" dir="cw">
                                      <p:cBhvr override="childStyle">
                                        <p:cTn id="85" dur="100" autoRev="1" fill="remove"/>
                                        <p:tgtEl>
                                          <p:spTgt spid="18"/>
                                        </p:tgtEl>
                                        <p:attrNameLst>
                                          <p:attrName>style.color</p:attrName>
                                        </p:attrNameLst>
                                      </p:cBhvr>
                                      <p:to>
                                        <a:schemeClr val="bg1"/>
                                      </p:to>
                                    </p:animClr>
                                    <p:animClr clrSpc="rgb" dir="cw">
                                      <p:cBhvr>
                                        <p:cTn id="86" dur="100" autoRev="1" fill="remove"/>
                                        <p:tgtEl>
                                          <p:spTgt spid="18"/>
                                        </p:tgtEl>
                                        <p:attrNameLst>
                                          <p:attrName>fillcolor</p:attrName>
                                        </p:attrNameLst>
                                      </p:cBhvr>
                                      <p:to>
                                        <a:schemeClr val="bg1"/>
                                      </p:to>
                                    </p:animClr>
                                    <p:set>
                                      <p:cBhvr>
                                        <p:cTn id="87" dur="100" autoRev="1" fill="remove"/>
                                        <p:tgtEl>
                                          <p:spTgt spid="18"/>
                                        </p:tgtEl>
                                        <p:attrNameLst>
                                          <p:attrName>fill.type</p:attrName>
                                        </p:attrNameLst>
                                      </p:cBhvr>
                                      <p:to>
                                        <p:strVal val="solid"/>
                                      </p:to>
                                    </p:set>
                                    <p:set>
                                      <p:cBhvr>
                                        <p:cTn id="88" dur="100" autoRev="1" fill="remove"/>
                                        <p:tgtEl>
                                          <p:spTgt spid="18"/>
                                        </p:tgtEl>
                                        <p:attrNameLst>
                                          <p:attrName>fill.on</p:attrName>
                                        </p:attrNameLst>
                                      </p:cBhvr>
                                      <p:to>
                                        <p:strVal val="true"/>
                                      </p:to>
                                    </p:set>
                                  </p:childTnLst>
                                </p:cTn>
                              </p:par>
                              <p:par>
                                <p:cTn id="89" presetID="27" presetClass="emph" presetSubtype="0" fill="remove" grpId="2" nodeType="withEffect">
                                  <p:stCondLst>
                                    <p:cond delay="1000"/>
                                  </p:stCondLst>
                                  <p:childTnLst>
                                    <p:animClr clrSpc="rgb" dir="cw">
                                      <p:cBhvr override="childStyle">
                                        <p:cTn id="90" dur="100" autoRev="1" fill="remove"/>
                                        <p:tgtEl>
                                          <p:spTgt spid="19"/>
                                        </p:tgtEl>
                                        <p:attrNameLst>
                                          <p:attrName>style.color</p:attrName>
                                        </p:attrNameLst>
                                      </p:cBhvr>
                                      <p:to>
                                        <a:schemeClr val="bg1"/>
                                      </p:to>
                                    </p:animClr>
                                    <p:animClr clrSpc="rgb" dir="cw">
                                      <p:cBhvr>
                                        <p:cTn id="91" dur="100" autoRev="1" fill="remove"/>
                                        <p:tgtEl>
                                          <p:spTgt spid="19"/>
                                        </p:tgtEl>
                                        <p:attrNameLst>
                                          <p:attrName>fillcolor</p:attrName>
                                        </p:attrNameLst>
                                      </p:cBhvr>
                                      <p:to>
                                        <a:schemeClr val="bg1"/>
                                      </p:to>
                                    </p:animClr>
                                    <p:set>
                                      <p:cBhvr>
                                        <p:cTn id="92" dur="100" autoRev="1" fill="remove"/>
                                        <p:tgtEl>
                                          <p:spTgt spid="19"/>
                                        </p:tgtEl>
                                        <p:attrNameLst>
                                          <p:attrName>fill.type</p:attrName>
                                        </p:attrNameLst>
                                      </p:cBhvr>
                                      <p:to>
                                        <p:strVal val="solid"/>
                                      </p:to>
                                    </p:set>
                                    <p:set>
                                      <p:cBhvr>
                                        <p:cTn id="93" dur="100" autoRev="1" fill="remove"/>
                                        <p:tgtEl>
                                          <p:spTgt spid="19"/>
                                        </p:tgtEl>
                                        <p:attrNameLst>
                                          <p:attrName>fill.on</p:attrName>
                                        </p:attrNameLst>
                                      </p:cBhvr>
                                      <p:to>
                                        <p:strVal val="true"/>
                                      </p:to>
                                    </p:set>
                                  </p:childTnLst>
                                </p:cTn>
                              </p:par>
                              <p:par>
                                <p:cTn id="94" presetID="27" presetClass="emph" presetSubtype="0" fill="remove" grpId="2" nodeType="withEffect">
                                  <p:stCondLst>
                                    <p:cond delay="1100"/>
                                  </p:stCondLst>
                                  <p:childTnLst>
                                    <p:animClr clrSpc="rgb" dir="cw">
                                      <p:cBhvr override="childStyle">
                                        <p:cTn id="95" dur="100" autoRev="1" fill="remove"/>
                                        <p:tgtEl>
                                          <p:spTgt spid="20"/>
                                        </p:tgtEl>
                                        <p:attrNameLst>
                                          <p:attrName>style.color</p:attrName>
                                        </p:attrNameLst>
                                      </p:cBhvr>
                                      <p:to>
                                        <a:schemeClr val="bg1"/>
                                      </p:to>
                                    </p:animClr>
                                    <p:animClr clrSpc="rgb" dir="cw">
                                      <p:cBhvr>
                                        <p:cTn id="96" dur="100" autoRev="1" fill="remove"/>
                                        <p:tgtEl>
                                          <p:spTgt spid="20"/>
                                        </p:tgtEl>
                                        <p:attrNameLst>
                                          <p:attrName>fillcolor</p:attrName>
                                        </p:attrNameLst>
                                      </p:cBhvr>
                                      <p:to>
                                        <a:schemeClr val="bg1"/>
                                      </p:to>
                                    </p:animClr>
                                    <p:set>
                                      <p:cBhvr>
                                        <p:cTn id="97" dur="100" autoRev="1" fill="remove"/>
                                        <p:tgtEl>
                                          <p:spTgt spid="20"/>
                                        </p:tgtEl>
                                        <p:attrNameLst>
                                          <p:attrName>fill.type</p:attrName>
                                        </p:attrNameLst>
                                      </p:cBhvr>
                                      <p:to>
                                        <p:strVal val="solid"/>
                                      </p:to>
                                    </p:set>
                                    <p:set>
                                      <p:cBhvr>
                                        <p:cTn id="98" dur="100" autoRev="1" fill="remove"/>
                                        <p:tgtEl>
                                          <p:spTgt spid="20"/>
                                        </p:tgtEl>
                                        <p:attrNameLst>
                                          <p:attrName>fill.on</p:attrName>
                                        </p:attrNameLst>
                                      </p:cBhvr>
                                      <p:to>
                                        <p:strVal val="true"/>
                                      </p:to>
                                    </p:set>
                                  </p:childTnLst>
                                </p:cTn>
                              </p:par>
                              <p:par>
                                <p:cTn id="99" presetID="27" presetClass="emph" presetSubtype="0" fill="remove" grpId="2" nodeType="withEffect">
                                  <p:stCondLst>
                                    <p:cond delay="1200"/>
                                  </p:stCondLst>
                                  <p:childTnLst>
                                    <p:animClr clrSpc="rgb" dir="cw">
                                      <p:cBhvr override="childStyle">
                                        <p:cTn id="100" dur="100" autoRev="1" fill="remove"/>
                                        <p:tgtEl>
                                          <p:spTgt spid="21"/>
                                        </p:tgtEl>
                                        <p:attrNameLst>
                                          <p:attrName>style.color</p:attrName>
                                        </p:attrNameLst>
                                      </p:cBhvr>
                                      <p:to>
                                        <a:schemeClr val="bg1"/>
                                      </p:to>
                                    </p:animClr>
                                    <p:animClr clrSpc="rgb" dir="cw">
                                      <p:cBhvr>
                                        <p:cTn id="101" dur="100" autoRev="1" fill="remove"/>
                                        <p:tgtEl>
                                          <p:spTgt spid="21"/>
                                        </p:tgtEl>
                                        <p:attrNameLst>
                                          <p:attrName>fillcolor</p:attrName>
                                        </p:attrNameLst>
                                      </p:cBhvr>
                                      <p:to>
                                        <a:schemeClr val="bg1"/>
                                      </p:to>
                                    </p:animClr>
                                    <p:set>
                                      <p:cBhvr>
                                        <p:cTn id="102" dur="100" autoRev="1" fill="remove"/>
                                        <p:tgtEl>
                                          <p:spTgt spid="21"/>
                                        </p:tgtEl>
                                        <p:attrNameLst>
                                          <p:attrName>fill.type</p:attrName>
                                        </p:attrNameLst>
                                      </p:cBhvr>
                                      <p:to>
                                        <p:strVal val="solid"/>
                                      </p:to>
                                    </p:set>
                                    <p:set>
                                      <p:cBhvr>
                                        <p:cTn id="103" dur="100" autoRev="1" fill="remove"/>
                                        <p:tgtEl>
                                          <p:spTgt spid="21"/>
                                        </p:tgtEl>
                                        <p:attrNameLst>
                                          <p:attrName>fill.on</p:attrName>
                                        </p:attrNameLst>
                                      </p:cBhvr>
                                      <p:to>
                                        <p:strVal val="true"/>
                                      </p:to>
                                    </p:set>
                                  </p:childTnLst>
                                </p:cTn>
                              </p:par>
                              <p:par>
                                <p:cTn id="104" presetID="27" presetClass="emph" presetSubtype="0" fill="remove" grpId="2" nodeType="withEffect">
                                  <p:stCondLst>
                                    <p:cond delay="1300"/>
                                  </p:stCondLst>
                                  <p:childTnLst>
                                    <p:animClr clrSpc="rgb" dir="cw">
                                      <p:cBhvr override="childStyle">
                                        <p:cTn id="105" dur="100" autoRev="1" fill="remove"/>
                                        <p:tgtEl>
                                          <p:spTgt spid="22"/>
                                        </p:tgtEl>
                                        <p:attrNameLst>
                                          <p:attrName>style.color</p:attrName>
                                        </p:attrNameLst>
                                      </p:cBhvr>
                                      <p:to>
                                        <a:schemeClr val="bg1"/>
                                      </p:to>
                                    </p:animClr>
                                    <p:animClr clrSpc="rgb" dir="cw">
                                      <p:cBhvr>
                                        <p:cTn id="106" dur="100" autoRev="1" fill="remove"/>
                                        <p:tgtEl>
                                          <p:spTgt spid="22"/>
                                        </p:tgtEl>
                                        <p:attrNameLst>
                                          <p:attrName>fillcolor</p:attrName>
                                        </p:attrNameLst>
                                      </p:cBhvr>
                                      <p:to>
                                        <a:schemeClr val="bg1"/>
                                      </p:to>
                                    </p:animClr>
                                    <p:set>
                                      <p:cBhvr>
                                        <p:cTn id="107" dur="100" autoRev="1" fill="remove"/>
                                        <p:tgtEl>
                                          <p:spTgt spid="22"/>
                                        </p:tgtEl>
                                        <p:attrNameLst>
                                          <p:attrName>fill.type</p:attrName>
                                        </p:attrNameLst>
                                      </p:cBhvr>
                                      <p:to>
                                        <p:strVal val="solid"/>
                                      </p:to>
                                    </p:set>
                                    <p:set>
                                      <p:cBhvr>
                                        <p:cTn id="108" dur="100" autoRev="1" fill="remove"/>
                                        <p:tgtEl>
                                          <p:spTgt spid="22"/>
                                        </p:tgtEl>
                                        <p:attrNameLst>
                                          <p:attrName>fill.on</p:attrName>
                                        </p:attrNameLst>
                                      </p:cBhvr>
                                      <p:to>
                                        <p:strVal val="true"/>
                                      </p:to>
                                    </p:set>
                                  </p:childTnLst>
                                </p:cTn>
                              </p:par>
                              <p:par>
                                <p:cTn id="109" presetID="27" presetClass="emph" presetSubtype="0" fill="remove" grpId="2" nodeType="withEffect">
                                  <p:stCondLst>
                                    <p:cond delay="1400"/>
                                  </p:stCondLst>
                                  <p:childTnLst>
                                    <p:animClr clrSpc="rgb" dir="cw">
                                      <p:cBhvr override="childStyle">
                                        <p:cTn id="110" dur="100" autoRev="1" fill="remove"/>
                                        <p:tgtEl>
                                          <p:spTgt spid="23"/>
                                        </p:tgtEl>
                                        <p:attrNameLst>
                                          <p:attrName>style.color</p:attrName>
                                        </p:attrNameLst>
                                      </p:cBhvr>
                                      <p:to>
                                        <a:schemeClr val="bg1"/>
                                      </p:to>
                                    </p:animClr>
                                    <p:animClr clrSpc="rgb" dir="cw">
                                      <p:cBhvr>
                                        <p:cTn id="111" dur="100" autoRev="1" fill="remove"/>
                                        <p:tgtEl>
                                          <p:spTgt spid="23"/>
                                        </p:tgtEl>
                                        <p:attrNameLst>
                                          <p:attrName>fillcolor</p:attrName>
                                        </p:attrNameLst>
                                      </p:cBhvr>
                                      <p:to>
                                        <a:schemeClr val="bg1"/>
                                      </p:to>
                                    </p:animClr>
                                    <p:set>
                                      <p:cBhvr>
                                        <p:cTn id="112" dur="100" autoRev="1" fill="remove"/>
                                        <p:tgtEl>
                                          <p:spTgt spid="23"/>
                                        </p:tgtEl>
                                        <p:attrNameLst>
                                          <p:attrName>fill.type</p:attrName>
                                        </p:attrNameLst>
                                      </p:cBhvr>
                                      <p:to>
                                        <p:strVal val="solid"/>
                                      </p:to>
                                    </p:set>
                                    <p:set>
                                      <p:cBhvr>
                                        <p:cTn id="113" dur="100" autoRev="1" fill="remove"/>
                                        <p:tgtEl>
                                          <p:spTgt spid="23"/>
                                        </p:tgtEl>
                                        <p:attrNameLst>
                                          <p:attrName>fill.on</p:attrName>
                                        </p:attrNameLst>
                                      </p:cBhvr>
                                      <p:to>
                                        <p:strVal val="true"/>
                                      </p:to>
                                    </p:set>
                                  </p:childTnLst>
                                </p:cTn>
                              </p:par>
                              <p:par>
                                <p:cTn id="114" presetID="27" presetClass="emph" presetSubtype="0" fill="remove" grpId="2" nodeType="withEffect">
                                  <p:stCondLst>
                                    <p:cond delay="1500"/>
                                  </p:stCondLst>
                                  <p:childTnLst>
                                    <p:animClr clrSpc="rgb" dir="cw">
                                      <p:cBhvr override="childStyle">
                                        <p:cTn id="115" dur="100" autoRev="1" fill="remove"/>
                                        <p:tgtEl>
                                          <p:spTgt spid="24"/>
                                        </p:tgtEl>
                                        <p:attrNameLst>
                                          <p:attrName>style.color</p:attrName>
                                        </p:attrNameLst>
                                      </p:cBhvr>
                                      <p:to>
                                        <a:schemeClr val="bg1"/>
                                      </p:to>
                                    </p:animClr>
                                    <p:animClr clrSpc="rgb" dir="cw">
                                      <p:cBhvr>
                                        <p:cTn id="116" dur="100" autoRev="1" fill="remove"/>
                                        <p:tgtEl>
                                          <p:spTgt spid="24"/>
                                        </p:tgtEl>
                                        <p:attrNameLst>
                                          <p:attrName>fillcolor</p:attrName>
                                        </p:attrNameLst>
                                      </p:cBhvr>
                                      <p:to>
                                        <a:schemeClr val="bg1"/>
                                      </p:to>
                                    </p:animClr>
                                    <p:set>
                                      <p:cBhvr>
                                        <p:cTn id="117" dur="100" autoRev="1" fill="remove"/>
                                        <p:tgtEl>
                                          <p:spTgt spid="24"/>
                                        </p:tgtEl>
                                        <p:attrNameLst>
                                          <p:attrName>fill.type</p:attrName>
                                        </p:attrNameLst>
                                      </p:cBhvr>
                                      <p:to>
                                        <p:strVal val="solid"/>
                                      </p:to>
                                    </p:set>
                                    <p:set>
                                      <p:cBhvr>
                                        <p:cTn id="118" dur="100" autoRev="1" fill="remove"/>
                                        <p:tgtEl>
                                          <p:spTgt spid="24"/>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animBg="1"/>
      <p:bldP spid="10" grpId="1" animBg="1"/>
      <p:bldP spid="11" grpId="1" animBg="1"/>
      <p:bldP spid="12" grpId="1" animBg="1"/>
      <p:bldP spid="13" grpId="0" animBg="1"/>
      <p:bldP spid="13" grpId="2" animBg="1"/>
      <p:bldP spid="14" grpId="0" animBg="1"/>
      <p:bldP spid="14" grpId="2" animBg="1"/>
      <p:bldP spid="15" grpId="0" animBg="1"/>
      <p:bldP spid="15" grpId="2" animBg="1"/>
      <p:bldP spid="16" grpId="0" animBg="1"/>
      <p:bldP spid="16" grpId="2" animBg="1"/>
      <p:bldP spid="17" grpId="0" animBg="1"/>
      <p:bldP spid="17" grpId="2" animBg="1"/>
      <p:bldP spid="18" grpId="0" animBg="1"/>
      <p:bldP spid="18" grpId="2" animBg="1"/>
      <p:bldP spid="19" grpId="0" animBg="1"/>
      <p:bldP spid="19" grpId="2" animBg="1"/>
      <p:bldP spid="20" grpId="0" animBg="1"/>
      <p:bldP spid="20" grpId="2" animBg="1"/>
      <p:bldP spid="21" grpId="0" animBg="1"/>
      <p:bldP spid="21" grpId="2" animBg="1"/>
      <p:bldP spid="22" grpId="0" animBg="1"/>
      <p:bldP spid="22" grpId="2" animBg="1"/>
      <p:bldP spid="23" grpId="0" animBg="1"/>
      <p:bldP spid="23" grpId="2" animBg="1"/>
      <p:bldP spid="24" grpId="0" animBg="1"/>
      <p:bldP spid="24" grpId="2" animBg="1"/>
      <p:bldP spid="41" grpId="0"/>
      <p:bldP spid="25" grpId="0" animBg="1"/>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 name="TextBox 25">
            <a:extLst>
              <a:ext uri="{FF2B5EF4-FFF2-40B4-BE49-F238E27FC236}">
                <a16:creationId xmlns:a16="http://schemas.microsoft.com/office/drawing/2014/main" id="{A1957295-FD26-406C-923E-F3582D1FCA33}"/>
              </a:ext>
            </a:extLst>
          </p:cNvPr>
          <p:cNvSpPr txBox="1"/>
          <p:nvPr/>
        </p:nvSpPr>
        <p:spPr>
          <a:xfrm>
            <a:off x="3437323" y="4479214"/>
            <a:ext cx="4874621" cy="1588127"/>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dirty="0">
              <a:solidFill>
                <a:srgbClr val="5570FD"/>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0.0</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
        <p:nvSpPr>
          <p:cNvPr id="25" name="TextBox 24">
            <a:extLst>
              <a:ext uri="{FF2B5EF4-FFF2-40B4-BE49-F238E27FC236}">
                <a16:creationId xmlns:a16="http://schemas.microsoft.com/office/drawing/2014/main" id="{A88ACA4F-B7DB-4401-9230-241663E5A651}"/>
              </a:ext>
            </a:extLst>
          </p:cNvPr>
          <p:cNvSpPr txBox="1"/>
          <p:nvPr/>
        </p:nvSpPr>
        <p:spPr>
          <a:xfrm>
            <a:off x="3437323" y="4475324"/>
            <a:ext cx="4874621" cy="1588127"/>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collapse(2)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0.0</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collapse clause</a:t>
            </a:r>
          </a:p>
        </p:txBody>
      </p:sp>
      <p:sp>
        <p:nvSpPr>
          <p:cNvPr id="9" name="Rectangle 8">
            <a:extLst>
              <a:ext uri="{FF2B5EF4-FFF2-40B4-BE49-F238E27FC236}">
                <a16:creationId xmlns:a16="http://schemas.microsoft.com/office/drawing/2014/main" id="{2A8F788E-10DB-40BF-B7B1-1FB2E2EB10E6}"/>
              </a:ext>
            </a:extLst>
          </p:cNvPr>
          <p:cNvSpPr/>
          <p:nvPr/>
        </p:nvSpPr>
        <p:spPr>
          <a:xfrm>
            <a:off x="502595" y="22594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(1,1)</a:t>
            </a:r>
          </a:p>
        </p:txBody>
      </p:sp>
      <p:sp>
        <p:nvSpPr>
          <p:cNvPr id="10" name="Rectangle 9">
            <a:extLst>
              <a:ext uri="{FF2B5EF4-FFF2-40B4-BE49-F238E27FC236}">
                <a16:creationId xmlns:a16="http://schemas.microsoft.com/office/drawing/2014/main" id="{E19DC6A2-EE6E-4B93-80C9-5791B40D931D}"/>
              </a:ext>
            </a:extLst>
          </p:cNvPr>
          <p:cNvSpPr/>
          <p:nvPr/>
        </p:nvSpPr>
        <p:spPr>
          <a:xfrm>
            <a:off x="1051235" y="22594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(1,2)</a:t>
            </a:r>
          </a:p>
        </p:txBody>
      </p:sp>
      <p:sp>
        <p:nvSpPr>
          <p:cNvPr id="11" name="Rectangle 10">
            <a:extLst>
              <a:ext uri="{FF2B5EF4-FFF2-40B4-BE49-F238E27FC236}">
                <a16:creationId xmlns:a16="http://schemas.microsoft.com/office/drawing/2014/main" id="{436F757C-5709-412A-80D7-3116F25A661A}"/>
              </a:ext>
            </a:extLst>
          </p:cNvPr>
          <p:cNvSpPr/>
          <p:nvPr/>
        </p:nvSpPr>
        <p:spPr>
          <a:xfrm>
            <a:off x="1599875" y="22594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(1,3)</a:t>
            </a:r>
          </a:p>
        </p:txBody>
      </p:sp>
      <p:sp>
        <p:nvSpPr>
          <p:cNvPr id="12" name="Rectangle 11">
            <a:extLst>
              <a:ext uri="{FF2B5EF4-FFF2-40B4-BE49-F238E27FC236}">
                <a16:creationId xmlns:a16="http://schemas.microsoft.com/office/drawing/2014/main" id="{95709077-7725-49AE-B694-332BE7664C00}"/>
              </a:ext>
            </a:extLst>
          </p:cNvPr>
          <p:cNvSpPr/>
          <p:nvPr/>
        </p:nvSpPr>
        <p:spPr>
          <a:xfrm>
            <a:off x="2148515" y="22594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(1,4)</a:t>
            </a:r>
          </a:p>
        </p:txBody>
      </p:sp>
      <p:sp>
        <p:nvSpPr>
          <p:cNvPr id="13" name="Rectangle 12">
            <a:extLst>
              <a:ext uri="{FF2B5EF4-FFF2-40B4-BE49-F238E27FC236}">
                <a16:creationId xmlns:a16="http://schemas.microsoft.com/office/drawing/2014/main" id="{F53D06BC-5365-49F8-8033-65E5CC853055}"/>
              </a:ext>
            </a:extLst>
          </p:cNvPr>
          <p:cNvSpPr/>
          <p:nvPr/>
        </p:nvSpPr>
        <p:spPr>
          <a:xfrm>
            <a:off x="502595" y="28081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(2,1)</a:t>
            </a:r>
          </a:p>
        </p:txBody>
      </p:sp>
      <p:sp>
        <p:nvSpPr>
          <p:cNvPr id="14" name="Rectangle 13">
            <a:extLst>
              <a:ext uri="{FF2B5EF4-FFF2-40B4-BE49-F238E27FC236}">
                <a16:creationId xmlns:a16="http://schemas.microsoft.com/office/drawing/2014/main" id="{83E90E9A-A89D-4F57-B151-D9170D08CB31}"/>
              </a:ext>
            </a:extLst>
          </p:cNvPr>
          <p:cNvSpPr/>
          <p:nvPr/>
        </p:nvSpPr>
        <p:spPr>
          <a:xfrm>
            <a:off x="1051235" y="28081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(2,2)</a:t>
            </a:r>
          </a:p>
        </p:txBody>
      </p:sp>
      <p:sp>
        <p:nvSpPr>
          <p:cNvPr id="15" name="Rectangle 14">
            <a:extLst>
              <a:ext uri="{FF2B5EF4-FFF2-40B4-BE49-F238E27FC236}">
                <a16:creationId xmlns:a16="http://schemas.microsoft.com/office/drawing/2014/main" id="{CC30A71A-DD96-4262-93C8-AAC41A3BC12C}"/>
              </a:ext>
            </a:extLst>
          </p:cNvPr>
          <p:cNvSpPr/>
          <p:nvPr/>
        </p:nvSpPr>
        <p:spPr>
          <a:xfrm>
            <a:off x="1599875" y="28081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(2,3)</a:t>
            </a:r>
          </a:p>
        </p:txBody>
      </p:sp>
      <p:sp>
        <p:nvSpPr>
          <p:cNvPr id="16" name="Rectangle 15">
            <a:extLst>
              <a:ext uri="{FF2B5EF4-FFF2-40B4-BE49-F238E27FC236}">
                <a16:creationId xmlns:a16="http://schemas.microsoft.com/office/drawing/2014/main" id="{3D7EBB32-EA02-43AB-AA95-F9B8A55A363B}"/>
              </a:ext>
            </a:extLst>
          </p:cNvPr>
          <p:cNvSpPr/>
          <p:nvPr/>
        </p:nvSpPr>
        <p:spPr>
          <a:xfrm>
            <a:off x="2148515" y="28081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(2,4)</a:t>
            </a:r>
          </a:p>
        </p:txBody>
      </p:sp>
      <p:sp>
        <p:nvSpPr>
          <p:cNvPr id="17" name="Rectangle 16">
            <a:extLst>
              <a:ext uri="{FF2B5EF4-FFF2-40B4-BE49-F238E27FC236}">
                <a16:creationId xmlns:a16="http://schemas.microsoft.com/office/drawing/2014/main" id="{BC07D4B6-DECD-4D9A-9402-A0AC68CAF43F}"/>
              </a:ext>
            </a:extLst>
          </p:cNvPr>
          <p:cNvSpPr/>
          <p:nvPr/>
        </p:nvSpPr>
        <p:spPr>
          <a:xfrm>
            <a:off x="502364" y="33552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(3,1)</a:t>
            </a:r>
          </a:p>
        </p:txBody>
      </p:sp>
      <p:sp>
        <p:nvSpPr>
          <p:cNvPr id="18" name="Rectangle 17">
            <a:extLst>
              <a:ext uri="{FF2B5EF4-FFF2-40B4-BE49-F238E27FC236}">
                <a16:creationId xmlns:a16="http://schemas.microsoft.com/office/drawing/2014/main" id="{C2711DCD-FE82-4A69-B6E8-CBA488BB2446}"/>
              </a:ext>
            </a:extLst>
          </p:cNvPr>
          <p:cNvSpPr/>
          <p:nvPr/>
        </p:nvSpPr>
        <p:spPr>
          <a:xfrm>
            <a:off x="1051119" y="33552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(3,2)</a:t>
            </a:r>
          </a:p>
        </p:txBody>
      </p:sp>
      <p:sp>
        <p:nvSpPr>
          <p:cNvPr id="19" name="Rectangle 18">
            <a:extLst>
              <a:ext uri="{FF2B5EF4-FFF2-40B4-BE49-F238E27FC236}">
                <a16:creationId xmlns:a16="http://schemas.microsoft.com/office/drawing/2014/main" id="{3267CD87-F85F-4BB7-9707-23794F42E336}"/>
              </a:ext>
            </a:extLst>
          </p:cNvPr>
          <p:cNvSpPr/>
          <p:nvPr/>
        </p:nvSpPr>
        <p:spPr>
          <a:xfrm>
            <a:off x="1599759" y="33552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(3,3)</a:t>
            </a:r>
          </a:p>
        </p:txBody>
      </p:sp>
      <p:sp>
        <p:nvSpPr>
          <p:cNvPr id="20" name="Rectangle 19">
            <a:extLst>
              <a:ext uri="{FF2B5EF4-FFF2-40B4-BE49-F238E27FC236}">
                <a16:creationId xmlns:a16="http://schemas.microsoft.com/office/drawing/2014/main" id="{11C48CB6-BBF6-41B6-9FA6-41362AC4834E}"/>
              </a:ext>
            </a:extLst>
          </p:cNvPr>
          <p:cNvSpPr/>
          <p:nvPr/>
        </p:nvSpPr>
        <p:spPr>
          <a:xfrm>
            <a:off x="2148283" y="33552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(3,4)</a:t>
            </a:r>
          </a:p>
        </p:txBody>
      </p:sp>
      <p:sp>
        <p:nvSpPr>
          <p:cNvPr id="21" name="Rectangle 20">
            <a:extLst>
              <a:ext uri="{FF2B5EF4-FFF2-40B4-BE49-F238E27FC236}">
                <a16:creationId xmlns:a16="http://schemas.microsoft.com/office/drawing/2014/main" id="{638F53F6-3A06-4FF1-A97F-FB77C31B749B}"/>
              </a:ext>
            </a:extLst>
          </p:cNvPr>
          <p:cNvSpPr/>
          <p:nvPr/>
        </p:nvSpPr>
        <p:spPr>
          <a:xfrm>
            <a:off x="502247" y="39024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(4,1)</a:t>
            </a:r>
          </a:p>
        </p:txBody>
      </p:sp>
      <p:sp>
        <p:nvSpPr>
          <p:cNvPr id="22" name="Rectangle 21">
            <a:extLst>
              <a:ext uri="{FF2B5EF4-FFF2-40B4-BE49-F238E27FC236}">
                <a16:creationId xmlns:a16="http://schemas.microsoft.com/office/drawing/2014/main" id="{068541EF-2993-4E34-AF12-9EC5E3D44924}"/>
              </a:ext>
            </a:extLst>
          </p:cNvPr>
          <p:cNvSpPr/>
          <p:nvPr/>
        </p:nvSpPr>
        <p:spPr>
          <a:xfrm>
            <a:off x="1050655" y="39024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(4,2)</a:t>
            </a:r>
          </a:p>
        </p:txBody>
      </p:sp>
      <p:sp>
        <p:nvSpPr>
          <p:cNvPr id="23" name="Rectangle 22">
            <a:extLst>
              <a:ext uri="{FF2B5EF4-FFF2-40B4-BE49-F238E27FC236}">
                <a16:creationId xmlns:a16="http://schemas.microsoft.com/office/drawing/2014/main" id="{2CFD8FFA-97C1-436B-B2EE-23EE0D40159E}"/>
              </a:ext>
            </a:extLst>
          </p:cNvPr>
          <p:cNvSpPr/>
          <p:nvPr/>
        </p:nvSpPr>
        <p:spPr>
          <a:xfrm>
            <a:off x="1598946" y="39024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(4,3)</a:t>
            </a:r>
          </a:p>
        </p:txBody>
      </p:sp>
      <p:sp>
        <p:nvSpPr>
          <p:cNvPr id="24" name="Rectangle 23">
            <a:extLst>
              <a:ext uri="{FF2B5EF4-FFF2-40B4-BE49-F238E27FC236}">
                <a16:creationId xmlns:a16="http://schemas.microsoft.com/office/drawing/2014/main" id="{E40B5C91-32AF-4F06-891D-EB9CC3FD8514}"/>
              </a:ext>
            </a:extLst>
          </p:cNvPr>
          <p:cNvSpPr/>
          <p:nvPr/>
        </p:nvSpPr>
        <p:spPr>
          <a:xfrm>
            <a:off x="2148283" y="39024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(4,4)</a:t>
            </a:r>
          </a:p>
        </p:txBody>
      </p:sp>
      <p:sp>
        <p:nvSpPr>
          <p:cNvPr id="41" name="TextBox 40">
            <a:extLst>
              <a:ext uri="{FF2B5EF4-FFF2-40B4-BE49-F238E27FC236}">
                <a16:creationId xmlns:a16="http://schemas.microsoft.com/office/drawing/2014/main" id="{38B63A35-B65A-4706-8A31-38060BE994C1}"/>
              </a:ext>
            </a:extLst>
          </p:cNvPr>
          <p:cNvSpPr txBox="1"/>
          <p:nvPr/>
        </p:nvSpPr>
        <p:spPr>
          <a:xfrm>
            <a:off x="419641" y="1900277"/>
            <a:ext cx="183095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rgbClr val="FF0000"/>
                </a:solidFill>
                <a:latin typeface="Consolas" panose="020B0609020204030204" pitchFamily="49" charset="0"/>
              </a:rPr>
              <a:t>collapse( 2 )</a:t>
            </a:r>
          </a:p>
        </p:txBody>
      </p:sp>
    </p:spTree>
    <p:extLst>
      <p:ext uri="{BB962C8B-B14F-4D97-AF65-F5344CB8AC3E}">
        <p14:creationId xmlns:p14="http://schemas.microsoft.com/office/powerpoint/2010/main" val="3255811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grpId="0" nodeType="clickEffect">
                                  <p:stCondLst>
                                    <p:cond delay="0"/>
                                  </p:stCondLst>
                                  <p:childTnLst>
                                    <p:animMotion origin="layout" path="M 3.47222E-6 1.60494E-6 L 0.20052 -0.08874 " pathEditMode="fixed" rAng="0" ptsTypes="AA">
                                      <p:cBhvr>
                                        <p:cTn id="14" dur="2000" fill="hold"/>
                                        <p:tgtEl>
                                          <p:spTgt spid="13"/>
                                        </p:tgtEl>
                                        <p:attrNameLst>
                                          <p:attrName>ppt_x</p:attrName>
                                          <p:attrName>ppt_y</p:attrName>
                                        </p:attrNameLst>
                                      </p:cBhvr>
                                      <p:rCtr x="10026" y="-4450"/>
                                    </p:animMotion>
                                  </p:childTnLst>
                                </p:cTn>
                              </p:par>
                              <p:par>
                                <p:cTn id="15" presetID="42" presetClass="path" presetSubtype="0" accel="50000" decel="50000" fill="hold" grpId="0" nodeType="withEffect">
                                  <p:stCondLst>
                                    <p:cond delay="0"/>
                                  </p:stCondLst>
                                  <p:childTnLst>
                                    <p:animMotion origin="layout" path="M -4.39815E-6 1.60494E-6 L 0.20038 -0.08874 " pathEditMode="fixed" rAng="0" ptsTypes="AA">
                                      <p:cBhvr>
                                        <p:cTn id="16" dur="2000" fill="hold"/>
                                        <p:tgtEl>
                                          <p:spTgt spid="14"/>
                                        </p:tgtEl>
                                        <p:attrNameLst>
                                          <p:attrName>ppt_x</p:attrName>
                                          <p:attrName>ppt_y</p:attrName>
                                        </p:attrNameLst>
                                      </p:cBhvr>
                                      <p:rCtr x="10012" y="-4450"/>
                                    </p:animMotion>
                                  </p:childTnLst>
                                </p:cTn>
                              </p:par>
                              <p:par>
                                <p:cTn id="17" presetID="42" presetClass="path" presetSubtype="0" accel="50000" decel="50000" fill="hold" grpId="0" nodeType="withEffect">
                                  <p:stCondLst>
                                    <p:cond delay="0"/>
                                  </p:stCondLst>
                                  <p:childTnLst>
                                    <p:animMotion origin="layout" path="M 2.40741E-6 1.60494E-6 L 0.20124 -0.08874 " pathEditMode="fixed" rAng="0" ptsTypes="AA">
                                      <p:cBhvr>
                                        <p:cTn id="18" dur="2000" fill="hold"/>
                                        <p:tgtEl>
                                          <p:spTgt spid="15"/>
                                        </p:tgtEl>
                                        <p:attrNameLst>
                                          <p:attrName>ppt_x</p:attrName>
                                          <p:attrName>ppt_y</p:attrName>
                                        </p:attrNameLst>
                                      </p:cBhvr>
                                      <p:rCtr x="10055" y="-4450"/>
                                    </p:animMotion>
                                  </p:childTnLst>
                                </p:cTn>
                              </p:par>
                              <p:par>
                                <p:cTn id="19" presetID="42" presetClass="path" presetSubtype="0" accel="50000" decel="50000" fill="hold" grpId="0" nodeType="withEffect">
                                  <p:stCondLst>
                                    <p:cond delay="0"/>
                                  </p:stCondLst>
                                  <p:childTnLst>
                                    <p:animMotion origin="layout" path="M 4.53704E-6 1.60494E-6 L 0.20153 -0.08874 " pathEditMode="fixed" rAng="0" ptsTypes="AA">
                                      <p:cBhvr>
                                        <p:cTn id="20" dur="2000" fill="hold"/>
                                        <p:tgtEl>
                                          <p:spTgt spid="16"/>
                                        </p:tgtEl>
                                        <p:attrNameLst>
                                          <p:attrName>ppt_x</p:attrName>
                                          <p:attrName>ppt_y</p:attrName>
                                        </p:attrNameLst>
                                      </p:cBhvr>
                                      <p:rCtr x="10069" y="-4450"/>
                                    </p:animMotion>
                                  </p:childTnLst>
                                </p:cTn>
                              </p:par>
                              <p:par>
                                <p:cTn id="21" presetID="42" presetClass="path" presetSubtype="0" accel="50000" decel="50000" fill="hold" grpId="0" nodeType="withEffect">
                                  <p:stCondLst>
                                    <p:cond delay="0"/>
                                  </p:stCondLst>
                                  <p:childTnLst>
                                    <p:animMotion origin="layout" path="M 3.47222E-6 -2.96296E-6 L 0.40191 -0.17747 " pathEditMode="fixed" rAng="0" ptsTypes="AA">
                                      <p:cBhvr>
                                        <p:cTn id="22" dur="2000" fill="hold"/>
                                        <p:tgtEl>
                                          <p:spTgt spid="17"/>
                                        </p:tgtEl>
                                        <p:attrNameLst>
                                          <p:attrName>ppt_x</p:attrName>
                                          <p:attrName>ppt_y</p:attrName>
                                        </p:attrNameLst>
                                      </p:cBhvr>
                                      <p:rCtr x="20095" y="-8873"/>
                                    </p:animMotion>
                                  </p:childTnLst>
                                </p:cTn>
                              </p:par>
                              <p:par>
                                <p:cTn id="23" presetID="42" presetClass="path" presetSubtype="0" accel="50000" decel="50000" fill="hold" grpId="0" nodeType="withEffect">
                                  <p:stCondLst>
                                    <p:cond delay="0"/>
                                  </p:stCondLst>
                                  <p:childTnLst>
                                    <p:animMotion origin="layout" path="M -4.39815E-6 -2.96296E-6 L 0.4022 -0.17747 " pathEditMode="fixed" rAng="0" ptsTypes="AA">
                                      <p:cBhvr>
                                        <p:cTn id="24" dur="2000" fill="hold"/>
                                        <p:tgtEl>
                                          <p:spTgt spid="18"/>
                                        </p:tgtEl>
                                        <p:attrNameLst>
                                          <p:attrName>ppt_x</p:attrName>
                                          <p:attrName>ppt_y</p:attrName>
                                        </p:attrNameLst>
                                      </p:cBhvr>
                                      <p:rCtr x="20110" y="-8873"/>
                                    </p:animMotion>
                                  </p:childTnLst>
                                </p:cTn>
                              </p:par>
                              <p:par>
                                <p:cTn id="25" presetID="42" presetClass="path" presetSubtype="0" accel="50000" decel="50000" fill="hold" grpId="0" nodeType="withEffect">
                                  <p:stCondLst>
                                    <p:cond delay="0"/>
                                  </p:stCondLst>
                                  <p:childTnLst>
                                    <p:animMotion origin="layout" path="M 2.40741E-6 -2.96296E-6 L 0.4022 -0.17747 " pathEditMode="fixed" rAng="0" ptsTypes="AA">
                                      <p:cBhvr>
                                        <p:cTn id="26" dur="2000" fill="hold"/>
                                        <p:tgtEl>
                                          <p:spTgt spid="19"/>
                                        </p:tgtEl>
                                        <p:attrNameLst>
                                          <p:attrName>ppt_x</p:attrName>
                                          <p:attrName>ppt_y</p:attrName>
                                        </p:attrNameLst>
                                      </p:cBhvr>
                                      <p:rCtr x="20110" y="-8873"/>
                                    </p:animMotion>
                                  </p:childTnLst>
                                </p:cTn>
                              </p:par>
                              <p:par>
                                <p:cTn id="27" presetID="42" presetClass="path" presetSubtype="0" accel="50000" decel="50000" fill="hold" grpId="0" nodeType="withEffect">
                                  <p:stCondLst>
                                    <p:cond delay="0"/>
                                  </p:stCondLst>
                                  <p:childTnLst>
                                    <p:animMotion origin="layout" path="M 4.53704E-6 -2.96296E-6 L 0.40292 -0.17747 " pathEditMode="fixed" rAng="0" ptsTypes="AA">
                                      <p:cBhvr>
                                        <p:cTn id="28" dur="2000" fill="hold"/>
                                        <p:tgtEl>
                                          <p:spTgt spid="20"/>
                                        </p:tgtEl>
                                        <p:attrNameLst>
                                          <p:attrName>ppt_x</p:attrName>
                                          <p:attrName>ppt_y</p:attrName>
                                        </p:attrNameLst>
                                      </p:cBhvr>
                                      <p:rCtr x="20139" y="-8873"/>
                                    </p:animMotion>
                                  </p:childTnLst>
                                </p:cTn>
                              </p:par>
                              <p:par>
                                <p:cTn id="29" presetID="42" presetClass="path" presetSubtype="0" accel="50000" decel="50000" fill="hold" grpId="0" nodeType="withEffect">
                                  <p:stCondLst>
                                    <p:cond delay="0"/>
                                  </p:stCondLst>
                                  <p:childTnLst>
                                    <p:animMotion origin="layout" path="M 3.47222E-6 2.46914E-6 L 0.60373 -0.26621 " pathEditMode="fixed" rAng="0" ptsTypes="AA">
                                      <p:cBhvr>
                                        <p:cTn id="30" dur="2000" fill="hold"/>
                                        <p:tgtEl>
                                          <p:spTgt spid="21"/>
                                        </p:tgtEl>
                                        <p:attrNameLst>
                                          <p:attrName>ppt_x</p:attrName>
                                          <p:attrName>ppt_y</p:attrName>
                                        </p:attrNameLst>
                                      </p:cBhvr>
                                      <p:rCtr x="30179" y="-13323"/>
                                    </p:animMotion>
                                  </p:childTnLst>
                                </p:cTn>
                              </p:par>
                              <p:par>
                                <p:cTn id="31" presetID="42" presetClass="path" presetSubtype="0" accel="50000" decel="50000" fill="hold" grpId="0" nodeType="withEffect">
                                  <p:stCondLst>
                                    <p:cond delay="0"/>
                                  </p:stCondLst>
                                  <p:childTnLst>
                                    <p:animMotion origin="layout" path="M 2.77778E-7 2.46914E-6 L 0.60417 -0.26621 " pathEditMode="fixed" rAng="0" ptsTypes="AA">
                                      <p:cBhvr>
                                        <p:cTn id="32" dur="2000" fill="hold"/>
                                        <p:tgtEl>
                                          <p:spTgt spid="22"/>
                                        </p:tgtEl>
                                        <p:attrNameLst>
                                          <p:attrName>ppt_x</p:attrName>
                                          <p:attrName>ppt_y</p:attrName>
                                        </p:attrNameLst>
                                      </p:cBhvr>
                                      <p:rCtr x="30208" y="-13323"/>
                                    </p:animMotion>
                                  </p:childTnLst>
                                </p:cTn>
                              </p:par>
                              <p:par>
                                <p:cTn id="33" presetID="42" presetClass="path" presetSubtype="0" accel="50000" decel="50000" fill="hold" grpId="0" nodeType="withEffect">
                                  <p:stCondLst>
                                    <p:cond delay="0"/>
                                  </p:stCondLst>
                                  <p:childTnLst>
                                    <p:animMotion origin="layout" path="M 2.40741E-6 2.46914E-6 L 0.60489 -0.26621 " pathEditMode="fixed" rAng="0" ptsTypes="AA">
                                      <p:cBhvr>
                                        <p:cTn id="34" dur="2000" fill="hold"/>
                                        <p:tgtEl>
                                          <p:spTgt spid="23"/>
                                        </p:tgtEl>
                                        <p:attrNameLst>
                                          <p:attrName>ppt_x</p:attrName>
                                          <p:attrName>ppt_y</p:attrName>
                                        </p:attrNameLst>
                                      </p:cBhvr>
                                      <p:rCtr x="30237" y="-13323"/>
                                    </p:animMotion>
                                  </p:childTnLst>
                                </p:cTn>
                              </p:par>
                              <p:par>
                                <p:cTn id="35" presetID="42" presetClass="path" presetSubtype="0" accel="50000" decel="50000" fill="hold" grpId="0" nodeType="withEffect">
                                  <p:stCondLst>
                                    <p:cond delay="0"/>
                                  </p:stCondLst>
                                  <p:childTnLst>
                                    <p:animMotion origin="layout" path="M 4.53704E-6 2.46914E-6 L 0.60604 -0.26621 " pathEditMode="fixed" rAng="0" ptsTypes="AA">
                                      <p:cBhvr>
                                        <p:cTn id="36" dur="2000" fill="hold"/>
                                        <p:tgtEl>
                                          <p:spTgt spid="24"/>
                                        </p:tgtEl>
                                        <p:attrNameLst>
                                          <p:attrName>ppt_x</p:attrName>
                                          <p:attrName>ppt_y</p:attrName>
                                        </p:attrNameLst>
                                      </p:cBhvr>
                                      <p:rCtr x="30295" y="-13323"/>
                                    </p:animMotion>
                                  </p:childTnLst>
                                </p:cTn>
                              </p:par>
                            </p:childTnLst>
                          </p:cTn>
                        </p:par>
                      </p:childTnLst>
                    </p:cTn>
                  </p:par>
                  <p:par>
                    <p:cTn id="37" fill="hold">
                      <p:stCondLst>
                        <p:cond delay="indefinite"/>
                      </p:stCondLst>
                      <p:childTnLst>
                        <p:par>
                          <p:cTn id="38" fill="hold">
                            <p:stCondLst>
                              <p:cond delay="0"/>
                            </p:stCondLst>
                            <p:childTnLst>
                              <p:par>
                                <p:cTn id="39" presetID="27" presetClass="emph" presetSubtype="0" fill="remove" grpId="0" nodeType="clickEffect">
                                  <p:stCondLst>
                                    <p:cond delay="0"/>
                                  </p:stCondLst>
                                  <p:childTnLst>
                                    <p:animClr clrSpc="rgb" dir="cw">
                                      <p:cBhvr override="childStyle">
                                        <p:cTn id="40" dur="100" autoRev="1" fill="remove"/>
                                        <p:tgtEl>
                                          <p:spTgt spid="9"/>
                                        </p:tgtEl>
                                        <p:attrNameLst>
                                          <p:attrName>style.color</p:attrName>
                                        </p:attrNameLst>
                                      </p:cBhvr>
                                      <p:to>
                                        <a:schemeClr val="bg1"/>
                                      </p:to>
                                    </p:animClr>
                                    <p:animClr clrSpc="rgb" dir="cw">
                                      <p:cBhvr>
                                        <p:cTn id="41" dur="100" autoRev="1" fill="remove"/>
                                        <p:tgtEl>
                                          <p:spTgt spid="9"/>
                                        </p:tgtEl>
                                        <p:attrNameLst>
                                          <p:attrName>fillcolor</p:attrName>
                                        </p:attrNameLst>
                                      </p:cBhvr>
                                      <p:to>
                                        <a:schemeClr val="bg1"/>
                                      </p:to>
                                    </p:animClr>
                                    <p:set>
                                      <p:cBhvr>
                                        <p:cTn id="42" dur="100" autoRev="1" fill="remove"/>
                                        <p:tgtEl>
                                          <p:spTgt spid="9"/>
                                        </p:tgtEl>
                                        <p:attrNameLst>
                                          <p:attrName>fill.type</p:attrName>
                                        </p:attrNameLst>
                                      </p:cBhvr>
                                      <p:to>
                                        <p:strVal val="solid"/>
                                      </p:to>
                                    </p:set>
                                    <p:set>
                                      <p:cBhvr>
                                        <p:cTn id="43" dur="100" autoRev="1" fill="remove"/>
                                        <p:tgtEl>
                                          <p:spTgt spid="9"/>
                                        </p:tgtEl>
                                        <p:attrNameLst>
                                          <p:attrName>fill.on</p:attrName>
                                        </p:attrNameLst>
                                      </p:cBhvr>
                                      <p:to>
                                        <p:strVal val="true"/>
                                      </p:to>
                                    </p:set>
                                  </p:childTnLst>
                                </p:cTn>
                              </p:par>
                              <p:par>
                                <p:cTn id="44" presetID="27" presetClass="emph" presetSubtype="0" fill="remove" grpId="0" nodeType="withEffect">
                                  <p:stCondLst>
                                    <p:cond delay="100"/>
                                  </p:stCondLst>
                                  <p:childTnLst>
                                    <p:animClr clrSpc="rgb" dir="cw">
                                      <p:cBhvr override="childStyle">
                                        <p:cTn id="45" dur="100" autoRev="1" fill="remove"/>
                                        <p:tgtEl>
                                          <p:spTgt spid="10"/>
                                        </p:tgtEl>
                                        <p:attrNameLst>
                                          <p:attrName>style.color</p:attrName>
                                        </p:attrNameLst>
                                      </p:cBhvr>
                                      <p:to>
                                        <a:schemeClr val="bg1"/>
                                      </p:to>
                                    </p:animClr>
                                    <p:animClr clrSpc="rgb" dir="cw">
                                      <p:cBhvr>
                                        <p:cTn id="46" dur="100" autoRev="1" fill="remove"/>
                                        <p:tgtEl>
                                          <p:spTgt spid="10"/>
                                        </p:tgtEl>
                                        <p:attrNameLst>
                                          <p:attrName>fillcolor</p:attrName>
                                        </p:attrNameLst>
                                      </p:cBhvr>
                                      <p:to>
                                        <a:schemeClr val="bg1"/>
                                      </p:to>
                                    </p:animClr>
                                    <p:set>
                                      <p:cBhvr>
                                        <p:cTn id="47" dur="100" autoRev="1" fill="remove"/>
                                        <p:tgtEl>
                                          <p:spTgt spid="10"/>
                                        </p:tgtEl>
                                        <p:attrNameLst>
                                          <p:attrName>fill.type</p:attrName>
                                        </p:attrNameLst>
                                      </p:cBhvr>
                                      <p:to>
                                        <p:strVal val="solid"/>
                                      </p:to>
                                    </p:set>
                                    <p:set>
                                      <p:cBhvr>
                                        <p:cTn id="48" dur="100" autoRev="1" fill="remove"/>
                                        <p:tgtEl>
                                          <p:spTgt spid="10"/>
                                        </p:tgtEl>
                                        <p:attrNameLst>
                                          <p:attrName>fill.on</p:attrName>
                                        </p:attrNameLst>
                                      </p:cBhvr>
                                      <p:to>
                                        <p:strVal val="true"/>
                                      </p:to>
                                    </p:set>
                                  </p:childTnLst>
                                </p:cTn>
                              </p:par>
                              <p:par>
                                <p:cTn id="49" presetID="27" presetClass="emph" presetSubtype="0" fill="remove" grpId="0" nodeType="withEffect">
                                  <p:stCondLst>
                                    <p:cond delay="200"/>
                                  </p:stCondLst>
                                  <p:childTnLst>
                                    <p:animClr clrSpc="rgb" dir="cw">
                                      <p:cBhvr override="childStyle">
                                        <p:cTn id="50" dur="100" autoRev="1" fill="remove"/>
                                        <p:tgtEl>
                                          <p:spTgt spid="11"/>
                                        </p:tgtEl>
                                        <p:attrNameLst>
                                          <p:attrName>style.color</p:attrName>
                                        </p:attrNameLst>
                                      </p:cBhvr>
                                      <p:to>
                                        <a:schemeClr val="bg1"/>
                                      </p:to>
                                    </p:animClr>
                                    <p:animClr clrSpc="rgb" dir="cw">
                                      <p:cBhvr>
                                        <p:cTn id="51" dur="100" autoRev="1" fill="remove"/>
                                        <p:tgtEl>
                                          <p:spTgt spid="11"/>
                                        </p:tgtEl>
                                        <p:attrNameLst>
                                          <p:attrName>fillcolor</p:attrName>
                                        </p:attrNameLst>
                                      </p:cBhvr>
                                      <p:to>
                                        <a:schemeClr val="bg1"/>
                                      </p:to>
                                    </p:animClr>
                                    <p:set>
                                      <p:cBhvr>
                                        <p:cTn id="52" dur="100" autoRev="1" fill="remove"/>
                                        <p:tgtEl>
                                          <p:spTgt spid="11"/>
                                        </p:tgtEl>
                                        <p:attrNameLst>
                                          <p:attrName>fill.type</p:attrName>
                                        </p:attrNameLst>
                                      </p:cBhvr>
                                      <p:to>
                                        <p:strVal val="solid"/>
                                      </p:to>
                                    </p:set>
                                    <p:set>
                                      <p:cBhvr>
                                        <p:cTn id="53" dur="100" autoRev="1" fill="remove"/>
                                        <p:tgtEl>
                                          <p:spTgt spid="11"/>
                                        </p:tgtEl>
                                        <p:attrNameLst>
                                          <p:attrName>fill.on</p:attrName>
                                        </p:attrNameLst>
                                      </p:cBhvr>
                                      <p:to>
                                        <p:strVal val="true"/>
                                      </p:to>
                                    </p:set>
                                  </p:childTnLst>
                                </p:cTn>
                              </p:par>
                              <p:par>
                                <p:cTn id="54" presetID="27" presetClass="emph" presetSubtype="0" fill="remove" grpId="0" nodeType="withEffect">
                                  <p:stCondLst>
                                    <p:cond delay="300"/>
                                  </p:stCondLst>
                                  <p:childTnLst>
                                    <p:animClr clrSpc="rgb" dir="cw">
                                      <p:cBhvr override="childStyle">
                                        <p:cTn id="55" dur="100" autoRev="1" fill="remove"/>
                                        <p:tgtEl>
                                          <p:spTgt spid="12"/>
                                        </p:tgtEl>
                                        <p:attrNameLst>
                                          <p:attrName>style.color</p:attrName>
                                        </p:attrNameLst>
                                      </p:cBhvr>
                                      <p:to>
                                        <a:schemeClr val="bg1"/>
                                      </p:to>
                                    </p:animClr>
                                    <p:animClr clrSpc="rgb" dir="cw">
                                      <p:cBhvr>
                                        <p:cTn id="56" dur="100" autoRev="1" fill="remove"/>
                                        <p:tgtEl>
                                          <p:spTgt spid="12"/>
                                        </p:tgtEl>
                                        <p:attrNameLst>
                                          <p:attrName>fillcolor</p:attrName>
                                        </p:attrNameLst>
                                      </p:cBhvr>
                                      <p:to>
                                        <a:schemeClr val="bg1"/>
                                      </p:to>
                                    </p:animClr>
                                    <p:set>
                                      <p:cBhvr>
                                        <p:cTn id="57" dur="100" autoRev="1" fill="remove"/>
                                        <p:tgtEl>
                                          <p:spTgt spid="12"/>
                                        </p:tgtEl>
                                        <p:attrNameLst>
                                          <p:attrName>fill.type</p:attrName>
                                        </p:attrNameLst>
                                      </p:cBhvr>
                                      <p:to>
                                        <p:strVal val="solid"/>
                                      </p:to>
                                    </p:set>
                                    <p:set>
                                      <p:cBhvr>
                                        <p:cTn id="58" dur="100" autoRev="1" fill="remove"/>
                                        <p:tgtEl>
                                          <p:spTgt spid="12"/>
                                        </p:tgtEl>
                                        <p:attrNameLst>
                                          <p:attrName>fill.on</p:attrName>
                                        </p:attrNameLst>
                                      </p:cBhvr>
                                      <p:to>
                                        <p:strVal val="true"/>
                                      </p:to>
                                    </p:set>
                                  </p:childTnLst>
                                </p:cTn>
                              </p:par>
                              <p:par>
                                <p:cTn id="59" presetID="27" presetClass="emph" presetSubtype="0" fill="remove" grpId="1" nodeType="withEffect">
                                  <p:stCondLst>
                                    <p:cond delay="400"/>
                                  </p:stCondLst>
                                  <p:childTnLst>
                                    <p:animClr clrSpc="rgb" dir="cw">
                                      <p:cBhvr override="childStyle">
                                        <p:cTn id="60" dur="100" autoRev="1" fill="remove"/>
                                        <p:tgtEl>
                                          <p:spTgt spid="13"/>
                                        </p:tgtEl>
                                        <p:attrNameLst>
                                          <p:attrName>style.color</p:attrName>
                                        </p:attrNameLst>
                                      </p:cBhvr>
                                      <p:to>
                                        <a:schemeClr val="bg1"/>
                                      </p:to>
                                    </p:animClr>
                                    <p:animClr clrSpc="rgb" dir="cw">
                                      <p:cBhvr>
                                        <p:cTn id="61" dur="100" autoRev="1" fill="remove"/>
                                        <p:tgtEl>
                                          <p:spTgt spid="13"/>
                                        </p:tgtEl>
                                        <p:attrNameLst>
                                          <p:attrName>fillcolor</p:attrName>
                                        </p:attrNameLst>
                                      </p:cBhvr>
                                      <p:to>
                                        <a:schemeClr val="bg1"/>
                                      </p:to>
                                    </p:animClr>
                                    <p:set>
                                      <p:cBhvr>
                                        <p:cTn id="62" dur="100" autoRev="1" fill="remove"/>
                                        <p:tgtEl>
                                          <p:spTgt spid="13"/>
                                        </p:tgtEl>
                                        <p:attrNameLst>
                                          <p:attrName>fill.type</p:attrName>
                                        </p:attrNameLst>
                                      </p:cBhvr>
                                      <p:to>
                                        <p:strVal val="solid"/>
                                      </p:to>
                                    </p:set>
                                    <p:set>
                                      <p:cBhvr>
                                        <p:cTn id="63" dur="100" autoRev="1" fill="remove"/>
                                        <p:tgtEl>
                                          <p:spTgt spid="13"/>
                                        </p:tgtEl>
                                        <p:attrNameLst>
                                          <p:attrName>fill.on</p:attrName>
                                        </p:attrNameLst>
                                      </p:cBhvr>
                                      <p:to>
                                        <p:strVal val="true"/>
                                      </p:to>
                                    </p:set>
                                  </p:childTnLst>
                                </p:cTn>
                              </p:par>
                              <p:par>
                                <p:cTn id="64" presetID="27" presetClass="emph" presetSubtype="0" fill="remove" grpId="1" nodeType="withEffect">
                                  <p:stCondLst>
                                    <p:cond delay="500"/>
                                  </p:stCondLst>
                                  <p:childTnLst>
                                    <p:animClr clrSpc="rgb" dir="cw">
                                      <p:cBhvr override="childStyle">
                                        <p:cTn id="65" dur="100" autoRev="1" fill="remove"/>
                                        <p:tgtEl>
                                          <p:spTgt spid="14"/>
                                        </p:tgtEl>
                                        <p:attrNameLst>
                                          <p:attrName>style.color</p:attrName>
                                        </p:attrNameLst>
                                      </p:cBhvr>
                                      <p:to>
                                        <a:schemeClr val="bg1"/>
                                      </p:to>
                                    </p:animClr>
                                    <p:animClr clrSpc="rgb" dir="cw">
                                      <p:cBhvr>
                                        <p:cTn id="66" dur="100" autoRev="1" fill="remove"/>
                                        <p:tgtEl>
                                          <p:spTgt spid="14"/>
                                        </p:tgtEl>
                                        <p:attrNameLst>
                                          <p:attrName>fillcolor</p:attrName>
                                        </p:attrNameLst>
                                      </p:cBhvr>
                                      <p:to>
                                        <a:schemeClr val="bg1"/>
                                      </p:to>
                                    </p:animClr>
                                    <p:set>
                                      <p:cBhvr>
                                        <p:cTn id="67" dur="100" autoRev="1" fill="remove"/>
                                        <p:tgtEl>
                                          <p:spTgt spid="14"/>
                                        </p:tgtEl>
                                        <p:attrNameLst>
                                          <p:attrName>fill.type</p:attrName>
                                        </p:attrNameLst>
                                      </p:cBhvr>
                                      <p:to>
                                        <p:strVal val="solid"/>
                                      </p:to>
                                    </p:set>
                                    <p:set>
                                      <p:cBhvr>
                                        <p:cTn id="68" dur="100" autoRev="1" fill="remove"/>
                                        <p:tgtEl>
                                          <p:spTgt spid="14"/>
                                        </p:tgtEl>
                                        <p:attrNameLst>
                                          <p:attrName>fill.on</p:attrName>
                                        </p:attrNameLst>
                                      </p:cBhvr>
                                      <p:to>
                                        <p:strVal val="true"/>
                                      </p:to>
                                    </p:set>
                                  </p:childTnLst>
                                </p:cTn>
                              </p:par>
                              <p:par>
                                <p:cTn id="69" presetID="27" presetClass="emph" presetSubtype="0" fill="remove" grpId="1" nodeType="withEffect">
                                  <p:stCondLst>
                                    <p:cond delay="600"/>
                                  </p:stCondLst>
                                  <p:childTnLst>
                                    <p:animClr clrSpc="rgb" dir="cw">
                                      <p:cBhvr override="childStyle">
                                        <p:cTn id="70" dur="100" autoRev="1" fill="remove"/>
                                        <p:tgtEl>
                                          <p:spTgt spid="15"/>
                                        </p:tgtEl>
                                        <p:attrNameLst>
                                          <p:attrName>style.color</p:attrName>
                                        </p:attrNameLst>
                                      </p:cBhvr>
                                      <p:to>
                                        <a:schemeClr val="bg1"/>
                                      </p:to>
                                    </p:animClr>
                                    <p:animClr clrSpc="rgb" dir="cw">
                                      <p:cBhvr>
                                        <p:cTn id="71" dur="100" autoRev="1" fill="remove"/>
                                        <p:tgtEl>
                                          <p:spTgt spid="15"/>
                                        </p:tgtEl>
                                        <p:attrNameLst>
                                          <p:attrName>fillcolor</p:attrName>
                                        </p:attrNameLst>
                                      </p:cBhvr>
                                      <p:to>
                                        <a:schemeClr val="bg1"/>
                                      </p:to>
                                    </p:animClr>
                                    <p:set>
                                      <p:cBhvr>
                                        <p:cTn id="72" dur="100" autoRev="1" fill="remove"/>
                                        <p:tgtEl>
                                          <p:spTgt spid="15"/>
                                        </p:tgtEl>
                                        <p:attrNameLst>
                                          <p:attrName>fill.type</p:attrName>
                                        </p:attrNameLst>
                                      </p:cBhvr>
                                      <p:to>
                                        <p:strVal val="solid"/>
                                      </p:to>
                                    </p:set>
                                    <p:set>
                                      <p:cBhvr>
                                        <p:cTn id="73" dur="100" autoRev="1" fill="remove"/>
                                        <p:tgtEl>
                                          <p:spTgt spid="15"/>
                                        </p:tgtEl>
                                        <p:attrNameLst>
                                          <p:attrName>fill.on</p:attrName>
                                        </p:attrNameLst>
                                      </p:cBhvr>
                                      <p:to>
                                        <p:strVal val="true"/>
                                      </p:to>
                                    </p:set>
                                  </p:childTnLst>
                                </p:cTn>
                              </p:par>
                              <p:par>
                                <p:cTn id="74" presetID="27" presetClass="emph" presetSubtype="0" fill="remove" grpId="1" nodeType="withEffect">
                                  <p:stCondLst>
                                    <p:cond delay="700"/>
                                  </p:stCondLst>
                                  <p:childTnLst>
                                    <p:animClr clrSpc="rgb" dir="cw">
                                      <p:cBhvr override="childStyle">
                                        <p:cTn id="75" dur="100" autoRev="1" fill="remove"/>
                                        <p:tgtEl>
                                          <p:spTgt spid="16"/>
                                        </p:tgtEl>
                                        <p:attrNameLst>
                                          <p:attrName>style.color</p:attrName>
                                        </p:attrNameLst>
                                      </p:cBhvr>
                                      <p:to>
                                        <a:schemeClr val="bg1"/>
                                      </p:to>
                                    </p:animClr>
                                    <p:animClr clrSpc="rgb" dir="cw">
                                      <p:cBhvr>
                                        <p:cTn id="76" dur="100" autoRev="1" fill="remove"/>
                                        <p:tgtEl>
                                          <p:spTgt spid="16"/>
                                        </p:tgtEl>
                                        <p:attrNameLst>
                                          <p:attrName>fillcolor</p:attrName>
                                        </p:attrNameLst>
                                      </p:cBhvr>
                                      <p:to>
                                        <a:schemeClr val="bg1"/>
                                      </p:to>
                                    </p:animClr>
                                    <p:set>
                                      <p:cBhvr>
                                        <p:cTn id="77" dur="100" autoRev="1" fill="remove"/>
                                        <p:tgtEl>
                                          <p:spTgt spid="16"/>
                                        </p:tgtEl>
                                        <p:attrNameLst>
                                          <p:attrName>fill.type</p:attrName>
                                        </p:attrNameLst>
                                      </p:cBhvr>
                                      <p:to>
                                        <p:strVal val="solid"/>
                                      </p:to>
                                    </p:set>
                                    <p:set>
                                      <p:cBhvr>
                                        <p:cTn id="78" dur="100" autoRev="1" fill="remove"/>
                                        <p:tgtEl>
                                          <p:spTgt spid="16"/>
                                        </p:tgtEl>
                                        <p:attrNameLst>
                                          <p:attrName>fill.on</p:attrName>
                                        </p:attrNameLst>
                                      </p:cBhvr>
                                      <p:to>
                                        <p:strVal val="true"/>
                                      </p:to>
                                    </p:set>
                                  </p:childTnLst>
                                </p:cTn>
                              </p:par>
                              <p:par>
                                <p:cTn id="79" presetID="27" presetClass="emph" presetSubtype="0" fill="remove" grpId="1" nodeType="withEffect">
                                  <p:stCondLst>
                                    <p:cond delay="800"/>
                                  </p:stCondLst>
                                  <p:childTnLst>
                                    <p:animClr clrSpc="rgb" dir="cw">
                                      <p:cBhvr override="childStyle">
                                        <p:cTn id="80" dur="100" autoRev="1" fill="remove"/>
                                        <p:tgtEl>
                                          <p:spTgt spid="17"/>
                                        </p:tgtEl>
                                        <p:attrNameLst>
                                          <p:attrName>style.color</p:attrName>
                                        </p:attrNameLst>
                                      </p:cBhvr>
                                      <p:to>
                                        <a:schemeClr val="bg1"/>
                                      </p:to>
                                    </p:animClr>
                                    <p:animClr clrSpc="rgb" dir="cw">
                                      <p:cBhvr>
                                        <p:cTn id="81" dur="100" autoRev="1" fill="remove"/>
                                        <p:tgtEl>
                                          <p:spTgt spid="17"/>
                                        </p:tgtEl>
                                        <p:attrNameLst>
                                          <p:attrName>fillcolor</p:attrName>
                                        </p:attrNameLst>
                                      </p:cBhvr>
                                      <p:to>
                                        <a:schemeClr val="bg1"/>
                                      </p:to>
                                    </p:animClr>
                                    <p:set>
                                      <p:cBhvr>
                                        <p:cTn id="82" dur="100" autoRev="1" fill="remove"/>
                                        <p:tgtEl>
                                          <p:spTgt spid="17"/>
                                        </p:tgtEl>
                                        <p:attrNameLst>
                                          <p:attrName>fill.type</p:attrName>
                                        </p:attrNameLst>
                                      </p:cBhvr>
                                      <p:to>
                                        <p:strVal val="solid"/>
                                      </p:to>
                                    </p:set>
                                    <p:set>
                                      <p:cBhvr>
                                        <p:cTn id="83" dur="100" autoRev="1" fill="remove"/>
                                        <p:tgtEl>
                                          <p:spTgt spid="17"/>
                                        </p:tgtEl>
                                        <p:attrNameLst>
                                          <p:attrName>fill.on</p:attrName>
                                        </p:attrNameLst>
                                      </p:cBhvr>
                                      <p:to>
                                        <p:strVal val="true"/>
                                      </p:to>
                                    </p:set>
                                  </p:childTnLst>
                                </p:cTn>
                              </p:par>
                              <p:par>
                                <p:cTn id="84" presetID="27" presetClass="emph" presetSubtype="0" fill="remove" grpId="1" nodeType="withEffect">
                                  <p:stCondLst>
                                    <p:cond delay="900"/>
                                  </p:stCondLst>
                                  <p:childTnLst>
                                    <p:animClr clrSpc="rgb" dir="cw">
                                      <p:cBhvr override="childStyle">
                                        <p:cTn id="85" dur="100" autoRev="1" fill="remove"/>
                                        <p:tgtEl>
                                          <p:spTgt spid="18"/>
                                        </p:tgtEl>
                                        <p:attrNameLst>
                                          <p:attrName>style.color</p:attrName>
                                        </p:attrNameLst>
                                      </p:cBhvr>
                                      <p:to>
                                        <a:schemeClr val="bg1"/>
                                      </p:to>
                                    </p:animClr>
                                    <p:animClr clrSpc="rgb" dir="cw">
                                      <p:cBhvr>
                                        <p:cTn id="86" dur="100" autoRev="1" fill="remove"/>
                                        <p:tgtEl>
                                          <p:spTgt spid="18"/>
                                        </p:tgtEl>
                                        <p:attrNameLst>
                                          <p:attrName>fillcolor</p:attrName>
                                        </p:attrNameLst>
                                      </p:cBhvr>
                                      <p:to>
                                        <a:schemeClr val="bg1"/>
                                      </p:to>
                                    </p:animClr>
                                    <p:set>
                                      <p:cBhvr>
                                        <p:cTn id="87" dur="100" autoRev="1" fill="remove"/>
                                        <p:tgtEl>
                                          <p:spTgt spid="18"/>
                                        </p:tgtEl>
                                        <p:attrNameLst>
                                          <p:attrName>fill.type</p:attrName>
                                        </p:attrNameLst>
                                      </p:cBhvr>
                                      <p:to>
                                        <p:strVal val="solid"/>
                                      </p:to>
                                    </p:set>
                                    <p:set>
                                      <p:cBhvr>
                                        <p:cTn id="88" dur="100" autoRev="1" fill="remove"/>
                                        <p:tgtEl>
                                          <p:spTgt spid="18"/>
                                        </p:tgtEl>
                                        <p:attrNameLst>
                                          <p:attrName>fill.on</p:attrName>
                                        </p:attrNameLst>
                                      </p:cBhvr>
                                      <p:to>
                                        <p:strVal val="true"/>
                                      </p:to>
                                    </p:set>
                                  </p:childTnLst>
                                </p:cTn>
                              </p:par>
                              <p:par>
                                <p:cTn id="89" presetID="27" presetClass="emph" presetSubtype="0" fill="remove" grpId="1" nodeType="withEffect">
                                  <p:stCondLst>
                                    <p:cond delay="1000"/>
                                  </p:stCondLst>
                                  <p:childTnLst>
                                    <p:animClr clrSpc="rgb" dir="cw">
                                      <p:cBhvr override="childStyle">
                                        <p:cTn id="90" dur="100" autoRev="1" fill="remove"/>
                                        <p:tgtEl>
                                          <p:spTgt spid="19"/>
                                        </p:tgtEl>
                                        <p:attrNameLst>
                                          <p:attrName>style.color</p:attrName>
                                        </p:attrNameLst>
                                      </p:cBhvr>
                                      <p:to>
                                        <a:schemeClr val="bg1"/>
                                      </p:to>
                                    </p:animClr>
                                    <p:animClr clrSpc="rgb" dir="cw">
                                      <p:cBhvr>
                                        <p:cTn id="91" dur="100" autoRev="1" fill="remove"/>
                                        <p:tgtEl>
                                          <p:spTgt spid="19"/>
                                        </p:tgtEl>
                                        <p:attrNameLst>
                                          <p:attrName>fillcolor</p:attrName>
                                        </p:attrNameLst>
                                      </p:cBhvr>
                                      <p:to>
                                        <a:schemeClr val="bg1"/>
                                      </p:to>
                                    </p:animClr>
                                    <p:set>
                                      <p:cBhvr>
                                        <p:cTn id="92" dur="100" autoRev="1" fill="remove"/>
                                        <p:tgtEl>
                                          <p:spTgt spid="19"/>
                                        </p:tgtEl>
                                        <p:attrNameLst>
                                          <p:attrName>fill.type</p:attrName>
                                        </p:attrNameLst>
                                      </p:cBhvr>
                                      <p:to>
                                        <p:strVal val="solid"/>
                                      </p:to>
                                    </p:set>
                                    <p:set>
                                      <p:cBhvr>
                                        <p:cTn id="93" dur="100" autoRev="1" fill="remove"/>
                                        <p:tgtEl>
                                          <p:spTgt spid="19"/>
                                        </p:tgtEl>
                                        <p:attrNameLst>
                                          <p:attrName>fill.on</p:attrName>
                                        </p:attrNameLst>
                                      </p:cBhvr>
                                      <p:to>
                                        <p:strVal val="true"/>
                                      </p:to>
                                    </p:set>
                                  </p:childTnLst>
                                </p:cTn>
                              </p:par>
                              <p:par>
                                <p:cTn id="94" presetID="27" presetClass="emph" presetSubtype="0" fill="remove" grpId="1" nodeType="withEffect">
                                  <p:stCondLst>
                                    <p:cond delay="1100"/>
                                  </p:stCondLst>
                                  <p:childTnLst>
                                    <p:animClr clrSpc="rgb" dir="cw">
                                      <p:cBhvr override="childStyle">
                                        <p:cTn id="95" dur="100" autoRev="1" fill="remove"/>
                                        <p:tgtEl>
                                          <p:spTgt spid="20"/>
                                        </p:tgtEl>
                                        <p:attrNameLst>
                                          <p:attrName>style.color</p:attrName>
                                        </p:attrNameLst>
                                      </p:cBhvr>
                                      <p:to>
                                        <a:schemeClr val="bg1"/>
                                      </p:to>
                                    </p:animClr>
                                    <p:animClr clrSpc="rgb" dir="cw">
                                      <p:cBhvr>
                                        <p:cTn id="96" dur="100" autoRev="1" fill="remove"/>
                                        <p:tgtEl>
                                          <p:spTgt spid="20"/>
                                        </p:tgtEl>
                                        <p:attrNameLst>
                                          <p:attrName>fillcolor</p:attrName>
                                        </p:attrNameLst>
                                      </p:cBhvr>
                                      <p:to>
                                        <a:schemeClr val="bg1"/>
                                      </p:to>
                                    </p:animClr>
                                    <p:set>
                                      <p:cBhvr>
                                        <p:cTn id="97" dur="100" autoRev="1" fill="remove"/>
                                        <p:tgtEl>
                                          <p:spTgt spid="20"/>
                                        </p:tgtEl>
                                        <p:attrNameLst>
                                          <p:attrName>fill.type</p:attrName>
                                        </p:attrNameLst>
                                      </p:cBhvr>
                                      <p:to>
                                        <p:strVal val="solid"/>
                                      </p:to>
                                    </p:set>
                                    <p:set>
                                      <p:cBhvr>
                                        <p:cTn id="98" dur="100" autoRev="1" fill="remove"/>
                                        <p:tgtEl>
                                          <p:spTgt spid="20"/>
                                        </p:tgtEl>
                                        <p:attrNameLst>
                                          <p:attrName>fill.on</p:attrName>
                                        </p:attrNameLst>
                                      </p:cBhvr>
                                      <p:to>
                                        <p:strVal val="true"/>
                                      </p:to>
                                    </p:set>
                                  </p:childTnLst>
                                </p:cTn>
                              </p:par>
                              <p:par>
                                <p:cTn id="99" presetID="27" presetClass="emph" presetSubtype="0" fill="remove" grpId="1" nodeType="withEffect">
                                  <p:stCondLst>
                                    <p:cond delay="1200"/>
                                  </p:stCondLst>
                                  <p:childTnLst>
                                    <p:animClr clrSpc="rgb" dir="cw">
                                      <p:cBhvr override="childStyle">
                                        <p:cTn id="100" dur="100" autoRev="1" fill="remove"/>
                                        <p:tgtEl>
                                          <p:spTgt spid="21"/>
                                        </p:tgtEl>
                                        <p:attrNameLst>
                                          <p:attrName>style.color</p:attrName>
                                        </p:attrNameLst>
                                      </p:cBhvr>
                                      <p:to>
                                        <a:schemeClr val="bg1"/>
                                      </p:to>
                                    </p:animClr>
                                    <p:animClr clrSpc="rgb" dir="cw">
                                      <p:cBhvr>
                                        <p:cTn id="101" dur="100" autoRev="1" fill="remove"/>
                                        <p:tgtEl>
                                          <p:spTgt spid="21"/>
                                        </p:tgtEl>
                                        <p:attrNameLst>
                                          <p:attrName>fillcolor</p:attrName>
                                        </p:attrNameLst>
                                      </p:cBhvr>
                                      <p:to>
                                        <a:schemeClr val="bg1"/>
                                      </p:to>
                                    </p:animClr>
                                    <p:set>
                                      <p:cBhvr>
                                        <p:cTn id="102" dur="100" autoRev="1" fill="remove"/>
                                        <p:tgtEl>
                                          <p:spTgt spid="21"/>
                                        </p:tgtEl>
                                        <p:attrNameLst>
                                          <p:attrName>fill.type</p:attrName>
                                        </p:attrNameLst>
                                      </p:cBhvr>
                                      <p:to>
                                        <p:strVal val="solid"/>
                                      </p:to>
                                    </p:set>
                                    <p:set>
                                      <p:cBhvr>
                                        <p:cTn id="103" dur="100" autoRev="1" fill="remove"/>
                                        <p:tgtEl>
                                          <p:spTgt spid="21"/>
                                        </p:tgtEl>
                                        <p:attrNameLst>
                                          <p:attrName>fill.on</p:attrName>
                                        </p:attrNameLst>
                                      </p:cBhvr>
                                      <p:to>
                                        <p:strVal val="true"/>
                                      </p:to>
                                    </p:set>
                                  </p:childTnLst>
                                </p:cTn>
                              </p:par>
                              <p:par>
                                <p:cTn id="104" presetID="27" presetClass="emph" presetSubtype="0" fill="remove" grpId="1" nodeType="withEffect">
                                  <p:stCondLst>
                                    <p:cond delay="1300"/>
                                  </p:stCondLst>
                                  <p:childTnLst>
                                    <p:animClr clrSpc="rgb" dir="cw">
                                      <p:cBhvr override="childStyle">
                                        <p:cTn id="105" dur="100" autoRev="1" fill="remove"/>
                                        <p:tgtEl>
                                          <p:spTgt spid="22"/>
                                        </p:tgtEl>
                                        <p:attrNameLst>
                                          <p:attrName>style.color</p:attrName>
                                        </p:attrNameLst>
                                      </p:cBhvr>
                                      <p:to>
                                        <a:schemeClr val="bg1"/>
                                      </p:to>
                                    </p:animClr>
                                    <p:animClr clrSpc="rgb" dir="cw">
                                      <p:cBhvr>
                                        <p:cTn id="106" dur="100" autoRev="1" fill="remove"/>
                                        <p:tgtEl>
                                          <p:spTgt spid="22"/>
                                        </p:tgtEl>
                                        <p:attrNameLst>
                                          <p:attrName>fillcolor</p:attrName>
                                        </p:attrNameLst>
                                      </p:cBhvr>
                                      <p:to>
                                        <a:schemeClr val="bg1"/>
                                      </p:to>
                                    </p:animClr>
                                    <p:set>
                                      <p:cBhvr>
                                        <p:cTn id="107" dur="100" autoRev="1" fill="remove"/>
                                        <p:tgtEl>
                                          <p:spTgt spid="22"/>
                                        </p:tgtEl>
                                        <p:attrNameLst>
                                          <p:attrName>fill.type</p:attrName>
                                        </p:attrNameLst>
                                      </p:cBhvr>
                                      <p:to>
                                        <p:strVal val="solid"/>
                                      </p:to>
                                    </p:set>
                                    <p:set>
                                      <p:cBhvr>
                                        <p:cTn id="108" dur="100" autoRev="1" fill="remove"/>
                                        <p:tgtEl>
                                          <p:spTgt spid="22"/>
                                        </p:tgtEl>
                                        <p:attrNameLst>
                                          <p:attrName>fill.on</p:attrName>
                                        </p:attrNameLst>
                                      </p:cBhvr>
                                      <p:to>
                                        <p:strVal val="true"/>
                                      </p:to>
                                    </p:set>
                                  </p:childTnLst>
                                </p:cTn>
                              </p:par>
                              <p:par>
                                <p:cTn id="109" presetID="27" presetClass="emph" presetSubtype="0" fill="remove" grpId="1" nodeType="withEffect">
                                  <p:stCondLst>
                                    <p:cond delay="1400"/>
                                  </p:stCondLst>
                                  <p:childTnLst>
                                    <p:animClr clrSpc="rgb" dir="cw">
                                      <p:cBhvr override="childStyle">
                                        <p:cTn id="110" dur="100" autoRev="1" fill="remove"/>
                                        <p:tgtEl>
                                          <p:spTgt spid="23"/>
                                        </p:tgtEl>
                                        <p:attrNameLst>
                                          <p:attrName>style.color</p:attrName>
                                        </p:attrNameLst>
                                      </p:cBhvr>
                                      <p:to>
                                        <a:schemeClr val="bg1"/>
                                      </p:to>
                                    </p:animClr>
                                    <p:animClr clrSpc="rgb" dir="cw">
                                      <p:cBhvr>
                                        <p:cTn id="111" dur="100" autoRev="1" fill="remove"/>
                                        <p:tgtEl>
                                          <p:spTgt spid="23"/>
                                        </p:tgtEl>
                                        <p:attrNameLst>
                                          <p:attrName>fillcolor</p:attrName>
                                        </p:attrNameLst>
                                      </p:cBhvr>
                                      <p:to>
                                        <a:schemeClr val="bg1"/>
                                      </p:to>
                                    </p:animClr>
                                    <p:set>
                                      <p:cBhvr>
                                        <p:cTn id="112" dur="100" autoRev="1" fill="remove"/>
                                        <p:tgtEl>
                                          <p:spTgt spid="23"/>
                                        </p:tgtEl>
                                        <p:attrNameLst>
                                          <p:attrName>fill.type</p:attrName>
                                        </p:attrNameLst>
                                      </p:cBhvr>
                                      <p:to>
                                        <p:strVal val="solid"/>
                                      </p:to>
                                    </p:set>
                                    <p:set>
                                      <p:cBhvr>
                                        <p:cTn id="113" dur="100" autoRev="1" fill="remove"/>
                                        <p:tgtEl>
                                          <p:spTgt spid="23"/>
                                        </p:tgtEl>
                                        <p:attrNameLst>
                                          <p:attrName>fill.on</p:attrName>
                                        </p:attrNameLst>
                                      </p:cBhvr>
                                      <p:to>
                                        <p:strVal val="true"/>
                                      </p:to>
                                    </p:set>
                                  </p:childTnLst>
                                </p:cTn>
                              </p:par>
                              <p:par>
                                <p:cTn id="114" presetID="27" presetClass="emph" presetSubtype="0" fill="remove" grpId="1" nodeType="withEffect">
                                  <p:stCondLst>
                                    <p:cond delay="1500"/>
                                  </p:stCondLst>
                                  <p:childTnLst>
                                    <p:animClr clrSpc="rgb" dir="cw">
                                      <p:cBhvr override="childStyle">
                                        <p:cTn id="115" dur="100" autoRev="1" fill="remove"/>
                                        <p:tgtEl>
                                          <p:spTgt spid="24"/>
                                        </p:tgtEl>
                                        <p:attrNameLst>
                                          <p:attrName>style.color</p:attrName>
                                        </p:attrNameLst>
                                      </p:cBhvr>
                                      <p:to>
                                        <a:schemeClr val="bg1"/>
                                      </p:to>
                                    </p:animClr>
                                    <p:animClr clrSpc="rgb" dir="cw">
                                      <p:cBhvr>
                                        <p:cTn id="116" dur="100" autoRev="1" fill="remove"/>
                                        <p:tgtEl>
                                          <p:spTgt spid="24"/>
                                        </p:tgtEl>
                                        <p:attrNameLst>
                                          <p:attrName>fillcolor</p:attrName>
                                        </p:attrNameLst>
                                      </p:cBhvr>
                                      <p:to>
                                        <a:schemeClr val="bg1"/>
                                      </p:to>
                                    </p:animClr>
                                    <p:set>
                                      <p:cBhvr>
                                        <p:cTn id="117" dur="100" autoRev="1" fill="remove"/>
                                        <p:tgtEl>
                                          <p:spTgt spid="24"/>
                                        </p:tgtEl>
                                        <p:attrNameLst>
                                          <p:attrName>fill.type</p:attrName>
                                        </p:attrNameLst>
                                      </p:cBhvr>
                                      <p:to>
                                        <p:strVal val="solid"/>
                                      </p:to>
                                    </p:set>
                                    <p:set>
                                      <p:cBhvr>
                                        <p:cTn id="118" dur="100" autoRev="1" fill="remove"/>
                                        <p:tgtEl>
                                          <p:spTgt spid="24"/>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9" grpId="0" animBg="1"/>
      <p:bldP spid="10" grpId="0" animBg="1"/>
      <p:bldP spid="11" grpId="0" animBg="1"/>
      <p:bldP spid="12" grpId="0" animBg="1"/>
      <p:bldP spid="13" grpId="0" animBg="1"/>
      <p:bldP spid="13" grpId="1" animBg="1"/>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P spid="4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tile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40" y="2103035"/>
            <a:ext cx="4952124" cy="3718925"/>
          </a:xfrm>
        </p:spPr>
        <p:txBody>
          <a:bodyPr/>
          <a:lstStyle/>
          <a:p>
            <a:r>
              <a:rPr lang="en-US" b="1" dirty="0">
                <a:solidFill>
                  <a:srgbClr val="FF0000"/>
                </a:solidFill>
                <a:latin typeface="Consolas" panose="020B0609020204030204" pitchFamily="49" charset="0"/>
              </a:rPr>
              <a:t>tile ( x , y , z, ...)</a:t>
            </a:r>
          </a:p>
          <a:p>
            <a:r>
              <a:rPr lang="en-US" dirty="0">
                <a:latin typeface="+mn-lt"/>
              </a:rPr>
              <a:t>Breaks multidimensional loops into “tiles” or “blocks”</a:t>
            </a:r>
          </a:p>
          <a:p>
            <a:r>
              <a:rPr lang="en-US" dirty="0">
                <a:latin typeface="+mn-lt"/>
              </a:rPr>
              <a:t>Can increase data locality in some codes</a:t>
            </a:r>
          </a:p>
          <a:p>
            <a:r>
              <a:rPr lang="en-US" dirty="0">
                <a:latin typeface="+mn-lt"/>
              </a:rPr>
              <a:t>Will be able to execute multiple “tiles” simultaneously</a:t>
            </a:r>
          </a:p>
          <a:p>
            <a:endParaRPr lang="en-US" b="1" dirty="0">
              <a:solidFill>
                <a:srgbClr val="FF0000"/>
              </a:solidFill>
              <a:latin typeface="Consolas" panose="020B0609020204030204" pitchFamily="49" charset="0"/>
            </a:endParaRPr>
          </a:p>
        </p:txBody>
      </p:sp>
      <p:sp>
        <p:nvSpPr>
          <p:cNvPr id="5" name="TextBox 4">
            <a:extLst>
              <a:ext uri="{FF2B5EF4-FFF2-40B4-BE49-F238E27FC236}">
                <a16:creationId xmlns:a16="http://schemas.microsoft.com/office/drawing/2014/main" id="{1313C490-E3BC-4E29-AA73-03002159772F}"/>
              </a:ext>
            </a:extLst>
          </p:cNvPr>
          <p:cNvSpPr txBox="1"/>
          <p:nvPr/>
        </p:nvSpPr>
        <p:spPr>
          <a:xfrm>
            <a:off x="5528202" y="2777898"/>
            <a:ext cx="5006881" cy="13388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tile(32, 32)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a[i][k] * b[k][j];</a:t>
            </a:r>
          </a:p>
        </p:txBody>
      </p:sp>
      <p:sp>
        <p:nvSpPr>
          <p:cNvPr id="6" name="Rectangle 5">
            <a:extLst>
              <a:ext uri="{FF2B5EF4-FFF2-40B4-BE49-F238E27FC236}">
                <a16:creationId xmlns:a16="http://schemas.microsoft.com/office/drawing/2014/main" id="{81067A96-FD4E-4F3F-8E93-CBC10F5F2033}"/>
              </a:ext>
            </a:extLst>
          </p:cNvPr>
          <p:cNvSpPr/>
          <p:nvPr/>
        </p:nvSpPr>
        <p:spPr>
          <a:xfrm>
            <a:off x="5575338" y="2828037"/>
            <a:ext cx="4691848" cy="762107"/>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9302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tile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40" y="2103035"/>
            <a:ext cx="4952124" cy="3718925"/>
          </a:xfrm>
        </p:spPr>
        <p:txBody>
          <a:bodyPr/>
          <a:lstStyle/>
          <a:p>
            <a:r>
              <a:rPr lang="en-US" b="1" dirty="0">
                <a:solidFill>
                  <a:srgbClr val="FF0000"/>
                </a:solidFill>
                <a:latin typeface="Consolas" panose="020B0609020204030204" pitchFamily="49" charset="0"/>
              </a:rPr>
              <a:t>tile ( x , y , z, ...)</a:t>
            </a:r>
          </a:p>
          <a:p>
            <a:r>
              <a:rPr lang="en-US" dirty="0">
                <a:latin typeface="+mn-lt"/>
              </a:rPr>
              <a:t>Breaks multidimensional loops into “tiles” or “blocks”</a:t>
            </a:r>
          </a:p>
          <a:p>
            <a:r>
              <a:rPr lang="en-US" dirty="0">
                <a:latin typeface="+mn-lt"/>
              </a:rPr>
              <a:t>Can increase data locality in some codes</a:t>
            </a:r>
          </a:p>
          <a:p>
            <a:r>
              <a:rPr lang="en-US" dirty="0">
                <a:latin typeface="+mn-lt"/>
              </a:rPr>
              <a:t>Will be able to execute multiple “tiles” simultaneously</a:t>
            </a:r>
          </a:p>
          <a:p>
            <a:endParaRPr lang="en-US" b="1" dirty="0">
              <a:solidFill>
                <a:srgbClr val="FF0000"/>
              </a:solidFill>
              <a:latin typeface="Consolas" panose="020B0609020204030204" pitchFamily="49" charset="0"/>
            </a:endParaRPr>
          </a:p>
        </p:txBody>
      </p:sp>
      <p:sp>
        <p:nvSpPr>
          <p:cNvPr id="5" name="TextBox 4">
            <a:extLst>
              <a:ext uri="{FF2B5EF4-FFF2-40B4-BE49-F238E27FC236}">
                <a16:creationId xmlns:a16="http://schemas.microsoft.com/office/drawing/2014/main" id="{1313C490-E3BC-4E29-AA73-03002159772F}"/>
              </a:ext>
            </a:extLst>
          </p:cNvPr>
          <p:cNvSpPr txBox="1"/>
          <p:nvPr/>
        </p:nvSpPr>
        <p:spPr>
          <a:xfrm>
            <a:off x="5528202" y="2279302"/>
            <a:ext cx="5234905" cy="2336024"/>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tile(32, 32)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 * 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chemeClr val="bg1"/>
              </a:solidFill>
              <a:latin typeface="Consolas" panose="020B0609020204030204" pitchFamily="49" charset="0"/>
              <a:cs typeface="Courier New" panose="02070309020205020404" pitchFamily="49" charset="0"/>
            </a:endParaRPr>
          </a:p>
        </p:txBody>
      </p:sp>
      <p:sp>
        <p:nvSpPr>
          <p:cNvPr id="6" name="Rectangle 5">
            <a:extLst>
              <a:ext uri="{FF2B5EF4-FFF2-40B4-BE49-F238E27FC236}">
                <a16:creationId xmlns:a16="http://schemas.microsoft.com/office/drawing/2014/main" id="{81067A96-FD4E-4F3F-8E93-CBC10F5F2033}"/>
              </a:ext>
            </a:extLst>
          </p:cNvPr>
          <p:cNvSpPr/>
          <p:nvPr/>
        </p:nvSpPr>
        <p:spPr>
          <a:xfrm>
            <a:off x="5575337" y="2290475"/>
            <a:ext cx="5153393" cy="790647"/>
          </a:xfrm>
          <a:prstGeom prst="rect">
            <a:avLst/>
          </a:prstGeom>
          <a:noFill/>
          <a:ln w="28575">
            <a:solidFill>
              <a:srgbClr val="0C4E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672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8CB14-267A-4085-BCD1-A15B4C4667D4}"/>
              </a:ext>
            </a:extLst>
          </p:cNvPr>
          <p:cNvSpPr>
            <a:spLocks noGrp="1"/>
          </p:cNvSpPr>
          <p:nvPr>
            <p:ph type="title"/>
          </p:nvPr>
        </p:nvSpPr>
        <p:spPr>
          <a:xfrm>
            <a:off x="415828" y="652517"/>
            <a:ext cx="9976104" cy="590931"/>
          </a:xfrm>
        </p:spPr>
        <p:txBody>
          <a:bodyPr/>
          <a:lstStyle/>
          <a:p>
            <a:r>
              <a:rPr lang="en-US" dirty="0"/>
              <a:t>Tile clause</a:t>
            </a:r>
          </a:p>
        </p:txBody>
      </p:sp>
      <p:sp>
        <p:nvSpPr>
          <p:cNvPr id="3" name="Rectangle 2">
            <a:extLst>
              <a:ext uri="{FF2B5EF4-FFF2-40B4-BE49-F238E27FC236}">
                <a16:creationId xmlns:a16="http://schemas.microsoft.com/office/drawing/2014/main" id="{2C7EB9A3-8052-4FF9-9B86-50C38EB8F896}"/>
              </a:ext>
            </a:extLst>
          </p:cNvPr>
          <p:cNvSpPr/>
          <p:nvPr/>
        </p:nvSpPr>
        <p:spPr>
          <a:xfrm>
            <a:off x="6791325" y="231019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(0,0)</a:t>
            </a:r>
          </a:p>
        </p:txBody>
      </p:sp>
      <p:sp>
        <p:nvSpPr>
          <p:cNvPr id="4" name="Rectangle 3">
            <a:extLst>
              <a:ext uri="{FF2B5EF4-FFF2-40B4-BE49-F238E27FC236}">
                <a16:creationId xmlns:a16="http://schemas.microsoft.com/office/drawing/2014/main" id="{A7A84AB8-B1E7-4D18-AD39-F066BE18380E}"/>
              </a:ext>
            </a:extLst>
          </p:cNvPr>
          <p:cNvSpPr/>
          <p:nvPr/>
        </p:nvSpPr>
        <p:spPr>
          <a:xfrm>
            <a:off x="7543800" y="231019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(0,1)</a:t>
            </a:r>
          </a:p>
        </p:txBody>
      </p:sp>
      <p:sp>
        <p:nvSpPr>
          <p:cNvPr id="5" name="Rectangle 4">
            <a:extLst>
              <a:ext uri="{FF2B5EF4-FFF2-40B4-BE49-F238E27FC236}">
                <a16:creationId xmlns:a16="http://schemas.microsoft.com/office/drawing/2014/main" id="{93D1C826-6613-48F2-9DD3-3BF32F2EEE1A}"/>
              </a:ext>
            </a:extLst>
          </p:cNvPr>
          <p:cNvSpPr/>
          <p:nvPr/>
        </p:nvSpPr>
        <p:spPr>
          <a:xfrm>
            <a:off x="9048750" y="231019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(0,3)</a:t>
            </a:r>
          </a:p>
        </p:txBody>
      </p:sp>
      <p:sp>
        <p:nvSpPr>
          <p:cNvPr id="6" name="Rectangle 5">
            <a:extLst>
              <a:ext uri="{FF2B5EF4-FFF2-40B4-BE49-F238E27FC236}">
                <a16:creationId xmlns:a16="http://schemas.microsoft.com/office/drawing/2014/main" id="{BA17E707-D625-451E-A844-7500603C791F}"/>
              </a:ext>
            </a:extLst>
          </p:cNvPr>
          <p:cNvSpPr/>
          <p:nvPr/>
        </p:nvSpPr>
        <p:spPr>
          <a:xfrm>
            <a:off x="8296275" y="231019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(0,2)</a:t>
            </a:r>
          </a:p>
        </p:txBody>
      </p:sp>
      <p:sp>
        <p:nvSpPr>
          <p:cNvPr id="7" name="Rectangle 6">
            <a:extLst>
              <a:ext uri="{FF2B5EF4-FFF2-40B4-BE49-F238E27FC236}">
                <a16:creationId xmlns:a16="http://schemas.microsoft.com/office/drawing/2014/main" id="{0AA18120-C583-4186-9785-ED6F6F3B24E7}"/>
              </a:ext>
            </a:extLst>
          </p:cNvPr>
          <p:cNvSpPr/>
          <p:nvPr/>
        </p:nvSpPr>
        <p:spPr>
          <a:xfrm>
            <a:off x="6791325" y="3062668"/>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(1,0)</a:t>
            </a:r>
          </a:p>
        </p:txBody>
      </p:sp>
      <p:sp>
        <p:nvSpPr>
          <p:cNvPr id="8" name="Rectangle 7">
            <a:extLst>
              <a:ext uri="{FF2B5EF4-FFF2-40B4-BE49-F238E27FC236}">
                <a16:creationId xmlns:a16="http://schemas.microsoft.com/office/drawing/2014/main" id="{6F24F813-2660-4AF2-B24D-6EDEF69ED85C}"/>
              </a:ext>
            </a:extLst>
          </p:cNvPr>
          <p:cNvSpPr/>
          <p:nvPr/>
        </p:nvSpPr>
        <p:spPr>
          <a:xfrm>
            <a:off x="7543800" y="3062668"/>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(1,1)</a:t>
            </a:r>
          </a:p>
        </p:txBody>
      </p:sp>
      <p:sp>
        <p:nvSpPr>
          <p:cNvPr id="9" name="Rectangle 8">
            <a:extLst>
              <a:ext uri="{FF2B5EF4-FFF2-40B4-BE49-F238E27FC236}">
                <a16:creationId xmlns:a16="http://schemas.microsoft.com/office/drawing/2014/main" id="{E669B8C2-BBCE-492D-98C2-2C749251F4CE}"/>
              </a:ext>
            </a:extLst>
          </p:cNvPr>
          <p:cNvSpPr/>
          <p:nvPr/>
        </p:nvSpPr>
        <p:spPr>
          <a:xfrm>
            <a:off x="9048750" y="3062668"/>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(1,3)</a:t>
            </a:r>
          </a:p>
        </p:txBody>
      </p:sp>
      <p:sp>
        <p:nvSpPr>
          <p:cNvPr id="10" name="Rectangle 9">
            <a:extLst>
              <a:ext uri="{FF2B5EF4-FFF2-40B4-BE49-F238E27FC236}">
                <a16:creationId xmlns:a16="http://schemas.microsoft.com/office/drawing/2014/main" id="{6B1DC12A-AA16-40FA-BBD6-5BB5C7D91C3E}"/>
              </a:ext>
            </a:extLst>
          </p:cNvPr>
          <p:cNvSpPr/>
          <p:nvPr/>
        </p:nvSpPr>
        <p:spPr>
          <a:xfrm>
            <a:off x="8296275" y="3062668"/>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(1,2)</a:t>
            </a:r>
          </a:p>
        </p:txBody>
      </p:sp>
      <p:sp>
        <p:nvSpPr>
          <p:cNvPr id="19" name="Rectangle 18">
            <a:extLst>
              <a:ext uri="{FF2B5EF4-FFF2-40B4-BE49-F238E27FC236}">
                <a16:creationId xmlns:a16="http://schemas.microsoft.com/office/drawing/2014/main" id="{7AC9CE2F-AF34-43B5-A11D-8DD7AA3BE10E}"/>
              </a:ext>
            </a:extLst>
          </p:cNvPr>
          <p:cNvSpPr/>
          <p:nvPr/>
        </p:nvSpPr>
        <p:spPr>
          <a:xfrm>
            <a:off x="6791325" y="381514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(2,0)</a:t>
            </a:r>
          </a:p>
        </p:txBody>
      </p:sp>
      <p:sp>
        <p:nvSpPr>
          <p:cNvPr id="20" name="Rectangle 19">
            <a:extLst>
              <a:ext uri="{FF2B5EF4-FFF2-40B4-BE49-F238E27FC236}">
                <a16:creationId xmlns:a16="http://schemas.microsoft.com/office/drawing/2014/main" id="{6BF44758-EB4A-4E66-9D2E-CE808B7A97A9}"/>
              </a:ext>
            </a:extLst>
          </p:cNvPr>
          <p:cNvSpPr/>
          <p:nvPr/>
        </p:nvSpPr>
        <p:spPr>
          <a:xfrm>
            <a:off x="7543800" y="381514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(2,1)</a:t>
            </a:r>
          </a:p>
        </p:txBody>
      </p:sp>
      <p:sp>
        <p:nvSpPr>
          <p:cNvPr id="21" name="Rectangle 20">
            <a:extLst>
              <a:ext uri="{FF2B5EF4-FFF2-40B4-BE49-F238E27FC236}">
                <a16:creationId xmlns:a16="http://schemas.microsoft.com/office/drawing/2014/main" id="{5FA51ADE-86F0-473A-8611-C689700F93E5}"/>
              </a:ext>
            </a:extLst>
          </p:cNvPr>
          <p:cNvSpPr/>
          <p:nvPr/>
        </p:nvSpPr>
        <p:spPr>
          <a:xfrm>
            <a:off x="9048750" y="381514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(2,3)</a:t>
            </a:r>
          </a:p>
        </p:txBody>
      </p:sp>
      <p:sp>
        <p:nvSpPr>
          <p:cNvPr id="22" name="Rectangle 21">
            <a:extLst>
              <a:ext uri="{FF2B5EF4-FFF2-40B4-BE49-F238E27FC236}">
                <a16:creationId xmlns:a16="http://schemas.microsoft.com/office/drawing/2014/main" id="{CB37082C-682F-490E-8C79-ACB890A39808}"/>
              </a:ext>
            </a:extLst>
          </p:cNvPr>
          <p:cNvSpPr/>
          <p:nvPr/>
        </p:nvSpPr>
        <p:spPr>
          <a:xfrm>
            <a:off x="8296275" y="381514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(2,2)</a:t>
            </a:r>
          </a:p>
        </p:txBody>
      </p:sp>
      <p:sp>
        <p:nvSpPr>
          <p:cNvPr id="23" name="Rectangle 22">
            <a:extLst>
              <a:ext uri="{FF2B5EF4-FFF2-40B4-BE49-F238E27FC236}">
                <a16:creationId xmlns:a16="http://schemas.microsoft.com/office/drawing/2014/main" id="{99D7340D-3D81-49D4-8DC6-EB27B279BB3F}"/>
              </a:ext>
            </a:extLst>
          </p:cNvPr>
          <p:cNvSpPr/>
          <p:nvPr/>
        </p:nvSpPr>
        <p:spPr>
          <a:xfrm>
            <a:off x="6791325" y="4572761"/>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(3,0)</a:t>
            </a:r>
          </a:p>
        </p:txBody>
      </p:sp>
      <p:sp>
        <p:nvSpPr>
          <p:cNvPr id="24" name="Rectangle 23">
            <a:extLst>
              <a:ext uri="{FF2B5EF4-FFF2-40B4-BE49-F238E27FC236}">
                <a16:creationId xmlns:a16="http://schemas.microsoft.com/office/drawing/2014/main" id="{BEB46140-9932-4395-B6ED-8E5CCA479D17}"/>
              </a:ext>
            </a:extLst>
          </p:cNvPr>
          <p:cNvSpPr/>
          <p:nvPr/>
        </p:nvSpPr>
        <p:spPr>
          <a:xfrm>
            <a:off x="7543800" y="4572761"/>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(3,1)</a:t>
            </a:r>
          </a:p>
        </p:txBody>
      </p:sp>
      <p:sp>
        <p:nvSpPr>
          <p:cNvPr id="25" name="Rectangle 24">
            <a:extLst>
              <a:ext uri="{FF2B5EF4-FFF2-40B4-BE49-F238E27FC236}">
                <a16:creationId xmlns:a16="http://schemas.microsoft.com/office/drawing/2014/main" id="{896A4E0F-6BEB-4602-A120-E3C96572AB09}"/>
              </a:ext>
            </a:extLst>
          </p:cNvPr>
          <p:cNvSpPr/>
          <p:nvPr/>
        </p:nvSpPr>
        <p:spPr>
          <a:xfrm>
            <a:off x="9048750" y="4572761"/>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(3,3)</a:t>
            </a:r>
          </a:p>
        </p:txBody>
      </p:sp>
      <p:sp>
        <p:nvSpPr>
          <p:cNvPr id="26" name="Rectangle 25">
            <a:extLst>
              <a:ext uri="{FF2B5EF4-FFF2-40B4-BE49-F238E27FC236}">
                <a16:creationId xmlns:a16="http://schemas.microsoft.com/office/drawing/2014/main" id="{0EBF657F-D6EE-44A0-BDF3-D2F708A94648}"/>
              </a:ext>
            </a:extLst>
          </p:cNvPr>
          <p:cNvSpPr/>
          <p:nvPr/>
        </p:nvSpPr>
        <p:spPr>
          <a:xfrm>
            <a:off x="8296275" y="4572761"/>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(3,2)</a:t>
            </a:r>
          </a:p>
        </p:txBody>
      </p:sp>
      <p:sp>
        <p:nvSpPr>
          <p:cNvPr id="27" name="TextBox 26">
            <a:extLst>
              <a:ext uri="{FF2B5EF4-FFF2-40B4-BE49-F238E27FC236}">
                <a16:creationId xmlns:a16="http://schemas.microsoft.com/office/drawing/2014/main" id="{6BA83BB8-F264-4559-8F80-63C6FD8EAF56}"/>
              </a:ext>
            </a:extLst>
          </p:cNvPr>
          <p:cNvSpPr txBox="1"/>
          <p:nvPr/>
        </p:nvSpPr>
        <p:spPr>
          <a:xfrm>
            <a:off x="391066" y="2644841"/>
            <a:ext cx="4590974" cy="1588127"/>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dirty="0">
              <a:solidFill>
                <a:srgbClr val="5570FD"/>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28" name="TextBox 27">
            <a:extLst>
              <a:ext uri="{FF2B5EF4-FFF2-40B4-BE49-F238E27FC236}">
                <a16:creationId xmlns:a16="http://schemas.microsoft.com/office/drawing/2014/main" id="{FA384406-1A68-4288-AAB1-133558382339}"/>
              </a:ext>
            </a:extLst>
          </p:cNvPr>
          <p:cNvSpPr txBox="1"/>
          <p:nvPr/>
        </p:nvSpPr>
        <p:spPr>
          <a:xfrm>
            <a:off x="391066" y="2644841"/>
            <a:ext cx="4590974" cy="1588127"/>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tile(2,2)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29" name="TextBox 28">
            <a:extLst>
              <a:ext uri="{FF2B5EF4-FFF2-40B4-BE49-F238E27FC236}">
                <a16:creationId xmlns:a16="http://schemas.microsoft.com/office/drawing/2014/main" id="{48CFC6A1-856B-4EBB-B1EB-88D33847D526}"/>
              </a:ext>
            </a:extLst>
          </p:cNvPr>
          <p:cNvSpPr txBox="1"/>
          <p:nvPr/>
        </p:nvSpPr>
        <p:spPr>
          <a:xfrm>
            <a:off x="7246607" y="1421508"/>
            <a:ext cx="1957588"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rgbClr val="FF0000"/>
                </a:solidFill>
                <a:latin typeface="Consolas" panose="020B0609020204030204" pitchFamily="49" charset="0"/>
              </a:rPr>
              <a:t>tile ( 2 , 2 )</a:t>
            </a:r>
          </a:p>
        </p:txBody>
      </p:sp>
      <p:sp>
        <p:nvSpPr>
          <p:cNvPr id="46" name="Rectangle 45">
            <a:extLst>
              <a:ext uri="{FF2B5EF4-FFF2-40B4-BE49-F238E27FC236}">
                <a16:creationId xmlns:a16="http://schemas.microsoft.com/office/drawing/2014/main" id="{8C979404-52B7-4EB0-858E-5919F4960A10}"/>
              </a:ext>
            </a:extLst>
          </p:cNvPr>
          <p:cNvSpPr/>
          <p:nvPr/>
        </p:nvSpPr>
        <p:spPr>
          <a:xfrm>
            <a:off x="6494132" y="2004632"/>
            <a:ext cx="752475" cy="752475"/>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(0,0)</a:t>
            </a:r>
          </a:p>
        </p:txBody>
      </p:sp>
      <p:sp>
        <p:nvSpPr>
          <p:cNvPr id="47" name="Rectangle 46">
            <a:extLst>
              <a:ext uri="{FF2B5EF4-FFF2-40B4-BE49-F238E27FC236}">
                <a16:creationId xmlns:a16="http://schemas.microsoft.com/office/drawing/2014/main" id="{CBD5C58A-4A00-4109-94FA-C6D3BBDCFCF9}"/>
              </a:ext>
            </a:extLst>
          </p:cNvPr>
          <p:cNvSpPr/>
          <p:nvPr/>
        </p:nvSpPr>
        <p:spPr>
          <a:xfrm>
            <a:off x="7246607" y="2004632"/>
            <a:ext cx="752475" cy="752475"/>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(0,1)</a:t>
            </a:r>
          </a:p>
        </p:txBody>
      </p:sp>
      <p:sp>
        <p:nvSpPr>
          <p:cNvPr id="48" name="Rectangle 47">
            <a:extLst>
              <a:ext uri="{FF2B5EF4-FFF2-40B4-BE49-F238E27FC236}">
                <a16:creationId xmlns:a16="http://schemas.microsoft.com/office/drawing/2014/main" id="{2AA73F18-9F55-433C-AEED-4C951CA78527}"/>
              </a:ext>
            </a:extLst>
          </p:cNvPr>
          <p:cNvSpPr/>
          <p:nvPr/>
        </p:nvSpPr>
        <p:spPr>
          <a:xfrm>
            <a:off x="9424987" y="2004632"/>
            <a:ext cx="752475" cy="752475"/>
          </a:xfrm>
          <a:prstGeom prst="rect">
            <a:avLst/>
          </a:prstGeom>
          <a:solidFill>
            <a:srgbClr val="F1562D"/>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(0,3)</a:t>
            </a:r>
          </a:p>
        </p:txBody>
      </p:sp>
      <p:sp>
        <p:nvSpPr>
          <p:cNvPr id="49" name="Rectangle 48">
            <a:extLst>
              <a:ext uri="{FF2B5EF4-FFF2-40B4-BE49-F238E27FC236}">
                <a16:creationId xmlns:a16="http://schemas.microsoft.com/office/drawing/2014/main" id="{09CE5EF4-2A71-4038-A5C9-B401AE830699}"/>
              </a:ext>
            </a:extLst>
          </p:cNvPr>
          <p:cNvSpPr/>
          <p:nvPr/>
        </p:nvSpPr>
        <p:spPr>
          <a:xfrm>
            <a:off x="8672512" y="2004632"/>
            <a:ext cx="752475" cy="752475"/>
          </a:xfrm>
          <a:prstGeom prst="rect">
            <a:avLst/>
          </a:prstGeom>
          <a:solidFill>
            <a:srgbClr val="F1562D"/>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(0,2)</a:t>
            </a:r>
          </a:p>
        </p:txBody>
      </p:sp>
      <p:sp>
        <p:nvSpPr>
          <p:cNvPr id="50" name="Rectangle 49">
            <a:extLst>
              <a:ext uri="{FF2B5EF4-FFF2-40B4-BE49-F238E27FC236}">
                <a16:creationId xmlns:a16="http://schemas.microsoft.com/office/drawing/2014/main" id="{D98022B8-C3C3-4E45-BE65-D1F3CF6DA72F}"/>
              </a:ext>
            </a:extLst>
          </p:cNvPr>
          <p:cNvSpPr/>
          <p:nvPr/>
        </p:nvSpPr>
        <p:spPr>
          <a:xfrm>
            <a:off x="6494132" y="2757107"/>
            <a:ext cx="752475" cy="752475"/>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(1,0)</a:t>
            </a:r>
          </a:p>
        </p:txBody>
      </p:sp>
      <p:sp>
        <p:nvSpPr>
          <p:cNvPr id="51" name="Rectangle 50">
            <a:extLst>
              <a:ext uri="{FF2B5EF4-FFF2-40B4-BE49-F238E27FC236}">
                <a16:creationId xmlns:a16="http://schemas.microsoft.com/office/drawing/2014/main" id="{62CD5373-DD3C-4C81-A746-C395F32692B7}"/>
              </a:ext>
            </a:extLst>
          </p:cNvPr>
          <p:cNvSpPr/>
          <p:nvPr/>
        </p:nvSpPr>
        <p:spPr>
          <a:xfrm>
            <a:off x="7246607" y="2757107"/>
            <a:ext cx="752475" cy="752475"/>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a:t>
            </a:r>
          </a:p>
        </p:txBody>
      </p:sp>
      <p:sp>
        <p:nvSpPr>
          <p:cNvPr id="52" name="Rectangle 51">
            <a:extLst>
              <a:ext uri="{FF2B5EF4-FFF2-40B4-BE49-F238E27FC236}">
                <a16:creationId xmlns:a16="http://schemas.microsoft.com/office/drawing/2014/main" id="{FA936E2E-CF76-47C0-BABF-FFBF6844CF9C}"/>
              </a:ext>
            </a:extLst>
          </p:cNvPr>
          <p:cNvSpPr/>
          <p:nvPr/>
        </p:nvSpPr>
        <p:spPr>
          <a:xfrm>
            <a:off x="9424987" y="2757107"/>
            <a:ext cx="752475" cy="752475"/>
          </a:xfrm>
          <a:prstGeom prst="rect">
            <a:avLst/>
          </a:prstGeom>
          <a:solidFill>
            <a:srgbClr val="F1562D"/>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(1,3)</a:t>
            </a:r>
          </a:p>
        </p:txBody>
      </p:sp>
      <p:sp>
        <p:nvSpPr>
          <p:cNvPr id="53" name="Rectangle 52">
            <a:extLst>
              <a:ext uri="{FF2B5EF4-FFF2-40B4-BE49-F238E27FC236}">
                <a16:creationId xmlns:a16="http://schemas.microsoft.com/office/drawing/2014/main" id="{E592A121-ABE1-424F-A7EC-C86F4C99A76D}"/>
              </a:ext>
            </a:extLst>
          </p:cNvPr>
          <p:cNvSpPr/>
          <p:nvPr/>
        </p:nvSpPr>
        <p:spPr>
          <a:xfrm>
            <a:off x="8672512" y="2757107"/>
            <a:ext cx="752475" cy="752475"/>
          </a:xfrm>
          <a:prstGeom prst="rect">
            <a:avLst/>
          </a:prstGeom>
          <a:solidFill>
            <a:srgbClr val="F1562D"/>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(1,2)</a:t>
            </a:r>
          </a:p>
        </p:txBody>
      </p:sp>
      <p:sp>
        <p:nvSpPr>
          <p:cNvPr id="54" name="Rectangle 53">
            <a:extLst>
              <a:ext uri="{FF2B5EF4-FFF2-40B4-BE49-F238E27FC236}">
                <a16:creationId xmlns:a16="http://schemas.microsoft.com/office/drawing/2014/main" id="{1FC363D1-051B-413F-BC88-D1969582BC09}"/>
              </a:ext>
            </a:extLst>
          </p:cNvPr>
          <p:cNvSpPr/>
          <p:nvPr/>
        </p:nvSpPr>
        <p:spPr>
          <a:xfrm>
            <a:off x="6485423" y="4191380"/>
            <a:ext cx="752475" cy="752475"/>
          </a:xfrm>
          <a:prstGeom prst="rect">
            <a:avLst/>
          </a:prstGeom>
          <a:solidFill>
            <a:srgbClr val="0C4E9B"/>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(2,0)</a:t>
            </a:r>
          </a:p>
        </p:txBody>
      </p:sp>
      <p:sp>
        <p:nvSpPr>
          <p:cNvPr id="55" name="Rectangle 54">
            <a:extLst>
              <a:ext uri="{FF2B5EF4-FFF2-40B4-BE49-F238E27FC236}">
                <a16:creationId xmlns:a16="http://schemas.microsoft.com/office/drawing/2014/main" id="{38AFFB55-1AEE-4B7E-B2FC-1D58EA12C289}"/>
              </a:ext>
            </a:extLst>
          </p:cNvPr>
          <p:cNvSpPr/>
          <p:nvPr/>
        </p:nvSpPr>
        <p:spPr>
          <a:xfrm>
            <a:off x="7237898" y="4191380"/>
            <a:ext cx="752475" cy="752475"/>
          </a:xfrm>
          <a:prstGeom prst="rect">
            <a:avLst/>
          </a:prstGeom>
          <a:solidFill>
            <a:srgbClr val="0C4E9B"/>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a:t>
            </a:r>
          </a:p>
        </p:txBody>
      </p:sp>
      <p:sp>
        <p:nvSpPr>
          <p:cNvPr id="56" name="Rectangle 55">
            <a:extLst>
              <a:ext uri="{FF2B5EF4-FFF2-40B4-BE49-F238E27FC236}">
                <a16:creationId xmlns:a16="http://schemas.microsoft.com/office/drawing/2014/main" id="{0317851C-D993-4DF1-AE53-2F4EE2D77069}"/>
              </a:ext>
            </a:extLst>
          </p:cNvPr>
          <p:cNvSpPr/>
          <p:nvPr/>
        </p:nvSpPr>
        <p:spPr>
          <a:xfrm>
            <a:off x="9424987" y="4191380"/>
            <a:ext cx="752475" cy="752475"/>
          </a:xfrm>
          <a:prstGeom prst="rect">
            <a:avLst/>
          </a:prstGeom>
          <a:solidFill>
            <a:srgbClr val="F0047F"/>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(2,3)</a:t>
            </a:r>
          </a:p>
        </p:txBody>
      </p:sp>
      <p:sp>
        <p:nvSpPr>
          <p:cNvPr id="57" name="Rectangle 56">
            <a:extLst>
              <a:ext uri="{FF2B5EF4-FFF2-40B4-BE49-F238E27FC236}">
                <a16:creationId xmlns:a16="http://schemas.microsoft.com/office/drawing/2014/main" id="{1F4E5ED8-1135-4C61-B723-1831D3EA230E}"/>
              </a:ext>
            </a:extLst>
          </p:cNvPr>
          <p:cNvSpPr/>
          <p:nvPr/>
        </p:nvSpPr>
        <p:spPr>
          <a:xfrm>
            <a:off x="8672512" y="4191380"/>
            <a:ext cx="752475" cy="752475"/>
          </a:xfrm>
          <a:prstGeom prst="rect">
            <a:avLst/>
          </a:prstGeom>
          <a:solidFill>
            <a:srgbClr val="F0047F"/>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(2,2)</a:t>
            </a:r>
          </a:p>
        </p:txBody>
      </p:sp>
      <p:sp>
        <p:nvSpPr>
          <p:cNvPr id="58" name="Rectangle 57">
            <a:extLst>
              <a:ext uri="{FF2B5EF4-FFF2-40B4-BE49-F238E27FC236}">
                <a16:creationId xmlns:a16="http://schemas.microsoft.com/office/drawing/2014/main" id="{6028DAC7-A319-41B0-8DA8-74FCA478E813}"/>
              </a:ext>
            </a:extLst>
          </p:cNvPr>
          <p:cNvSpPr/>
          <p:nvPr/>
        </p:nvSpPr>
        <p:spPr>
          <a:xfrm>
            <a:off x="6485423" y="4948998"/>
            <a:ext cx="752475" cy="752475"/>
          </a:xfrm>
          <a:prstGeom prst="rect">
            <a:avLst/>
          </a:prstGeom>
          <a:solidFill>
            <a:srgbClr val="0C4E9B"/>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(3,0)</a:t>
            </a:r>
          </a:p>
        </p:txBody>
      </p:sp>
      <p:sp>
        <p:nvSpPr>
          <p:cNvPr id="59" name="Rectangle 58">
            <a:extLst>
              <a:ext uri="{FF2B5EF4-FFF2-40B4-BE49-F238E27FC236}">
                <a16:creationId xmlns:a16="http://schemas.microsoft.com/office/drawing/2014/main" id="{0DEC5753-E31C-40B6-A8C8-7D812A83F45E}"/>
              </a:ext>
            </a:extLst>
          </p:cNvPr>
          <p:cNvSpPr/>
          <p:nvPr/>
        </p:nvSpPr>
        <p:spPr>
          <a:xfrm>
            <a:off x="7237898" y="4948998"/>
            <a:ext cx="752475" cy="752475"/>
          </a:xfrm>
          <a:prstGeom prst="rect">
            <a:avLst/>
          </a:prstGeom>
          <a:solidFill>
            <a:srgbClr val="0C4E9B"/>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(3,1)</a:t>
            </a:r>
          </a:p>
        </p:txBody>
      </p:sp>
      <p:sp>
        <p:nvSpPr>
          <p:cNvPr id="60" name="Rectangle 59">
            <a:extLst>
              <a:ext uri="{FF2B5EF4-FFF2-40B4-BE49-F238E27FC236}">
                <a16:creationId xmlns:a16="http://schemas.microsoft.com/office/drawing/2014/main" id="{7E094683-3AF9-44EE-9944-2928EB2007E6}"/>
              </a:ext>
            </a:extLst>
          </p:cNvPr>
          <p:cNvSpPr/>
          <p:nvPr/>
        </p:nvSpPr>
        <p:spPr>
          <a:xfrm>
            <a:off x="9424987" y="4948998"/>
            <a:ext cx="752475" cy="752475"/>
          </a:xfrm>
          <a:prstGeom prst="rect">
            <a:avLst/>
          </a:prstGeom>
          <a:solidFill>
            <a:srgbClr val="F0047F"/>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(3,3)</a:t>
            </a:r>
          </a:p>
        </p:txBody>
      </p:sp>
      <p:sp>
        <p:nvSpPr>
          <p:cNvPr id="61" name="Rectangle 60">
            <a:extLst>
              <a:ext uri="{FF2B5EF4-FFF2-40B4-BE49-F238E27FC236}">
                <a16:creationId xmlns:a16="http://schemas.microsoft.com/office/drawing/2014/main" id="{1ABCA566-84CD-4498-A0A0-B2250ACFDD27}"/>
              </a:ext>
            </a:extLst>
          </p:cNvPr>
          <p:cNvSpPr/>
          <p:nvPr/>
        </p:nvSpPr>
        <p:spPr>
          <a:xfrm>
            <a:off x="8672512" y="4948998"/>
            <a:ext cx="752475" cy="752475"/>
          </a:xfrm>
          <a:prstGeom prst="rect">
            <a:avLst/>
          </a:prstGeom>
          <a:solidFill>
            <a:srgbClr val="F0047F"/>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(3,2)</a:t>
            </a:r>
          </a:p>
        </p:txBody>
      </p:sp>
    </p:spTree>
    <p:extLst>
      <p:ext uri="{BB962C8B-B14F-4D97-AF65-F5344CB8AC3E}">
        <p14:creationId xmlns:p14="http://schemas.microsoft.com/office/powerpoint/2010/main" val="142785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grpId="0" nodeType="clickEffect">
                                  <p:stCondLst>
                                    <p:cond delay="0"/>
                                  </p:stCondLst>
                                  <p:childTnLst>
                                    <p:animMotion origin="layout" path="M -9.72222E-7 -2.34568E-6 L 0.03429 0.06096 " pathEditMode="relative" rAng="0" ptsTypes="AA">
                                      <p:cBhvr>
                                        <p:cTn id="14" dur="1500" fill="hold"/>
                                        <p:tgtEl>
                                          <p:spTgt spid="21"/>
                                        </p:tgtEl>
                                        <p:attrNameLst>
                                          <p:attrName>ppt_x</p:attrName>
                                          <p:attrName>ppt_y</p:attrName>
                                        </p:attrNameLst>
                                      </p:cBhvr>
                                      <p:rCtr x="1707" y="3035"/>
                                    </p:animMotion>
                                  </p:childTnLst>
                                </p:cTn>
                              </p:par>
                              <p:par>
                                <p:cTn id="15" presetID="42" presetClass="path" presetSubtype="0" accel="50000" decel="50000" fill="hold" grpId="0" nodeType="withEffect">
                                  <p:stCondLst>
                                    <p:cond delay="0"/>
                                  </p:stCondLst>
                                  <p:childTnLst>
                                    <p:animMotion origin="layout" path="M -4.58333E-6 -2.34568E-6 L 0.03429 0.06096 " pathEditMode="relative" rAng="0" ptsTypes="AA">
                                      <p:cBhvr>
                                        <p:cTn id="16" dur="1500" fill="hold"/>
                                        <p:tgtEl>
                                          <p:spTgt spid="22"/>
                                        </p:tgtEl>
                                        <p:attrNameLst>
                                          <p:attrName>ppt_x</p:attrName>
                                          <p:attrName>ppt_y</p:attrName>
                                        </p:attrNameLst>
                                      </p:cBhvr>
                                      <p:rCtr x="1707" y="3035"/>
                                    </p:animMotion>
                                  </p:childTnLst>
                                </p:cTn>
                              </p:par>
                              <p:par>
                                <p:cTn id="17" presetID="42" presetClass="path" presetSubtype="0" accel="50000" decel="50000" fill="hold" grpId="0" nodeType="withEffect">
                                  <p:stCondLst>
                                    <p:cond delay="0"/>
                                  </p:stCondLst>
                                  <p:childTnLst>
                                    <p:animMotion origin="layout" path="M -9.72222E-7 2.46914E-6 L 0.03429 0.06018 " pathEditMode="relative" rAng="0" ptsTypes="AA">
                                      <p:cBhvr>
                                        <p:cTn id="18" dur="1500" fill="hold"/>
                                        <p:tgtEl>
                                          <p:spTgt spid="25"/>
                                        </p:tgtEl>
                                        <p:attrNameLst>
                                          <p:attrName>ppt_x</p:attrName>
                                          <p:attrName>ppt_y</p:attrName>
                                        </p:attrNameLst>
                                      </p:cBhvr>
                                      <p:rCtr x="1707" y="3009"/>
                                    </p:animMotion>
                                  </p:childTnLst>
                                </p:cTn>
                              </p:par>
                              <p:par>
                                <p:cTn id="19" presetID="42" presetClass="path" presetSubtype="0" accel="50000" decel="50000" fill="hold" grpId="0" nodeType="withEffect">
                                  <p:stCondLst>
                                    <p:cond delay="0"/>
                                  </p:stCondLst>
                                  <p:childTnLst>
                                    <p:animMotion origin="layout" path="M -4.58333E-6 2.46914E-6 L 0.03429 0.06018 " pathEditMode="relative" rAng="0" ptsTypes="AA">
                                      <p:cBhvr>
                                        <p:cTn id="20" dur="1500" fill="hold"/>
                                        <p:tgtEl>
                                          <p:spTgt spid="26"/>
                                        </p:tgtEl>
                                        <p:attrNameLst>
                                          <p:attrName>ppt_x</p:attrName>
                                          <p:attrName>ppt_y</p:attrName>
                                        </p:attrNameLst>
                                      </p:cBhvr>
                                      <p:rCtr x="1707" y="3009"/>
                                    </p:animMotion>
                                  </p:childTnLst>
                                </p:cTn>
                              </p:par>
                              <p:par>
                                <p:cTn id="21" presetID="42" presetClass="path" presetSubtype="0" accel="50000" decel="50000" fill="hold" grpId="0" nodeType="withEffect">
                                  <p:stCondLst>
                                    <p:cond delay="0"/>
                                  </p:stCondLst>
                                  <p:childTnLst>
                                    <p:animMotion origin="layout" path="M -1.80556E-6 -2.34568E-6 L -0.02792 0.06096 " pathEditMode="relative" rAng="0" ptsTypes="AA">
                                      <p:cBhvr>
                                        <p:cTn id="22" dur="1500" fill="hold"/>
                                        <p:tgtEl>
                                          <p:spTgt spid="19"/>
                                        </p:tgtEl>
                                        <p:attrNameLst>
                                          <p:attrName>ppt_x</p:attrName>
                                          <p:attrName>ppt_y</p:attrName>
                                        </p:attrNameLst>
                                      </p:cBhvr>
                                      <p:rCtr x="-1403" y="3035"/>
                                    </p:animMotion>
                                  </p:childTnLst>
                                </p:cTn>
                              </p:par>
                              <p:par>
                                <p:cTn id="23" presetID="42" presetClass="path" presetSubtype="0" accel="50000" decel="50000" fill="hold" grpId="0" nodeType="withEffect">
                                  <p:stCondLst>
                                    <p:cond delay="0"/>
                                  </p:stCondLst>
                                  <p:childTnLst>
                                    <p:animMotion origin="layout" path="M 1.80556E-6 -2.34568E-6 L -0.02792 0.06096 " pathEditMode="relative" rAng="0" ptsTypes="AA">
                                      <p:cBhvr>
                                        <p:cTn id="24" dur="1500" fill="hold"/>
                                        <p:tgtEl>
                                          <p:spTgt spid="20"/>
                                        </p:tgtEl>
                                        <p:attrNameLst>
                                          <p:attrName>ppt_x</p:attrName>
                                          <p:attrName>ppt_y</p:attrName>
                                        </p:attrNameLst>
                                      </p:cBhvr>
                                      <p:rCtr x="-1403" y="3035"/>
                                    </p:animMotion>
                                  </p:childTnLst>
                                </p:cTn>
                              </p:par>
                              <p:par>
                                <p:cTn id="25" presetID="42" presetClass="path" presetSubtype="0" accel="50000" decel="50000" fill="hold" grpId="0" nodeType="withEffect">
                                  <p:stCondLst>
                                    <p:cond delay="0"/>
                                  </p:stCondLst>
                                  <p:childTnLst>
                                    <p:animMotion origin="layout" path="M -1.80556E-6 2.46914E-6 L -0.02792 0.06018 " pathEditMode="relative" rAng="0" ptsTypes="AA">
                                      <p:cBhvr>
                                        <p:cTn id="26" dur="1500" fill="hold"/>
                                        <p:tgtEl>
                                          <p:spTgt spid="23"/>
                                        </p:tgtEl>
                                        <p:attrNameLst>
                                          <p:attrName>ppt_x</p:attrName>
                                          <p:attrName>ppt_y</p:attrName>
                                        </p:attrNameLst>
                                      </p:cBhvr>
                                      <p:rCtr x="-1403" y="3009"/>
                                    </p:animMotion>
                                  </p:childTnLst>
                                </p:cTn>
                              </p:par>
                              <p:par>
                                <p:cTn id="27" presetID="42" presetClass="path" presetSubtype="0" accel="50000" decel="50000" fill="hold" grpId="0" nodeType="withEffect">
                                  <p:stCondLst>
                                    <p:cond delay="0"/>
                                  </p:stCondLst>
                                  <p:childTnLst>
                                    <p:animMotion origin="layout" path="M 1.80556E-6 2.46914E-6 L -0.02792 0.06018 " pathEditMode="relative" rAng="0" ptsTypes="AA">
                                      <p:cBhvr>
                                        <p:cTn id="28" dur="1500" fill="hold"/>
                                        <p:tgtEl>
                                          <p:spTgt spid="24"/>
                                        </p:tgtEl>
                                        <p:attrNameLst>
                                          <p:attrName>ppt_x</p:attrName>
                                          <p:attrName>ppt_y</p:attrName>
                                        </p:attrNameLst>
                                      </p:cBhvr>
                                      <p:rCtr x="-1403" y="3009"/>
                                    </p:animMotion>
                                  </p:childTnLst>
                                </p:cTn>
                              </p:par>
                              <p:par>
                                <p:cTn id="29" presetID="35" presetClass="path" presetSubtype="0" accel="50000" decel="50000" fill="hold" grpId="0" nodeType="withEffect">
                                  <p:stCondLst>
                                    <p:cond delay="0"/>
                                  </p:stCondLst>
                                  <p:childTnLst>
                                    <p:animMotion origin="layout" path="M -1.80556E-6 4.81481E-6 L -0.02705 -0.04939 " pathEditMode="relative" rAng="0" ptsTypes="AA">
                                      <p:cBhvr>
                                        <p:cTn id="30" dur="1500" fill="hold"/>
                                        <p:tgtEl>
                                          <p:spTgt spid="3"/>
                                        </p:tgtEl>
                                        <p:attrNameLst>
                                          <p:attrName>ppt_x</p:attrName>
                                          <p:attrName>ppt_y</p:attrName>
                                        </p:attrNameLst>
                                      </p:cBhvr>
                                      <p:rCtr x="-1360" y="-2469"/>
                                    </p:animMotion>
                                  </p:childTnLst>
                                </p:cTn>
                              </p:par>
                              <p:par>
                                <p:cTn id="31" presetID="35" presetClass="path" presetSubtype="0" accel="50000" decel="50000" fill="hold" grpId="0" nodeType="withEffect">
                                  <p:stCondLst>
                                    <p:cond delay="0"/>
                                  </p:stCondLst>
                                  <p:childTnLst>
                                    <p:animMotion origin="layout" path="M 1.80556E-6 4.81481E-6 L -0.02706 -0.04939 " pathEditMode="relative" rAng="0" ptsTypes="AA">
                                      <p:cBhvr>
                                        <p:cTn id="32" dur="1500" fill="hold"/>
                                        <p:tgtEl>
                                          <p:spTgt spid="4"/>
                                        </p:tgtEl>
                                        <p:attrNameLst>
                                          <p:attrName>ppt_x</p:attrName>
                                          <p:attrName>ppt_y</p:attrName>
                                        </p:attrNameLst>
                                      </p:cBhvr>
                                      <p:rCtr x="-1360" y="-2469"/>
                                    </p:animMotion>
                                  </p:childTnLst>
                                </p:cTn>
                              </p:par>
                              <p:par>
                                <p:cTn id="33" presetID="35" presetClass="path" presetSubtype="0" accel="50000" decel="50000" fill="hold" grpId="0" nodeType="withEffect">
                                  <p:stCondLst>
                                    <p:cond delay="0"/>
                                  </p:stCondLst>
                                  <p:childTnLst>
                                    <p:animMotion origin="layout" path="M -1.80556E-6 1.23457E-6 L -0.02705 -0.04938 " pathEditMode="relative" rAng="0" ptsTypes="AA">
                                      <p:cBhvr>
                                        <p:cTn id="34" dur="1500" fill="hold"/>
                                        <p:tgtEl>
                                          <p:spTgt spid="7"/>
                                        </p:tgtEl>
                                        <p:attrNameLst>
                                          <p:attrName>ppt_x</p:attrName>
                                          <p:attrName>ppt_y</p:attrName>
                                        </p:attrNameLst>
                                      </p:cBhvr>
                                      <p:rCtr x="-1360" y="-2469"/>
                                    </p:animMotion>
                                  </p:childTnLst>
                                </p:cTn>
                              </p:par>
                              <p:par>
                                <p:cTn id="35" presetID="35" presetClass="path" presetSubtype="0" accel="50000" decel="50000" fill="hold" grpId="0" nodeType="withEffect">
                                  <p:stCondLst>
                                    <p:cond delay="0"/>
                                  </p:stCondLst>
                                  <p:childTnLst>
                                    <p:animMotion origin="layout" path="M 1.80556E-6 1.23457E-6 L -0.02706 -0.04938 " pathEditMode="relative" rAng="0" ptsTypes="AA">
                                      <p:cBhvr>
                                        <p:cTn id="36" dur="1500" fill="hold"/>
                                        <p:tgtEl>
                                          <p:spTgt spid="8"/>
                                        </p:tgtEl>
                                        <p:attrNameLst>
                                          <p:attrName>ppt_x</p:attrName>
                                          <p:attrName>ppt_y</p:attrName>
                                        </p:attrNameLst>
                                      </p:cBhvr>
                                      <p:rCtr x="-1360" y="-2469"/>
                                    </p:animMotion>
                                  </p:childTnLst>
                                </p:cTn>
                              </p:par>
                              <p:par>
                                <p:cTn id="37" presetID="63" presetClass="path" presetSubtype="0" accel="50000" decel="50000" fill="hold" grpId="0" nodeType="withEffect">
                                  <p:stCondLst>
                                    <p:cond delay="0"/>
                                  </p:stCondLst>
                                  <p:childTnLst>
                                    <p:animMotion origin="layout" path="M -9.72222E-7 4.81481E-6 L 0.03429 -0.04939 " pathEditMode="relative" rAng="0" ptsTypes="AA">
                                      <p:cBhvr>
                                        <p:cTn id="38" dur="1500" fill="hold"/>
                                        <p:tgtEl>
                                          <p:spTgt spid="5"/>
                                        </p:tgtEl>
                                        <p:attrNameLst>
                                          <p:attrName>ppt_x</p:attrName>
                                          <p:attrName>ppt_y</p:attrName>
                                        </p:attrNameLst>
                                      </p:cBhvr>
                                      <p:rCtr x="1707" y="-2469"/>
                                    </p:animMotion>
                                  </p:childTnLst>
                                </p:cTn>
                              </p:par>
                              <p:par>
                                <p:cTn id="39" presetID="63" presetClass="path" presetSubtype="0" accel="50000" decel="50000" fill="hold" grpId="0" nodeType="withEffect">
                                  <p:stCondLst>
                                    <p:cond delay="0"/>
                                  </p:stCondLst>
                                  <p:childTnLst>
                                    <p:animMotion origin="layout" path="M -4.58333E-6 4.81481E-6 L 0.03429 -0.04939 " pathEditMode="relative" rAng="0" ptsTypes="AA">
                                      <p:cBhvr>
                                        <p:cTn id="40" dur="1500" fill="hold"/>
                                        <p:tgtEl>
                                          <p:spTgt spid="6"/>
                                        </p:tgtEl>
                                        <p:attrNameLst>
                                          <p:attrName>ppt_x</p:attrName>
                                          <p:attrName>ppt_y</p:attrName>
                                        </p:attrNameLst>
                                      </p:cBhvr>
                                      <p:rCtr x="1707" y="-2469"/>
                                    </p:animMotion>
                                  </p:childTnLst>
                                </p:cTn>
                              </p:par>
                              <p:par>
                                <p:cTn id="41" presetID="63" presetClass="path" presetSubtype="0" accel="50000" decel="50000" fill="hold" grpId="0" nodeType="withEffect">
                                  <p:stCondLst>
                                    <p:cond delay="0"/>
                                  </p:stCondLst>
                                  <p:childTnLst>
                                    <p:animMotion origin="layout" path="M -9.72222E-7 1.23457E-6 L 0.03429 -0.04938 " pathEditMode="relative" rAng="0" ptsTypes="AA">
                                      <p:cBhvr>
                                        <p:cTn id="42" dur="1500" fill="hold"/>
                                        <p:tgtEl>
                                          <p:spTgt spid="9"/>
                                        </p:tgtEl>
                                        <p:attrNameLst>
                                          <p:attrName>ppt_x</p:attrName>
                                          <p:attrName>ppt_y</p:attrName>
                                        </p:attrNameLst>
                                      </p:cBhvr>
                                      <p:rCtr x="1707" y="-2469"/>
                                    </p:animMotion>
                                  </p:childTnLst>
                                </p:cTn>
                              </p:par>
                              <p:par>
                                <p:cTn id="43" presetID="63" presetClass="path" presetSubtype="0" accel="50000" decel="50000" fill="hold" grpId="0" nodeType="withEffect">
                                  <p:stCondLst>
                                    <p:cond delay="0"/>
                                  </p:stCondLst>
                                  <p:childTnLst>
                                    <p:animMotion origin="layout" path="M -4.58333E-6 1.23457E-6 L 0.03487 -0.04938 " pathEditMode="relative" rAng="0" ptsTypes="AA">
                                      <p:cBhvr>
                                        <p:cTn id="44" dur="1500" fill="hold"/>
                                        <p:tgtEl>
                                          <p:spTgt spid="10"/>
                                        </p:tgtEl>
                                        <p:attrNameLst>
                                          <p:attrName>ppt_x</p:attrName>
                                          <p:attrName>ppt_y</p:attrName>
                                        </p:attrNameLst>
                                      </p:cBhvr>
                                      <p:rCtr x="1736" y="-2469"/>
                                    </p:animMotion>
                                  </p:childTnLst>
                                </p:cTn>
                              </p:par>
                            </p:childTnLst>
                          </p:cTn>
                        </p:par>
                        <p:par>
                          <p:cTn id="45" fill="hold">
                            <p:stCondLst>
                              <p:cond delay="1500"/>
                            </p:stCondLst>
                            <p:childTnLst>
                              <p:par>
                                <p:cTn id="46" presetID="10" presetClass="entr" presetSubtype="0" fill="hold" grpId="0" nodeType="afterEffect">
                                  <p:stCondLst>
                                    <p:cond delay="0"/>
                                  </p:stCondLst>
                                  <p:childTnLst>
                                    <p:set>
                                      <p:cBhvr>
                                        <p:cTn id="47" dur="1" fill="hold">
                                          <p:stCondLst>
                                            <p:cond delay="0"/>
                                          </p:stCondLst>
                                        </p:cTn>
                                        <p:tgtEl>
                                          <p:spTgt spid="46"/>
                                        </p:tgtEl>
                                        <p:attrNameLst>
                                          <p:attrName>style.visibility</p:attrName>
                                        </p:attrNameLst>
                                      </p:cBhvr>
                                      <p:to>
                                        <p:strVal val="visible"/>
                                      </p:to>
                                    </p:set>
                                    <p:animEffect transition="in" filter="fade">
                                      <p:cBhvr>
                                        <p:cTn id="48" dur="500"/>
                                        <p:tgtEl>
                                          <p:spTgt spid="46"/>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7"/>
                                        </p:tgtEl>
                                        <p:attrNameLst>
                                          <p:attrName>style.visibility</p:attrName>
                                        </p:attrNameLst>
                                      </p:cBhvr>
                                      <p:to>
                                        <p:strVal val="visible"/>
                                      </p:to>
                                    </p:set>
                                    <p:animEffect transition="in" filter="fade">
                                      <p:cBhvr>
                                        <p:cTn id="51" dur="500"/>
                                        <p:tgtEl>
                                          <p:spTgt spid="47"/>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8"/>
                                        </p:tgtEl>
                                        <p:attrNameLst>
                                          <p:attrName>style.visibility</p:attrName>
                                        </p:attrNameLst>
                                      </p:cBhvr>
                                      <p:to>
                                        <p:strVal val="visible"/>
                                      </p:to>
                                    </p:set>
                                    <p:animEffect transition="in" filter="fade">
                                      <p:cBhvr>
                                        <p:cTn id="54" dur="500"/>
                                        <p:tgtEl>
                                          <p:spTgt spid="48"/>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49"/>
                                        </p:tgtEl>
                                        <p:attrNameLst>
                                          <p:attrName>style.visibility</p:attrName>
                                        </p:attrNameLst>
                                      </p:cBhvr>
                                      <p:to>
                                        <p:strVal val="visible"/>
                                      </p:to>
                                    </p:set>
                                    <p:animEffect transition="in" filter="fade">
                                      <p:cBhvr>
                                        <p:cTn id="57" dur="500"/>
                                        <p:tgtEl>
                                          <p:spTgt spid="49"/>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0"/>
                                        </p:tgtEl>
                                        <p:attrNameLst>
                                          <p:attrName>style.visibility</p:attrName>
                                        </p:attrNameLst>
                                      </p:cBhvr>
                                      <p:to>
                                        <p:strVal val="visible"/>
                                      </p:to>
                                    </p:set>
                                    <p:animEffect transition="in" filter="fade">
                                      <p:cBhvr>
                                        <p:cTn id="60" dur="500"/>
                                        <p:tgtEl>
                                          <p:spTgt spid="50"/>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fade">
                                      <p:cBhvr>
                                        <p:cTn id="66" dur="500"/>
                                        <p:tgtEl>
                                          <p:spTgt spid="52"/>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53"/>
                                        </p:tgtEl>
                                        <p:attrNameLst>
                                          <p:attrName>style.visibility</p:attrName>
                                        </p:attrNameLst>
                                      </p:cBhvr>
                                      <p:to>
                                        <p:strVal val="visible"/>
                                      </p:to>
                                    </p:set>
                                    <p:animEffect transition="in" filter="fade">
                                      <p:cBhvr>
                                        <p:cTn id="69" dur="500"/>
                                        <p:tgtEl>
                                          <p:spTgt spid="53"/>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54"/>
                                        </p:tgtEl>
                                        <p:attrNameLst>
                                          <p:attrName>style.visibility</p:attrName>
                                        </p:attrNameLst>
                                      </p:cBhvr>
                                      <p:to>
                                        <p:strVal val="visible"/>
                                      </p:to>
                                    </p:set>
                                    <p:animEffect transition="in" filter="fade">
                                      <p:cBhvr>
                                        <p:cTn id="72" dur="500"/>
                                        <p:tgtEl>
                                          <p:spTgt spid="54"/>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55"/>
                                        </p:tgtEl>
                                        <p:attrNameLst>
                                          <p:attrName>style.visibility</p:attrName>
                                        </p:attrNameLst>
                                      </p:cBhvr>
                                      <p:to>
                                        <p:strVal val="visible"/>
                                      </p:to>
                                    </p:set>
                                    <p:animEffect transition="in" filter="fade">
                                      <p:cBhvr>
                                        <p:cTn id="75" dur="500"/>
                                        <p:tgtEl>
                                          <p:spTgt spid="55"/>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56"/>
                                        </p:tgtEl>
                                        <p:attrNameLst>
                                          <p:attrName>style.visibility</p:attrName>
                                        </p:attrNameLst>
                                      </p:cBhvr>
                                      <p:to>
                                        <p:strVal val="visible"/>
                                      </p:to>
                                    </p:set>
                                    <p:animEffect transition="in" filter="fade">
                                      <p:cBhvr>
                                        <p:cTn id="78" dur="500"/>
                                        <p:tgtEl>
                                          <p:spTgt spid="56"/>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57"/>
                                        </p:tgtEl>
                                        <p:attrNameLst>
                                          <p:attrName>style.visibility</p:attrName>
                                        </p:attrNameLst>
                                      </p:cBhvr>
                                      <p:to>
                                        <p:strVal val="visible"/>
                                      </p:to>
                                    </p:set>
                                    <p:animEffect transition="in" filter="fade">
                                      <p:cBhvr>
                                        <p:cTn id="81" dur="500"/>
                                        <p:tgtEl>
                                          <p:spTgt spid="57"/>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58"/>
                                        </p:tgtEl>
                                        <p:attrNameLst>
                                          <p:attrName>style.visibility</p:attrName>
                                        </p:attrNameLst>
                                      </p:cBhvr>
                                      <p:to>
                                        <p:strVal val="visible"/>
                                      </p:to>
                                    </p:set>
                                    <p:animEffect transition="in" filter="fade">
                                      <p:cBhvr>
                                        <p:cTn id="84" dur="500"/>
                                        <p:tgtEl>
                                          <p:spTgt spid="58"/>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9"/>
                                        </p:tgtEl>
                                        <p:attrNameLst>
                                          <p:attrName>style.visibility</p:attrName>
                                        </p:attrNameLst>
                                      </p:cBhvr>
                                      <p:to>
                                        <p:strVal val="visible"/>
                                      </p:to>
                                    </p:set>
                                    <p:animEffect transition="in" filter="fade">
                                      <p:cBhvr>
                                        <p:cTn id="87" dur="500"/>
                                        <p:tgtEl>
                                          <p:spTgt spid="59"/>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0"/>
                                        </p:tgtEl>
                                        <p:attrNameLst>
                                          <p:attrName>style.visibility</p:attrName>
                                        </p:attrNameLst>
                                      </p:cBhvr>
                                      <p:to>
                                        <p:strVal val="visible"/>
                                      </p:to>
                                    </p:set>
                                    <p:animEffect transition="in" filter="fade">
                                      <p:cBhvr>
                                        <p:cTn id="90" dur="500"/>
                                        <p:tgtEl>
                                          <p:spTgt spid="60"/>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1"/>
                                        </p:tgtEl>
                                        <p:attrNameLst>
                                          <p:attrName>style.visibility</p:attrName>
                                        </p:attrNameLst>
                                      </p:cBhvr>
                                      <p:to>
                                        <p:strVal val="visible"/>
                                      </p:to>
                                    </p:set>
                                    <p:animEffect transition="in" filter="fade">
                                      <p:cBhvr>
                                        <p:cTn id="93"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9" grpId="0" animBg="1"/>
      <p:bldP spid="20" grpId="0" animBg="1"/>
      <p:bldP spid="21" grpId="0" animBg="1"/>
      <p:bldP spid="22" grpId="0" animBg="1"/>
      <p:bldP spid="23" grpId="0" animBg="1"/>
      <p:bldP spid="24" grpId="0" animBg="1"/>
      <p:bldP spid="25" grpId="0" animBg="1"/>
      <p:bldP spid="26" grpId="0" animBg="1"/>
      <p:bldP spid="28" grpId="0" animBg="1"/>
      <p:bldP spid="29" grpId="0"/>
      <p:bldP spid="46"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Sample Loop code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1" y="2764884"/>
            <a:ext cx="4891164" cy="1651209"/>
          </a:xfrm>
        </p:spPr>
        <p:txBody>
          <a:bodyPr/>
          <a:lstStyle/>
          <a:p>
            <a:pPr defTabSz="914400"/>
            <a:r>
              <a:rPr lang="en-US" dirty="0"/>
              <a:t>Our code is a 3-Dimensional Matrix Multiplication code</a:t>
            </a:r>
          </a:p>
          <a:p>
            <a:pPr defTabSz="914400"/>
            <a:r>
              <a:rPr lang="en-US" dirty="0"/>
              <a:t>The code allows for many different levels and types of parallelism, and works well with all of our loop clauses</a:t>
            </a:r>
          </a:p>
        </p:txBody>
      </p:sp>
      <p:sp>
        <p:nvSpPr>
          <p:cNvPr id="4" name="Text Placeholder 3">
            <a:extLst>
              <a:ext uri="{FF2B5EF4-FFF2-40B4-BE49-F238E27FC236}">
                <a16:creationId xmlns:a16="http://schemas.microsoft.com/office/drawing/2014/main" id="{A37D000D-61A3-4A42-AE23-4226ECEB855B}"/>
              </a:ext>
            </a:extLst>
          </p:cNvPr>
          <p:cNvSpPr>
            <a:spLocks noGrp="1"/>
          </p:cNvSpPr>
          <p:nvPr>
            <p:ph type="body" sz="quarter" idx="10"/>
          </p:nvPr>
        </p:nvSpPr>
        <p:spPr/>
        <p:txBody>
          <a:bodyPr/>
          <a:lstStyle/>
          <a:p>
            <a:r>
              <a:rPr lang="en-US" dirty="0"/>
              <a:t>Matrix multiplication</a:t>
            </a:r>
          </a:p>
        </p:txBody>
      </p:sp>
      <p:sp>
        <p:nvSpPr>
          <p:cNvPr id="6" name="TextBox 5">
            <a:extLst>
              <a:ext uri="{FF2B5EF4-FFF2-40B4-BE49-F238E27FC236}">
                <a16:creationId xmlns:a16="http://schemas.microsoft.com/office/drawing/2014/main" id="{BBA4A101-C3EE-4E93-996E-9CEAE466592A}"/>
              </a:ext>
            </a:extLst>
          </p:cNvPr>
          <p:cNvSpPr txBox="1"/>
          <p:nvPr/>
        </p:nvSpPr>
        <p:spPr>
          <a:xfrm>
            <a:off x="5580606" y="2990325"/>
            <a:ext cx="4957479" cy="1200329"/>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2000" dirty="0">
                <a:solidFill>
                  <a:srgbClr val="3051FF"/>
                </a:solidFill>
                <a:latin typeface="Consolas" panose="020B0609020204030204" pitchFamily="49" charset="0"/>
                <a:cs typeface="Courier New" panose="02070309020205020404" pitchFamily="49" charset="0"/>
              </a:rPr>
              <a:t>for</a:t>
            </a:r>
            <a:r>
              <a:rPr lang="en-US" sz="2000" dirty="0">
                <a:solidFill>
                  <a:schemeClr val="bg1"/>
                </a:solidFill>
                <a:latin typeface="Consolas" panose="020B0609020204030204" pitchFamily="49" charset="0"/>
                <a:cs typeface="Courier New" panose="02070309020205020404" pitchFamily="49" charset="0"/>
              </a:rPr>
              <a:t>( i = </a:t>
            </a:r>
            <a:r>
              <a:rPr lang="en-US" sz="2000" dirty="0">
                <a:solidFill>
                  <a:srgbClr val="FF8738"/>
                </a:solidFill>
                <a:latin typeface="Consolas" panose="020B0609020204030204" pitchFamily="49" charset="0"/>
                <a:cs typeface="Courier New" panose="02070309020205020404" pitchFamily="49" charset="0"/>
              </a:rPr>
              <a:t>0</a:t>
            </a:r>
            <a:r>
              <a:rPr lang="en-US" sz="2000" dirty="0">
                <a:solidFill>
                  <a:schemeClr val="bg1"/>
                </a:solidFill>
                <a:latin typeface="Consolas" panose="020B0609020204030204" pitchFamily="49" charset="0"/>
                <a:cs typeface="Courier New" panose="02070309020205020404" pitchFamily="49" charset="0"/>
              </a:rPr>
              <a:t>; i &lt; size; i</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for</a:t>
            </a:r>
            <a:r>
              <a:rPr lang="en-US" sz="2000" dirty="0">
                <a:solidFill>
                  <a:schemeClr val="bg1"/>
                </a:solidFill>
                <a:latin typeface="Consolas" panose="020B0609020204030204" pitchFamily="49" charset="0"/>
                <a:cs typeface="Courier New" panose="02070309020205020404" pitchFamily="49" charset="0"/>
              </a:rPr>
              <a:t>( j = </a:t>
            </a:r>
            <a:r>
              <a:rPr lang="en-US" sz="2000" dirty="0">
                <a:solidFill>
                  <a:srgbClr val="FF8738"/>
                </a:solidFill>
                <a:latin typeface="Consolas" panose="020B0609020204030204" pitchFamily="49" charset="0"/>
                <a:cs typeface="Courier New" panose="02070309020205020404" pitchFamily="49" charset="0"/>
              </a:rPr>
              <a:t>0</a:t>
            </a:r>
            <a:r>
              <a:rPr lang="en-US" sz="2000" dirty="0">
                <a:solidFill>
                  <a:schemeClr val="bg1"/>
                </a:solidFill>
                <a:latin typeface="Consolas" panose="020B0609020204030204" pitchFamily="49" charset="0"/>
                <a:cs typeface="Courier New" panose="02070309020205020404" pitchFamily="49" charset="0"/>
              </a:rPr>
              <a:t>; j &lt; size; </a:t>
            </a:r>
            <a:r>
              <a:rPr lang="en-US" sz="2000" dirty="0" err="1">
                <a:solidFill>
                  <a:schemeClr val="bg1"/>
                </a:solidFill>
                <a:latin typeface="Consolas" panose="020B0609020204030204" pitchFamily="49" charset="0"/>
                <a:cs typeface="Courier New" panose="02070309020205020404" pitchFamily="49" charset="0"/>
              </a:rPr>
              <a:t>j</a:t>
            </a:r>
            <a:r>
              <a:rPr lang="en-US" sz="2000" dirty="0" err="1">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for</a:t>
            </a:r>
            <a:r>
              <a:rPr lang="en-US" sz="2000" dirty="0">
                <a:solidFill>
                  <a:schemeClr val="bg1"/>
                </a:solidFill>
                <a:latin typeface="Consolas" panose="020B0609020204030204" pitchFamily="49" charset="0"/>
                <a:cs typeface="Courier New" panose="02070309020205020404" pitchFamily="49" charset="0"/>
              </a:rPr>
              <a:t>( k = </a:t>
            </a:r>
            <a:r>
              <a:rPr lang="en-US" sz="2000" dirty="0">
                <a:solidFill>
                  <a:srgbClr val="FF8738"/>
                </a:solidFill>
                <a:latin typeface="Consolas" panose="020B0609020204030204" pitchFamily="49" charset="0"/>
                <a:cs typeface="Courier New" panose="02070309020205020404" pitchFamily="49" charset="0"/>
              </a:rPr>
              <a:t>0</a:t>
            </a:r>
            <a:r>
              <a:rPr lang="en-US" sz="2000" dirty="0">
                <a:solidFill>
                  <a:schemeClr val="bg1"/>
                </a:solidFill>
                <a:latin typeface="Consolas" panose="020B0609020204030204" pitchFamily="49" charset="0"/>
                <a:cs typeface="Courier New" panose="02070309020205020404" pitchFamily="49" charset="0"/>
              </a:rPr>
              <a:t>; k &lt; size; k</a:t>
            </a:r>
            <a:r>
              <a:rPr lang="en-US" sz="2000" dirty="0">
                <a:solidFill>
                  <a:srgbClr val="030382"/>
                </a:solidFill>
                <a:latin typeface="Consolas" panose="020B0609020204030204" pitchFamily="49" charset="0"/>
                <a:cs typeface="Courier New" panose="02070309020205020404" pitchFamily="49" charset="0"/>
              </a:rPr>
              <a:t>++</a:t>
            </a:r>
            <a:r>
              <a:rPr lang="en-US" sz="20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c[i][j] += a[i][k] * b[k][j];</a:t>
            </a:r>
          </a:p>
        </p:txBody>
      </p:sp>
    </p:spTree>
    <p:extLst>
      <p:ext uri="{BB962C8B-B14F-4D97-AF65-F5344CB8AC3E}">
        <p14:creationId xmlns:p14="http://schemas.microsoft.com/office/powerpoint/2010/main" val="1962235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 name="TextBox 26">
            <a:extLst>
              <a:ext uri="{FF2B5EF4-FFF2-40B4-BE49-F238E27FC236}">
                <a16:creationId xmlns:a16="http://schemas.microsoft.com/office/drawing/2014/main" id="{6BA83BB8-F264-4559-8F80-63C6FD8EAF56}"/>
              </a:ext>
            </a:extLst>
          </p:cNvPr>
          <p:cNvSpPr txBox="1"/>
          <p:nvPr/>
        </p:nvSpPr>
        <p:spPr>
          <a:xfrm>
            <a:off x="391066" y="2520192"/>
            <a:ext cx="4590974" cy="1837426"/>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endParaRPr lang="en-US" dirty="0">
              <a:solidFill>
                <a:srgbClr val="5570FD"/>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a:t>
            </a:r>
            <a:r>
              <a:rPr lang="en-US" dirty="0">
                <a:solidFill>
                  <a:srgbClr val="030382"/>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030382"/>
                </a:solidFill>
                <a:latin typeface="Consolas" panose="020B0609020204030204" pitchFamily="49" charset="0"/>
                <a:cs typeface="Courier New" panose="02070309020205020404" pitchFamily="49" charset="0"/>
              </a:rPr>
              <a:t>1</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p:txBody>
      </p:sp>
      <p:sp>
        <p:nvSpPr>
          <p:cNvPr id="28" name="TextBox 27">
            <a:extLst>
              <a:ext uri="{FF2B5EF4-FFF2-40B4-BE49-F238E27FC236}">
                <a16:creationId xmlns:a16="http://schemas.microsoft.com/office/drawing/2014/main" id="{FA384406-1A68-4288-AAB1-133558382339}"/>
              </a:ext>
            </a:extLst>
          </p:cNvPr>
          <p:cNvSpPr txBox="1"/>
          <p:nvPr/>
        </p:nvSpPr>
        <p:spPr>
          <a:xfrm>
            <a:off x="391066" y="2520192"/>
            <a:ext cx="4590974" cy="18374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tile(2,2)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1, 4</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a:t>
            </a:r>
            <a:r>
              <a:rPr lang="en-US" dirty="0">
                <a:solidFill>
                  <a:srgbClr val="030382"/>
                </a:solidFill>
                <a:latin typeface="Consolas" panose="020B0609020204030204" pitchFamily="49" charset="0"/>
                <a:cs typeface="Courier New" panose="02070309020205020404" pitchFamily="49" charset="0"/>
              </a:rPr>
              <a:t> </a:t>
            </a: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030382"/>
                </a:solidFill>
                <a:latin typeface="Consolas" panose="020B0609020204030204" pitchFamily="49" charset="0"/>
                <a:cs typeface="Courier New" panose="02070309020205020404" pitchFamily="49" charset="0"/>
              </a:rPr>
              <a:t>1</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chemeClr val="bg1"/>
              </a:solidFill>
              <a:latin typeface="Consolas" panose="020B0609020204030204" pitchFamily="49" charset="0"/>
              <a:cs typeface="Courier New" panose="02070309020205020404" pitchFamily="49" charset="0"/>
            </a:endParaRPr>
          </a:p>
        </p:txBody>
      </p:sp>
      <p:sp>
        <p:nvSpPr>
          <p:cNvPr id="7" name="Rectangle 6">
            <a:extLst>
              <a:ext uri="{FF2B5EF4-FFF2-40B4-BE49-F238E27FC236}">
                <a16:creationId xmlns:a16="http://schemas.microsoft.com/office/drawing/2014/main" id="{0AA18120-C583-4186-9785-ED6F6F3B24E7}"/>
              </a:ext>
            </a:extLst>
          </p:cNvPr>
          <p:cNvSpPr/>
          <p:nvPr/>
        </p:nvSpPr>
        <p:spPr>
          <a:xfrm>
            <a:off x="6791325" y="3062668"/>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(2,1)</a:t>
            </a:r>
          </a:p>
        </p:txBody>
      </p:sp>
      <p:sp>
        <p:nvSpPr>
          <p:cNvPr id="8" name="Rectangle 7">
            <a:extLst>
              <a:ext uri="{FF2B5EF4-FFF2-40B4-BE49-F238E27FC236}">
                <a16:creationId xmlns:a16="http://schemas.microsoft.com/office/drawing/2014/main" id="{6F24F813-2660-4AF2-B24D-6EDEF69ED85C}"/>
              </a:ext>
            </a:extLst>
          </p:cNvPr>
          <p:cNvSpPr/>
          <p:nvPr/>
        </p:nvSpPr>
        <p:spPr>
          <a:xfrm>
            <a:off x="7543800" y="3062668"/>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(2,2)</a:t>
            </a:r>
          </a:p>
        </p:txBody>
      </p:sp>
      <p:sp>
        <p:nvSpPr>
          <p:cNvPr id="3" name="Rectangle 2">
            <a:extLst>
              <a:ext uri="{FF2B5EF4-FFF2-40B4-BE49-F238E27FC236}">
                <a16:creationId xmlns:a16="http://schemas.microsoft.com/office/drawing/2014/main" id="{2C7EB9A3-8052-4FF9-9B86-50C38EB8F896}"/>
              </a:ext>
            </a:extLst>
          </p:cNvPr>
          <p:cNvSpPr/>
          <p:nvPr/>
        </p:nvSpPr>
        <p:spPr>
          <a:xfrm>
            <a:off x="6791325" y="231019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(1,1)</a:t>
            </a:r>
          </a:p>
        </p:txBody>
      </p:sp>
      <p:sp>
        <p:nvSpPr>
          <p:cNvPr id="4" name="Rectangle 3">
            <a:extLst>
              <a:ext uri="{FF2B5EF4-FFF2-40B4-BE49-F238E27FC236}">
                <a16:creationId xmlns:a16="http://schemas.microsoft.com/office/drawing/2014/main" id="{A7A84AB8-B1E7-4D18-AD39-F066BE18380E}"/>
              </a:ext>
            </a:extLst>
          </p:cNvPr>
          <p:cNvSpPr/>
          <p:nvPr/>
        </p:nvSpPr>
        <p:spPr>
          <a:xfrm>
            <a:off x="7543800" y="231019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(1,2)</a:t>
            </a:r>
          </a:p>
        </p:txBody>
      </p:sp>
      <p:sp>
        <p:nvSpPr>
          <p:cNvPr id="5" name="Rectangle 4">
            <a:extLst>
              <a:ext uri="{FF2B5EF4-FFF2-40B4-BE49-F238E27FC236}">
                <a16:creationId xmlns:a16="http://schemas.microsoft.com/office/drawing/2014/main" id="{93D1C826-6613-48F2-9DD3-3BF32F2EEE1A}"/>
              </a:ext>
            </a:extLst>
          </p:cNvPr>
          <p:cNvSpPr/>
          <p:nvPr/>
        </p:nvSpPr>
        <p:spPr>
          <a:xfrm>
            <a:off x="9048750" y="231019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(1,4)</a:t>
            </a:r>
          </a:p>
        </p:txBody>
      </p:sp>
      <p:sp>
        <p:nvSpPr>
          <p:cNvPr id="6" name="Rectangle 5">
            <a:extLst>
              <a:ext uri="{FF2B5EF4-FFF2-40B4-BE49-F238E27FC236}">
                <a16:creationId xmlns:a16="http://schemas.microsoft.com/office/drawing/2014/main" id="{BA17E707-D625-451E-A844-7500603C791F}"/>
              </a:ext>
            </a:extLst>
          </p:cNvPr>
          <p:cNvSpPr/>
          <p:nvPr/>
        </p:nvSpPr>
        <p:spPr>
          <a:xfrm>
            <a:off x="8296275" y="231019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(1,3)</a:t>
            </a:r>
          </a:p>
        </p:txBody>
      </p:sp>
      <p:sp>
        <p:nvSpPr>
          <p:cNvPr id="9" name="Rectangle 8">
            <a:extLst>
              <a:ext uri="{FF2B5EF4-FFF2-40B4-BE49-F238E27FC236}">
                <a16:creationId xmlns:a16="http://schemas.microsoft.com/office/drawing/2014/main" id="{E669B8C2-BBCE-492D-98C2-2C749251F4CE}"/>
              </a:ext>
            </a:extLst>
          </p:cNvPr>
          <p:cNvSpPr/>
          <p:nvPr/>
        </p:nvSpPr>
        <p:spPr>
          <a:xfrm>
            <a:off x="9048750" y="3062668"/>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(2,4)</a:t>
            </a:r>
          </a:p>
        </p:txBody>
      </p:sp>
      <p:sp>
        <p:nvSpPr>
          <p:cNvPr id="10" name="Rectangle 9">
            <a:extLst>
              <a:ext uri="{FF2B5EF4-FFF2-40B4-BE49-F238E27FC236}">
                <a16:creationId xmlns:a16="http://schemas.microsoft.com/office/drawing/2014/main" id="{6B1DC12A-AA16-40FA-BBD6-5BB5C7D91C3E}"/>
              </a:ext>
            </a:extLst>
          </p:cNvPr>
          <p:cNvSpPr/>
          <p:nvPr/>
        </p:nvSpPr>
        <p:spPr>
          <a:xfrm>
            <a:off x="8296275" y="3062668"/>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(2,3)</a:t>
            </a:r>
          </a:p>
        </p:txBody>
      </p:sp>
      <p:sp>
        <p:nvSpPr>
          <p:cNvPr id="19" name="Rectangle 18">
            <a:extLst>
              <a:ext uri="{FF2B5EF4-FFF2-40B4-BE49-F238E27FC236}">
                <a16:creationId xmlns:a16="http://schemas.microsoft.com/office/drawing/2014/main" id="{7AC9CE2F-AF34-43B5-A11D-8DD7AA3BE10E}"/>
              </a:ext>
            </a:extLst>
          </p:cNvPr>
          <p:cNvSpPr/>
          <p:nvPr/>
        </p:nvSpPr>
        <p:spPr>
          <a:xfrm>
            <a:off x="6791325" y="381514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(3,1)</a:t>
            </a:r>
          </a:p>
        </p:txBody>
      </p:sp>
      <p:sp>
        <p:nvSpPr>
          <p:cNvPr id="20" name="Rectangle 19">
            <a:extLst>
              <a:ext uri="{FF2B5EF4-FFF2-40B4-BE49-F238E27FC236}">
                <a16:creationId xmlns:a16="http://schemas.microsoft.com/office/drawing/2014/main" id="{6BF44758-EB4A-4E66-9D2E-CE808B7A97A9}"/>
              </a:ext>
            </a:extLst>
          </p:cNvPr>
          <p:cNvSpPr/>
          <p:nvPr/>
        </p:nvSpPr>
        <p:spPr>
          <a:xfrm>
            <a:off x="7543800" y="381514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(3,2)</a:t>
            </a:r>
          </a:p>
        </p:txBody>
      </p:sp>
      <p:sp>
        <p:nvSpPr>
          <p:cNvPr id="48" name="Rectangle 47">
            <a:extLst>
              <a:ext uri="{FF2B5EF4-FFF2-40B4-BE49-F238E27FC236}">
                <a16:creationId xmlns:a16="http://schemas.microsoft.com/office/drawing/2014/main" id="{2AA73F18-9F55-433C-AEED-4C951CA78527}"/>
              </a:ext>
            </a:extLst>
          </p:cNvPr>
          <p:cNvSpPr/>
          <p:nvPr/>
        </p:nvSpPr>
        <p:spPr>
          <a:xfrm>
            <a:off x="9424987" y="2004632"/>
            <a:ext cx="752475" cy="752475"/>
          </a:xfrm>
          <a:prstGeom prst="rect">
            <a:avLst/>
          </a:prstGeom>
          <a:solidFill>
            <a:srgbClr val="F1562D"/>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(1,4)</a:t>
            </a:r>
          </a:p>
        </p:txBody>
      </p:sp>
      <p:sp>
        <p:nvSpPr>
          <p:cNvPr id="49" name="Rectangle 48">
            <a:extLst>
              <a:ext uri="{FF2B5EF4-FFF2-40B4-BE49-F238E27FC236}">
                <a16:creationId xmlns:a16="http://schemas.microsoft.com/office/drawing/2014/main" id="{09CE5EF4-2A71-4038-A5C9-B401AE830699}"/>
              </a:ext>
            </a:extLst>
          </p:cNvPr>
          <p:cNvSpPr/>
          <p:nvPr/>
        </p:nvSpPr>
        <p:spPr>
          <a:xfrm>
            <a:off x="8672512" y="2004632"/>
            <a:ext cx="752475" cy="752475"/>
          </a:xfrm>
          <a:prstGeom prst="rect">
            <a:avLst/>
          </a:prstGeom>
          <a:solidFill>
            <a:srgbClr val="F1562D"/>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(1,3)</a:t>
            </a:r>
          </a:p>
        </p:txBody>
      </p:sp>
      <p:sp>
        <p:nvSpPr>
          <p:cNvPr id="52" name="Rectangle 51">
            <a:extLst>
              <a:ext uri="{FF2B5EF4-FFF2-40B4-BE49-F238E27FC236}">
                <a16:creationId xmlns:a16="http://schemas.microsoft.com/office/drawing/2014/main" id="{FA936E2E-CF76-47C0-BABF-FFBF6844CF9C}"/>
              </a:ext>
            </a:extLst>
          </p:cNvPr>
          <p:cNvSpPr/>
          <p:nvPr/>
        </p:nvSpPr>
        <p:spPr>
          <a:xfrm>
            <a:off x="9424987" y="2757107"/>
            <a:ext cx="752475" cy="752475"/>
          </a:xfrm>
          <a:prstGeom prst="rect">
            <a:avLst/>
          </a:prstGeom>
          <a:solidFill>
            <a:srgbClr val="F1562D"/>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(2,4)</a:t>
            </a:r>
          </a:p>
        </p:txBody>
      </p:sp>
      <p:sp>
        <p:nvSpPr>
          <p:cNvPr id="53" name="Rectangle 52">
            <a:extLst>
              <a:ext uri="{FF2B5EF4-FFF2-40B4-BE49-F238E27FC236}">
                <a16:creationId xmlns:a16="http://schemas.microsoft.com/office/drawing/2014/main" id="{E592A121-ABE1-424F-A7EC-C86F4C99A76D}"/>
              </a:ext>
            </a:extLst>
          </p:cNvPr>
          <p:cNvSpPr/>
          <p:nvPr/>
        </p:nvSpPr>
        <p:spPr>
          <a:xfrm>
            <a:off x="8672512" y="2757107"/>
            <a:ext cx="752475" cy="752475"/>
          </a:xfrm>
          <a:prstGeom prst="rect">
            <a:avLst/>
          </a:prstGeom>
          <a:solidFill>
            <a:srgbClr val="F1562D"/>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(2,3)</a:t>
            </a:r>
          </a:p>
        </p:txBody>
      </p:sp>
      <p:sp>
        <p:nvSpPr>
          <p:cNvPr id="46" name="Rectangle 45">
            <a:extLst>
              <a:ext uri="{FF2B5EF4-FFF2-40B4-BE49-F238E27FC236}">
                <a16:creationId xmlns:a16="http://schemas.microsoft.com/office/drawing/2014/main" id="{8C979404-52B7-4EB0-858E-5919F4960A10}"/>
              </a:ext>
            </a:extLst>
          </p:cNvPr>
          <p:cNvSpPr/>
          <p:nvPr/>
        </p:nvSpPr>
        <p:spPr>
          <a:xfrm>
            <a:off x="6494132" y="2004632"/>
            <a:ext cx="752475" cy="752475"/>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a:t>
            </a:r>
          </a:p>
        </p:txBody>
      </p:sp>
      <p:sp>
        <p:nvSpPr>
          <p:cNvPr id="47" name="Rectangle 46">
            <a:extLst>
              <a:ext uri="{FF2B5EF4-FFF2-40B4-BE49-F238E27FC236}">
                <a16:creationId xmlns:a16="http://schemas.microsoft.com/office/drawing/2014/main" id="{CBD5C58A-4A00-4109-94FA-C6D3BBDCFCF9}"/>
              </a:ext>
            </a:extLst>
          </p:cNvPr>
          <p:cNvSpPr/>
          <p:nvPr/>
        </p:nvSpPr>
        <p:spPr>
          <a:xfrm>
            <a:off x="7246607" y="2004632"/>
            <a:ext cx="752475" cy="752475"/>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(1,2)</a:t>
            </a:r>
          </a:p>
        </p:txBody>
      </p:sp>
      <p:sp>
        <p:nvSpPr>
          <p:cNvPr id="50" name="Rectangle 49">
            <a:extLst>
              <a:ext uri="{FF2B5EF4-FFF2-40B4-BE49-F238E27FC236}">
                <a16:creationId xmlns:a16="http://schemas.microsoft.com/office/drawing/2014/main" id="{D98022B8-C3C3-4E45-BE65-D1F3CF6DA72F}"/>
              </a:ext>
            </a:extLst>
          </p:cNvPr>
          <p:cNvSpPr/>
          <p:nvPr/>
        </p:nvSpPr>
        <p:spPr>
          <a:xfrm>
            <a:off x="6494132" y="2757107"/>
            <a:ext cx="752475" cy="752475"/>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(2,1)</a:t>
            </a:r>
          </a:p>
        </p:txBody>
      </p:sp>
      <p:sp>
        <p:nvSpPr>
          <p:cNvPr id="51" name="Rectangle 50">
            <a:extLst>
              <a:ext uri="{FF2B5EF4-FFF2-40B4-BE49-F238E27FC236}">
                <a16:creationId xmlns:a16="http://schemas.microsoft.com/office/drawing/2014/main" id="{62CD5373-DD3C-4C81-A746-C395F32692B7}"/>
              </a:ext>
            </a:extLst>
          </p:cNvPr>
          <p:cNvSpPr/>
          <p:nvPr/>
        </p:nvSpPr>
        <p:spPr>
          <a:xfrm>
            <a:off x="7246607" y="2757107"/>
            <a:ext cx="752475" cy="752475"/>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(2,2)</a:t>
            </a:r>
          </a:p>
        </p:txBody>
      </p:sp>
      <p:sp>
        <p:nvSpPr>
          <p:cNvPr id="2" name="Title 1">
            <a:extLst>
              <a:ext uri="{FF2B5EF4-FFF2-40B4-BE49-F238E27FC236}">
                <a16:creationId xmlns:a16="http://schemas.microsoft.com/office/drawing/2014/main" id="{5578CB14-267A-4085-BCD1-A15B4C4667D4}"/>
              </a:ext>
            </a:extLst>
          </p:cNvPr>
          <p:cNvSpPr>
            <a:spLocks noGrp="1"/>
          </p:cNvSpPr>
          <p:nvPr>
            <p:ph type="title"/>
          </p:nvPr>
        </p:nvSpPr>
        <p:spPr>
          <a:xfrm>
            <a:off x="415828" y="652517"/>
            <a:ext cx="9976104" cy="590931"/>
          </a:xfrm>
        </p:spPr>
        <p:txBody>
          <a:bodyPr/>
          <a:lstStyle/>
          <a:p>
            <a:r>
              <a:rPr lang="en-US" dirty="0"/>
              <a:t>Tile clause</a:t>
            </a:r>
          </a:p>
        </p:txBody>
      </p:sp>
      <p:sp>
        <p:nvSpPr>
          <p:cNvPr id="21" name="Rectangle 20">
            <a:extLst>
              <a:ext uri="{FF2B5EF4-FFF2-40B4-BE49-F238E27FC236}">
                <a16:creationId xmlns:a16="http://schemas.microsoft.com/office/drawing/2014/main" id="{5FA51ADE-86F0-473A-8611-C689700F93E5}"/>
              </a:ext>
            </a:extLst>
          </p:cNvPr>
          <p:cNvSpPr/>
          <p:nvPr/>
        </p:nvSpPr>
        <p:spPr>
          <a:xfrm>
            <a:off x="9048750" y="381514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(3,4)</a:t>
            </a:r>
          </a:p>
        </p:txBody>
      </p:sp>
      <p:sp>
        <p:nvSpPr>
          <p:cNvPr id="22" name="Rectangle 21">
            <a:extLst>
              <a:ext uri="{FF2B5EF4-FFF2-40B4-BE49-F238E27FC236}">
                <a16:creationId xmlns:a16="http://schemas.microsoft.com/office/drawing/2014/main" id="{CB37082C-682F-490E-8C79-ACB890A39808}"/>
              </a:ext>
            </a:extLst>
          </p:cNvPr>
          <p:cNvSpPr/>
          <p:nvPr/>
        </p:nvSpPr>
        <p:spPr>
          <a:xfrm>
            <a:off x="8296275" y="3815143"/>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(3,3)</a:t>
            </a:r>
          </a:p>
        </p:txBody>
      </p:sp>
      <p:sp>
        <p:nvSpPr>
          <p:cNvPr id="23" name="Rectangle 22">
            <a:extLst>
              <a:ext uri="{FF2B5EF4-FFF2-40B4-BE49-F238E27FC236}">
                <a16:creationId xmlns:a16="http://schemas.microsoft.com/office/drawing/2014/main" id="{99D7340D-3D81-49D4-8DC6-EB27B279BB3F}"/>
              </a:ext>
            </a:extLst>
          </p:cNvPr>
          <p:cNvSpPr/>
          <p:nvPr/>
        </p:nvSpPr>
        <p:spPr>
          <a:xfrm>
            <a:off x="6791325" y="4572761"/>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(4,1)</a:t>
            </a:r>
          </a:p>
        </p:txBody>
      </p:sp>
      <p:sp>
        <p:nvSpPr>
          <p:cNvPr id="24" name="Rectangle 23">
            <a:extLst>
              <a:ext uri="{FF2B5EF4-FFF2-40B4-BE49-F238E27FC236}">
                <a16:creationId xmlns:a16="http://schemas.microsoft.com/office/drawing/2014/main" id="{BEB46140-9932-4395-B6ED-8E5CCA479D17}"/>
              </a:ext>
            </a:extLst>
          </p:cNvPr>
          <p:cNvSpPr/>
          <p:nvPr/>
        </p:nvSpPr>
        <p:spPr>
          <a:xfrm>
            <a:off x="7543800" y="4572761"/>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(4,2)</a:t>
            </a:r>
          </a:p>
        </p:txBody>
      </p:sp>
      <p:sp>
        <p:nvSpPr>
          <p:cNvPr id="25" name="Rectangle 24">
            <a:extLst>
              <a:ext uri="{FF2B5EF4-FFF2-40B4-BE49-F238E27FC236}">
                <a16:creationId xmlns:a16="http://schemas.microsoft.com/office/drawing/2014/main" id="{896A4E0F-6BEB-4602-A120-E3C96572AB09}"/>
              </a:ext>
            </a:extLst>
          </p:cNvPr>
          <p:cNvSpPr/>
          <p:nvPr/>
        </p:nvSpPr>
        <p:spPr>
          <a:xfrm>
            <a:off x="9048750" y="4572761"/>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(4,4)</a:t>
            </a:r>
          </a:p>
        </p:txBody>
      </p:sp>
      <p:sp>
        <p:nvSpPr>
          <p:cNvPr id="26" name="Rectangle 25">
            <a:extLst>
              <a:ext uri="{FF2B5EF4-FFF2-40B4-BE49-F238E27FC236}">
                <a16:creationId xmlns:a16="http://schemas.microsoft.com/office/drawing/2014/main" id="{0EBF657F-D6EE-44A0-BDF3-D2F708A94648}"/>
              </a:ext>
            </a:extLst>
          </p:cNvPr>
          <p:cNvSpPr/>
          <p:nvPr/>
        </p:nvSpPr>
        <p:spPr>
          <a:xfrm>
            <a:off x="8296275" y="4572761"/>
            <a:ext cx="752475" cy="752475"/>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(4,3)</a:t>
            </a:r>
          </a:p>
        </p:txBody>
      </p:sp>
      <p:sp>
        <p:nvSpPr>
          <p:cNvPr id="29" name="TextBox 28">
            <a:extLst>
              <a:ext uri="{FF2B5EF4-FFF2-40B4-BE49-F238E27FC236}">
                <a16:creationId xmlns:a16="http://schemas.microsoft.com/office/drawing/2014/main" id="{48CFC6A1-856B-4EBB-B1EB-88D33847D526}"/>
              </a:ext>
            </a:extLst>
          </p:cNvPr>
          <p:cNvSpPr txBox="1"/>
          <p:nvPr/>
        </p:nvSpPr>
        <p:spPr>
          <a:xfrm>
            <a:off x="7246607" y="1421508"/>
            <a:ext cx="1957588"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rgbClr val="FF0000"/>
                </a:solidFill>
                <a:latin typeface="Consolas" panose="020B0609020204030204" pitchFamily="49" charset="0"/>
              </a:rPr>
              <a:t>tile ( 2 , 2 )</a:t>
            </a:r>
          </a:p>
        </p:txBody>
      </p:sp>
      <p:sp>
        <p:nvSpPr>
          <p:cNvPr id="54" name="Rectangle 53">
            <a:extLst>
              <a:ext uri="{FF2B5EF4-FFF2-40B4-BE49-F238E27FC236}">
                <a16:creationId xmlns:a16="http://schemas.microsoft.com/office/drawing/2014/main" id="{1FC363D1-051B-413F-BC88-D1969582BC09}"/>
              </a:ext>
            </a:extLst>
          </p:cNvPr>
          <p:cNvSpPr/>
          <p:nvPr/>
        </p:nvSpPr>
        <p:spPr>
          <a:xfrm>
            <a:off x="6485423" y="4191380"/>
            <a:ext cx="752475" cy="752475"/>
          </a:xfrm>
          <a:prstGeom prst="rect">
            <a:avLst/>
          </a:prstGeom>
          <a:solidFill>
            <a:srgbClr val="0C4E9B"/>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(3,1)</a:t>
            </a:r>
          </a:p>
        </p:txBody>
      </p:sp>
      <p:sp>
        <p:nvSpPr>
          <p:cNvPr id="55" name="Rectangle 54">
            <a:extLst>
              <a:ext uri="{FF2B5EF4-FFF2-40B4-BE49-F238E27FC236}">
                <a16:creationId xmlns:a16="http://schemas.microsoft.com/office/drawing/2014/main" id="{38AFFB55-1AEE-4B7E-B2FC-1D58EA12C289}"/>
              </a:ext>
            </a:extLst>
          </p:cNvPr>
          <p:cNvSpPr/>
          <p:nvPr/>
        </p:nvSpPr>
        <p:spPr>
          <a:xfrm>
            <a:off x="7237898" y="4191380"/>
            <a:ext cx="752475" cy="752475"/>
          </a:xfrm>
          <a:prstGeom prst="rect">
            <a:avLst/>
          </a:prstGeom>
          <a:solidFill>
            <a:srgbClr val="0C4E9B"/>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(3,2)</a:t>
            </a:r>
          </a:p>
        </p:txBody>
      </p:sp>
      <p:sp>
        <p:nvSpPr>
          <p:cNvPr id="56" name="Rectangle 55">
            <a:extLst>
              <a:ext uri="{FF2B5EF4-FFF2-40B4-BE49-F238E27FC236}">
                <a16:creationId xmlns:a16="http://schemas.microsoft.com/office/drawing/2014/main" id="{0317851C-D993-4DF1-AE53-2F4EE2D77069}"/>
              </a:ext>
            </a:extLst>
          </p:cNvPr>
          <p:cNvSpPr/>
          <p:nvPr/>
        </p:nvSpPr>
        <p:spPr>
          <a:xfrm>
            <a:off x="9424987" y="4191380"/>
            <a:ext cx="752475" cy="752475"/>
          </a:xfrm>
          <a:prstGeom prst="rect">
            <a:avLst/>
          </a:prstGeom>
          <a:solidFill>
            <a:srgbClr val="F0047F"/>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(3,4)</a:t>
            </a:r>
          </a:p>
        </p:txBody>
      </p:sp>
      <p:sp>
        <p:nvSpPr>
          <p:cNvPr id="57" name="Rectangle 56">
            <a:extLst>
              <a:ext uri="{FF2B5EF4-FFF2-40B4-BE49-F238E27FC236}">
                <a16:creationId xmlns:a16="http://schemas.microsoft.com/office/drawing/2014/main" id="{1F4E5ED8-1135-4C61-B723-1831D3EA230E}"/>
              </a:ext>
            </a:extLst>
          </p:cNvPr>
          <p:cNvSpPr/>
          <p:nvPr/>
        </p:nvSpPr>
        <p:spPr>
          <a:xfrm>
            <a:off x="8672512" y="4191380"/>
            <a:ext cx="752475" cy="752475"/>
          </a:xfrm>
          <a:prstGeom prst="rect">
            <a:avLst/>
          </a:prstGeom>
          <a:solidFill>
            <a:srgbClr val="F0047F"/>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(3,3)</a:t>
            </a:r>
          </a:p>
        </p:txBody>
      </p:sp>
      <p:sp>
        <p:nvSpPr>
          <p:cNvPr id="58" name="Rectangle 57">
            <a:extLst>
              <a:ext uri="{FF2B5EF4-FFF2-40B4-BE49-F238E27FC236}">
                <a16:creationId xmlns:a16="http://schemas.microsoft.com/office/drawing/2014/main" id="{6028DAC7-A319-41B0-8DA8-74FCA478E813}"/>
              </a:ext>
            </a:extLst>
          </p:cNvPr>
          <p:cNvSpPr/>
          <p:nvPr/>
        </p:nvSpPr>
        <p:spPr>
          <a:xfrm>
            <a:off x="6485423" y="4948998"/>
            <a:ext cx="752475" cy="752475"/>
          </a:xfrm>
          <a:prstGeom prst="rect">
            <a:avLst/>
          </a:prstGeom>
          <a:solidFill>
            <a:srgbClr val="0C4E9B"/>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(4,1)</a:t>
            </a:r>
          </a:p>
        </p:txBody>
      </p:sp>
      <p:sp>
        <p:nvSpPr>
          <p:cNvPr id="59" name="Rectangle 58">
            <a:extLst>
              <a:ext uri="{FF2B5EF4-FFF2-40B4-BE49-F238E27FC236}">
                <a16:creationId xmlns:a16="http://schemas.microsoft.com/office/drawing/2014/main" id="{0DEC5753-E31C-40B6-A8C8-7D812A83F45E}"/>
              </a:ext>
            </a:extLst>
          </p:cNvPr>
          <p:cNvSpPr/>
          <p:nvPr/>
        </p:nvSpPr>
        <p:spPr>
          <a:xfrm>
            <a:off x="7237898" y="4948998"/>
            <a:ext cx="752475" cy="752475"/>
          </a:xfrm>
          <a:prstGeom prst="rect">
            <a:avLst/>
          </a:prstGeom>
          <a:solidFill>
            <a:srgbClr val="0C4E9B"/>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(4,2)</a:t>
            </a:r>
          </a:p>
        </p:txBody>
      </p:sp>
      <p:sp>
        <p:nvSpPr>
          <p:cNvPr id="60" name="Rectangle 59">
            <a:extLst>
              <a:ext uri="{FF2B5EF4-FFF2-40B4-BE49-F238E27FC236}">
                <a16:creationId xmlns:a16="http://schemas.microsoft.com/office/drawing/2014/main" id="{7E094683-3AF9-44EE-9944-2928EB2007E6}"/>
              </a:ext>
            </a:extLst>
          </p:cNvPr>
          <p:cNvSpPr/>
          <p:nvPr/>
        </p:nvSpPr>
        <p:spPr>
          <a:xfrm>
            <a:off x="9424987" y="4948998"/>
            <a:ext cx="752475" cy="752475"/>
          </a:xfrm>
          <a:prstGeom prst="rect">
            <a:avLst/>
          </a:prstGeom>
          <a:solidFill>
            <a:srgbClr val="F0047F"/>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(4,4)</a:t>
            </a:r>
          </a:p>
        </p:txBody>
      </p:sp>
      <p:sp>
        <p:nvSpPr>
          <p:cNvPr id="61" name="Rectangle 60">
            <a:extLst>
              <a:ext uri="{FF2B5EF4-FFF2-40B4-BE49-F238E27FC236}">
                <a16:creationId xmlns:a16="http://schemas.microsoft.com/office/drawing/2014/main" id="{1ABCA566-84CD-4498-A0A0-B2250ACFDD27}"/>
              </a:ext>
            </a:extLst>
          </p:cNvPr>
          <p:cNvSpPr/>
          <p:nvPr/>
        </p:nvSpPr>
        <p:spPr>
          <a:xfrm>
            <a:off x="8672512" y="4948998"/>
            <a:ext cx="752475" cy="752475"/>
          </a:xfrm>
          <a:prstGeom prst="rect">
            <a:avLst/>
          </a:prstGeom>
          <a:solidFill>
            <a:srgbClr val="F0047F"/>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(4,3)</a:t>
            </a:r>
          </a:p>
        </p:txBody>
      </p:sp>
    </p:spTree>
    <p:extLst>
      <p:ext uri="{BB962C8B-B14F-4D97-AF65-F5344CB8AC3E}">
        <p14:creationId xmlns:p14="http://schemas.microsoft.com/office/powerpoint/2010/main" val="165191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fade">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hidden"/>
                                      </p:to>
                                    </p:set>
                                  </p:childTnLst>
                                </p:cTn>
                              </p:par>
                              <p:par>
                                <p:cTn id="15" presetID="42" presetClass="path" presetSubtype="0" accel="50000" decel="50000" fill="hold" grpId="0" nodeType="withEffect">
                                  <p:stCondLst>
                                    <p:cond delay="0"/>
                                  </p:stCondLst>
                                  <p:childTnLst>
                                    <p:animMotion origin="layout" path="M -9.72222E-7 -2.34568E-6 L 0.03429 0.06096 " pathEditMode="relative" rAng="0" ptsTypes="AA">
                                      <p:cBhvr>
                                        <p:cTn id="16" dur="1500" fill="hold"/>
                                        <p:tgtEl>
                                          <p:spTgt spid="21"/>
                                        </p:tgtEl>
                                        <p:attrNameLst>
                                          <p:attrName>ppt_x</p:attrName>
                                          <p:attrName>ppt_y</p:attrName>
                                        </p:attrNameLst>
                                      </p:cBhvr>
                                      <p:rCtr x="1707" y="3035"/>
                                    </p:animMotion>
                                  </p:childTnLst>
                                </p:cTn>
                              </p:par>
                              <p:par>
                                <p:cTn id="17" presetID="42" presetClass="path" presetSubtype="0" accel="50000" decel="50000" fill="hold" grpId="0" nodeType="withEffect">
                                  <p:stCondLst>
                                    <p:cond delay="0"/>
                                  </p:stCondLst>
                                  <p:childTnLst>
                                    <p:animMotion origin="layout" path="M -4.58333E-6 -2.34568E-6 L 0.03429 0.06096 " pathEditMode="relative" rAng="0" ptsTypes="AA">
                                      <p:cBhvr>
                                        <p:cTn id="18" dur="1500" fill="hold"/>
                                        <p:tgtEl>
                                          <p:spTgt spid="22"/>
                                        </p:tgtEl>
                                        <p:attrNameLst>
                                          <p:attrName>ppt_x</p:attrName>
                                          <p:attrName>ppt_y</p:attrName>
                                        </p:attrNameLst>
                                      </p:cBhvr>
                                      <p:rCtr x="1707" y="3035"/>
                                    </p:animMotion>
                                  </p:childTnLst>
                                </p:cTn>
                              </p:par>
                              <p:par>
                                <p:cTn id="19" presetID="42" presetClass="path" presetSubtype="0" accel="50000" decel="50000" fill="hold" grpId="0" nodeType="withEffect">
                                  <p:stCondLst>
                                    <p:cond delay="0"/>
                                  </p:stCondLst>
                                  <p:childTnLst>
                                    <p:animMotion origin="layout" path="M -9.72222E-7 2.46914E-6 L 0.03429 0.06018 " pathEditMode="relative" rAng="0" ptsTypes="AA">
                                      <p:cBhvr>
                                        <p:cTn id="20" dur="1500" fill="hold"/>
                                        <p:tgtEl>
                                          <p:spTgt spid="25"/>
                                        </p:tgtEl>
                                        <p:attrNameLst>
                                          <p:attrName>ppt_x</p:attrName>
                                          <p:attrName>ppt_y</p:attrName>
                                        </p:attrNameLst>
                                      </p:cBhvr>
                                      <p:rCtr x="1707" y="3009"/>
                                    </p:animMotion>
                                  </p:childTnLst>
                                </p:cTn>
                              </p:par>
                              <p:par>
                                <p:cTn id="21" presetID="42" presetClass="path" presetSubtype="0" accel="50000" decel="50000" fill="hold" grpId="0" nodeType="withEffect">
                                  <p:stCondLst>
                                    <p:cond delay="0"/>
                                  </p:stCondLst>
                                  <p:childTnLst>
                                    <p:animMotion origin="layout" path="M -4.58333E-6 2.46914E-6 L 0.03429 0.06018 " pathEditMode="relative" rAng="0" ptsTypes="AA">
                                      <p:cBhvr>
                                        <p:cTn id="22" dur="1500" fill="hold"/>
                                        <p:tgtEl>
                                          <p:spTgt spid="26"/>
                                        </p:tgtEl>
                                        <p:attrNameLst>
                                          <p:attrName>ppt_x</p:attrName>
                                          <p:attrName>ppt_y</p:attrName>
                                        </p:attrNameLst>
                                      </p:cBhvr>
                                      <p:rCtr x="1707" y="3009"/>
                                    </p:animMotion>
                                  </p:childTnLst>
                                </p:cTn>
                              </p:par>
                              <p:par>
                                <p:cTn id="23" presetID="42" presetClass="path" presetSubtype="0" accel="50000" decel="50000" fill="hold" grpId="0" nodeType="withEffect">
                                  <p:stCondLst>
                                    <p:cond delay="0"/>
                                  </p:stCondLst>
                                  <p:childTnLst>
                                    <p:animMotion origin="layout" path="M -1.80556E-6 -2.34568E-6 L -0.02792 0.06096 " pathEditMode="relative" rAng="0" ptsTypes="AA">
                                      <p:cBhvr>
                                        <p:cTn id="24" dur="1500" fill="hold"/>
                                        <p:tgtEl>
                                          <p:spTgt spid="19"/>
                                        </p:tgtEl>
                                        <p:attrNameLst>
                                          <p:attrName>ppt_x</p:attrName>
                                          <p:attrName>ppt_y</p:attrName>
                                        </p:attrNameLst>
                                      </p:cBhvr>
                                      <p:rCtr x="-1403" y="3035"/>
                                    </p:animMotion>
                                  </p:childTnLst>
                                </p:cTn>
                              </p:par>
                              <p:par>
                                <p:cTn id="25" presetID="42" presetClass="path" presetSubtype="0" accel="50000" decel="50000" fill="hold" grpId="0" nodeType="withEffect">
                                  <p:stCondLst>
                                    <p:cond delay="0"/>
                                  </p:stCondLst>
                                  <p:childTnLst>
                                    <p:animMotion origin="layout" path="M 1.80556E-6 -2.34568E-6 L -0.02792 0.06096 " pathEditMode="relative" rAng="0" ptsTypes="AA">
                                      <p:cBhvr>
                                        <p:cTn id="26" dur="1500" fill="hold"/>
                                        <p:tgtEl>
                                          <p:spTgt spid="20"/>
                                        </p:tgtEl>
                                        <p:attrNameLst>
                                          <p:attrName>ppt_x</p:attrName>
                                          <p:attrName>ppt_y</p:attrName>
                                        </p:attrNameLst>
                                      </p:cBhvr>
                                      <p:rCtr x="-1403" y="3035"/>
                                    </p:animMotion>
                                  </p:childTnLst>
                                </p:cTn>
                              </p:par>
                              <p:par>
                                <p:cTn id="27" presetID="42" presetClass="path" presetSubtype="0" accel="50000" decel="50000" fill="hold" grpId="0" nodeType="withEffect">
                                  <p:stCondLst>
                                    <p:cond delay="0"/>
                                  </p:stCondLst>
                                  <p:childTnLst>
                                    <p:animMotion origin="layout" path="M -1.80556E-6 2.46914E-6 L -0.02792 0.06018 " pathEditMode="relative" rAng="0" ptsTypes="AA">
                                      <p:cBhvr>
                                        <p:cTn id="28" dur="1500" fill="hold"/>
                                        <p:tgtEl>
                                          <p:spTgt spid="23"/>
                                        </p:tgtEl>
                                        <p:attrNameLst>
                                          <p:attrName>ppt_x</p:attrName>
                                          <p:attrName>ppt_y</p:attrName>
                                        </p:attrNameLst>
                                      </p:cBhvr>
                                      <p:rCtr x="-1403" y="3009"/>
                                    </p:animMotion>
                                  </p:childTnLst>
                                </p:cTn>
                              </p:par>
                              <p:par>
                                <p:cTn id="29" presetID="42" presetClass="path" presetSubtype="0" accel="50000" decel="50000" fill="hold" grpId="0" nodeType="withEffect">
                                  <p:stCondLst>
                                    <p:cond delay="0"/>
                                  </p:stCondLst>
                                  <p:childTnLst>
                                    <p:animMotion origin="layout" path="M 1.80556E-6 2.46914E-6 L -0.02792 0.06018 " pathEditMode="relative" rAng="0" ptsTypes="AA">
                                      <p:cBhvr>
                                        <p:cTn id="30" dur="1500" fill="hold"/>
                                        <p:tgtEl>
                                          <p:spTgt spid="24"/>
                                        </p:tgtEl>
                                        <p:attrNameLst>
                                          <p:attrName>ppt_x</p:attrName>
                                          <p:attrName>ppt_y</p:attrName>
                                        </p:attrNameLst>
                                      </p:cBhvr>
                                      <p:rCtr x="-1403" y="3009"/>
                                    </p:animMotion>
                                  </p:childTnLst>
                                </p:cTn>
                              </p:par>
                              <p:par>
                                <p:cTn id="31" presetID="35" presetClass="path" presetSubtype="0" accel="50000" decel="50000" fill="hold" grpId="0" nodeType="withEffect">
                                  <p:stCondLst>
                                    <p:cond delay="0"/>
                                  </p:stCondLst>
                                  <p:childTnLst>
                                    <p:animMotion origin="layout" path="M -1.80556E-6 4.81481E-6 L -0.02705 -0.04939 " pathEditMode="relative" rAng="0" ptsTypes="AA">
                                      <p:cBhvr>
                                        <p:cTn id="32" dur="1500" fill="hold"/>
                                        <p:tgtEl>
                                          <p:spTgt spid="3"/>
                                        </p:tgtEl>
                                        <p:attrNameLst>
                                          <p:attrName>ppt_x</p:attrName>
                                          <p:attrName>ppt_y</p:attrName>
                                        </p:attrNameLst>
                                      </p:cBhvr>
                                      <p:rCtr x="-1360" y="-2469"/>
                                    </p:animMotion>
                                  </p:childTnLst>
                                </p:cTn>
                              </p:par>
                              <p:par>
                                <p:cTn id="33" presetID="35" presetClass="path" presetSubtype="0" accel="50000" decel="50000" fill="hold" grpId="0" nodeType="withEffect">
                                  <p:stCondLst>
                                    <p:cond delay="0"/>
                                  </p:stCondLst>
                                  <p:childTnLst>
                                    <p:animMotion origin="layout" path="M 1.80556E-6 4.81481E-6 L -0.02706 -0.04939 " pathEditMode="relative" rAng="0" ptsTypes="AA">
                                      <p:cBhvr>
                                        <p:cTn id="34" dur="1500" fill="hold"/>
                                        <p:tgtEl>
                                          <p:spTgt spid="4"/>
                                        </p:tgtEl>
                                        <p:attrNameLst>
                                          <p:attrName>ppt_x</p:attrName>
                                          <p:attrName>ppt_y</p:attrName>
                                        </p:attrNameLst>
                                      </p:cBhvr>
                                      <p:rCtr x="-1360" y="-2469"/>
                                    </p:animMotion>
                                  </p:childTnLst>
                                </p:cTn>
                              </p:par>
                              <p:par>
                                <p:cTn id="35" presetID="35" presetClass="path" presetSubtype="0" accel="50000" decel="50000" fill="hold" grpId="0" nodeType="withEffect">
                                  <p:stCondLst>
                                    <p:cond delay="0"/>
                                  </p:stCondLst>
                                  <p:childTnLst>
                                    <p:animMotion origin="layout" path="M -1.80556E-6 1.23457E-6 L -0.02705 -0.04938 " pathEditMode="relative" rAng="0" ptsTypes="AA">
                                      <p:cBhvr>
                                        <p:cTn id="36" dur="1500" fill="hold"/>
                                        <p:tgtEl>
                                          <p:spTgt spid="7"/>
                                        </p:tgtEl>
                                        <p:attrNameLst>
                                          <p:attrName>ppt_x</p:attrName>
                                          <p:attrName>ppt_y</p:attrName>
                                        </p:attrNameLst>
                                      </p:cBhvr>
                                      <p:rCtr x="-1360" y="-2469"/>
                                    </p:animMotion>
                                  </p:childTnLst>
                                </p:cTn>
                              </p:par>
                              <p:par>
                                <p:cTn id="37" presetID="35" presetClass="path" presetSubtype="0" accel="50000" decel="50000" fill="hold" grpId="0" nodeType="withEffect">
                                  <p:stCondLst>
                                    <p:cond delay="0"/>
                                  </p:stCondLst>
                                  <p:childTnLst>
                                    <p:animMotion origin="layout" path="M 1.80556E-6 1.23457E-6 L -0.02706 -0.04938 " pathEditMode="relative" rAng="0" ptsTypes="AA">
                                      <p:cBhvr>
                                        <p:cTn id="38" dur="1500" fill="hold"/>
                                        <p:tgtEl>
                                          <p:spTgt spid="8"/>
                                        </p:tgtEl>
                                        <p:attrNameLst>
                                          <p:attrName>ppt_x</p:attrName>
                                          <p:attrName>ppt_y</p:attrName>
                                        </p:attrNameLst>
                                      </p:cBhvr>
                                      <p:rCtr x="-1360" y="-2469"/>
                                    </p:animMotion>
                                  </p:childTnLst>
                                </p:cTn>
                              </p:par>
                              <p:par>
                                <p:cTn id="39" presetID="63" presetClass="path" presetSubtype="0" accel="50000" decel="50000" fill="hold" grpId="0" nodeType="withEffect">
                                  <p:stCondLst>
                                    <p:cond delay="0"/>
                                  </p:stCondLst>
                                  <p:childTnLst>
                                    <p:animMotion origin="layout" path="M -9.72222E-7 4.81481E-6 L 0.03429 -0.04939 " pathEditMode="relative" rAng="0" ptsTypes="AA">
                                      <p:cBhvr>
                                        <p:cTn id="40" dur="1500" fill="hold"/>
                                        <p:tgtEl>
                                          <p:spTgt spid="5"/>
                                        </p:tgtEl>
                                        <p:attrNameLst>
                                          <p:attrName>ppt_x</p:attrName>
                                          <p:attrName>ppt_y</p:attrName>
                                        </p:attrNameLst>
                                      </p:cBhvr>
                                      <p:rCtr x="1707" y="-2469"/>
                                    </p:animMotion>
                                  </p:childTnLst>
                                </p:cTn>
                              </p:par>
                              <p:par>
                                <p:cTn id="41" presetID="63" presetClass="path" presetSubtype="0" accel="50000" decel="50000" fill="hold" grpId="0" nodeType="withEffect">
                                  <p:stCondLst>
                                    <p:cond delay="0"/>
                                  </p:stCondLst>
                                  <p:childTnLst>
                                    <p:animMotion origin="layout" path="M -4.58333E-6 4.81481E-6 L 0.03429 -0.04939 " pathEditMode="relative" rAng="0" ptsTypes="AA">
                                      <p:cBhvr>
                                        <p:cTn id="42" dur="1500" fill="hold"/>
                                        <p:tgtEl>
                                          <p:spTgt spid="6"/>
                                        </p:tgtEl>
                                        <p:attrNameLst>
                                          <p:attrName>ppt_x</p:attrName>
                                          <p:attrName>ppt_y</p:attrName>
                                        </p:attrNameLst>
                                      </p:cBhvr>
                                      <p:rCtr x="1707" y="-2469"/>
                                    </p:animMotion>
                                  </p:childTnLst>
                                </p:cTn>
                              </p:par>
                              <p:par>
                                <p:cTn id="43" presetID="63" presetClass="path" presetSubtype="0" accel="50000" decel="50000" fill="hold" grpId="0" nodeType="withEffect">
                                  <p:stCondLst>
                                    <p:cond delay="0"/>
                                  </p:stCondLst>
                                  <p:childTnLst>
                                    <p:animMotion origin="layout" path="M -9.72222E-7 1.23457E-6 L 0.03429 -0.04938 " pathEditMode="relative" rAng="0" ptsTypes="AA">
                                      <p:cBhvr>
                                        <p:cTn id="44" dur="1500" fill="hold"/>
                                        <p:tgtEl>
                                          <p:spTgt spid="9"/>
                                        </p:tgtEl>
                                        <p:attrNameLst>
                                          <p:attrName>ppt_x</p:attrName>
                                          <p:attrName>ppt_y</p:attrName>
                                        </p:attrNameLst>
                                      </p:cBhvr>
                                      <p:rCtr x="1707" y="-2469"/>
                                    </p:animMotion>
                                  </p:childTnLst>
                                </p:cTn>
                              </p:par>
                              <p:par>
                                <p:cTn id="45" presetID="63" presetClass="path" presetSubtype="0" accel="50000" decel="50000" fill="hold" grpId="0" nodeType="withEffect">
                                  <p:stCondLst>
                                    <p:cond delay="0"/>
                                  </p:stCondLst>
                                  <p:childTnLst>
                                    <p:animMotion origin="layout" path="M -4.58333E-6 1.23457E-6 L 0.03487 -0.04938 " pathEditMode="relative" rAng="0" ptsTypes="AA">
                                      <p:cBhvr>
                                        <p:cTn id="46" dur="1500" fill="hold"/>
                                        <p:tgtEl>
                                          <p:spTgt spid="10"/>
                                        </p:tgtEl>
                                        <p:attrNameLst>
                                          <p:attrName>ppt_x</p:attrName>
                                          <p:attrName>ppt_y</p:attrName>
                                        </p:attrNameLst>
                                      </p:cBhvr>
                                      <p:rCtr x="1736" y="-2469"/>
                                    </p:animMotion>
                                  </p:childTnLst>
                                </p:cTn>
                              </p:par>
                            </p:childTnLst>
                          </p:cTn>
                        </p:par>
                        <p:par>
                          <p:cTn id="47" fill="hold">
                            <p:stCondLst>
                              <p:cond delay="1500"/>
                            </p:stCondLst>
                            <p:childTnLst>
                              <p:par>
                                <p:cTn id="48" presetID="10" presetClass="entr" presetSubtype="0" fill="hold" grpId="0" nodeType="afterEffect">
                                  <p:stCondLst>
                                    <p:cond delay="0"/>
                                  </p:stCondLst>
                                  <p:childTnLst>
                                    <p:set>
                                      <p:cBhvr>
                                        <p:cTn id="49" dur="1" fill="hold">
                                          <p:stCondLst>
                                            <p:cond delay="0"/>
                                          </p:stCondLst>
                                        </p:cTn>
                                        <p:tgtEl>
                                          <p:spTgt spid="46"/>
                                        </p:tgtEl>
                                        <p:attrNameLst>
                                          <p:attrName>style.visibility</p:attrName>
                                        </p:attrNameLst>
                                      </p:cBhvr>
                                      <p:to>
                                        <p:strVal val="visible"/>
                                      </p:to>
                                    </p:set>
                                    <p:animEffect transition="in" filter="fade">
                                      <p:cBhvr>
                                        <p:cTn id="50" dur="500"/>
                                        <p:tgtEl>
                                          <p:spTgt spid="46"/>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7"/>
                                        </p:tgtEl>
                                        <p:attrNameLst>
                                          <p:attrName>style.visibility</p:attrName>
                                        </p:attrNameLst>
                                      </p:cBhvr>
                                      <p:to>
                                        <p:strVal val="visible"/>
                                      </p:to>
                                    </p:set>
                                    <p:animEffect transition="in" filter="fade">
                                      <p:cBhvr>
                                        <p:cTn id="53" dur="500"/>
                                        <p:tgtEl>
                                          <p:spTgt spid="4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9"/>
                                        </p:tgtEl>
                                        <p:attrNameLst>
                                          <p:attrName>style.visibility</p:attrName>
                                        </p:attrNameLst>
                                      </p:cBhvr>
                                      <p:to>
                                        <p:strVal val="visible"/>
                                      </p:to>
                                    </p:set>
                                    <p:animEffect transition="in" filter="fade">
                                      <p:cBhvr>
                                        <p:cTn id="59" dur="500"/>
                                        <p:tgtEl>
                                          <p:spTgt spid="4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0"/>
                                        </p:tgtEl>
                                        <p:attrNameLst>
                                          <p:attrName>style.visibility</p:attrName>
                                        </p:attrNameLst>
                                      </p:cBhvr>
                                      <p:to>
                                        <p:strVal val="visible"/>
                                      </p:to>
                                    </p:set>
                                    <p:animEffect transition="in" filter="fade">
                                      <p:cBhvr>
                                        <p:cTn id="62" dur="500"/>
                                        <p:tgtEl>
                                          <p:spTgt spid="5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1"/>
                                        </p:tgtEl>
                                        <p:attrNameLst>
                                          <p:attrName>style.visibility</p:attrName>
                                        </p:attrNameLst>
                                      </p:cBhvr>
                                      <p:to>
                                        <p:strVal val="visible"/>
                                      </p:to>
                                    </p:set>
                                    <p:animEffect transition="in" filter="fade">
                                      <p:cBhvr>
                                        <p:cTn id="65" dur="500"/>
                                        <p:tgtEl>
                                          <p:spTgt spid="51"/>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52"/>
                                        </p:tgtEl>
                                        <p:attrNameLst>
                                          <p:attrName>style.visibility</p:attrName>
                                        </p:attrNameLst>
                                      </p:cBhvr>
                                      <p:to>
                                        <p:strVal val="visible"/>
                                      </p:to>
                                    </p:set>
                                    <p:animEffect transition="in" filter="fade">
                                      <p:cBhvr>
                                        <p:cTn id="68" dur="500"/>
                                        <p:tgtEl>
                                          <p:spTgt spid="52"/>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53"/>
                                        </p:tgtEl>
                                        <p:attrNameLst>
                                          <p:attrName>style.visibility</p:attrName>
                                        </p:attrNameLst>
                                      </p:cBhvr>
                                      <p:to>
                                        <p:strVal val="visible"/>
                                      </p:to>
                                    </p:set>
                                    <p:animEffect transition="in" filter="fade">
                                      <p:cBhvr>
                                        <p:cTn id="71" dur="500"/>
                                        <p:tgtEl>
                                          <p:spTgt spid="53"/>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4"/>
                                        </p:tgtEl>
                                        <p:attrNameLst>
                                          <p:attrName>style.visibility</p:attrName>
                                        </p:attrNameLst>
                                      </p:cBhvr>
                                      <p:to>
                                        <p:strVal val="visible"/>
                                      </p:to>
                                    </p:set>
                                    <p:animEffect transition="in" filter="fade">
                                      <p:cBhvr>
                                        <p:cTn id="74" dur="500"/>
                                        <p:tgtEl>
                                          <p:spTgt spid="54"/>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55"/>
                                        </p:tgtEl>
                                        <p:attrNameLst>
                                          <p:attrName>style.visibility</p:attrName>
                                        </p:attrNameLst>
                                      </p:cBhvr>
                                      <p:to>
                                        <p:strVal val="visible"/>
                                      </p:to>
                                    </p:set>
                                    <p:animEffect transition="in" filter="fade">
                                      <p:cBhvr>
                                        <p:cTn id="77" dur="500"/>
                                        <p:tgtEl>
                                          <p:spTgt spid="5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56"/>
                                        </p:tgtEl>
                                        <p:attrNameLst>
                                          <p:attrName>style.visibility</p:attrName>
                                        </p:attrNameLst>
                                      </p:cBhvr>
                                      <p:to>
                                        <p:strVal val="visible"/>
                                      </p:to>
                                    </p:set>
                                    <p:animEffect transition="in" filter="fade">
                                      <p:cBhvr>
                                        <p:cTn id="80" dur="500"/>
                                        <p:tgtEl>
                                          <p:spTgt spid="5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57"/>
                                        </p:tgtEl>
                                        <p:attrNameLst>
                                          <p:attrName>style.visibility</p:attrName>
                                        </p:attrNameLst>
                                      </p:cBhvr>
                                      <p:to>
                                        <p:strVal val="visible"/>
                                      </p:to>
                                    </p:set>
                                    <p:animEffect transition="in" filter="fade">
                                      <p:cBhvr>
                                        <p:cTn id="83" dur="500"/>
                                        <p:tgtEl>
                                          <p:spTgt spid="57"/>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58"/>
                                        </p:tgtEl>
                                        <p:attrNameLst>
                                          <p:attrName>style.visibility</p:attrName>
                                        </p:attrNameLst>
                                      </p:cBhvr>
                                      <p:to>
                                        <p:strVal val="visible"/>
                                      </p:to>
                                    </p:set>
                                    <p:animEffect transition="in" filter="fade">
                                      <p:cBhvr>
                                        <p:cTn id="86" dur="500"/>
                                        <p:tgtEl>
                                          <p:spTgt spid="58"/>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59"/>
                                        </p:tgtEl>
                                        <p:attrNameLst>
                                          <p:attrName>style.visibility</p:attrName>
                                        </p:attrNameLst>
                                      </p:cBhvr>
                                      <p:to>
                                        <p:strVal val="visible"/>
                                      </p:to>
                                    </p:set>
                                    <p:animEffect transition="in" filter="fade">
                                      <p:cBhvr>
                                        <p:cTn id="89" dur="500"/>
                                        <p:tgtEl>
                                          <p:spTgt spid="59"/>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60"/>
                                        </p:tgtEl>
                                        <p:attrNameLst>
                                          <p:attrName>style.visibility</p:attrName>
                                        </p:attrNameLst>
                                      </p:cBhvr>
                                      <p:to>
                                        <p:strVal val="visible"/>
                                      </p:to>
                                    </p:set>
                                    <p:animEffect transition="in" filter="fade">
                                      <p:cBhvr>
                                        <p:cTn id="92" dur="500"/>
                                        <p:tgtEl>
                                          <p:spTgt spid="60"/>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61"/>
                                        </p:tgtEl>
                                        <p:attrNameLst>
                                          <p:attrName>style.visibility</p:attrName>
                                        </p:attrNameLst>
                                      </p:cBhvr>
                                      <p:to>
                                        <p:strVal val="visible"/>
                                      </p:to>
                                    </p:set>
                                    <p:animEffect transition="in" filter="fade">
                                      <p:cBhvr>
                                        <p:cTn id="95"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7" grpId="0" animBg="1"/>
      <p:bldP spid="8" grpId="0" animBg="1"/>
      <p:bldP spid="3" grpId="0" animBg="1"/>
      <p:bldP spid="4" grpId="0" animBg="1"/>
      <p:bldP spid="5" grpId="0" animBg="1"/>
      <p:bldP spid="6" grpId="0" animBg="1"/>
      <p:bldP spid="9" grpId="0" animBg="1"/>
      <p:bldP spid="10" grpId="0" animBg="1"/>
      <p:bldP spid="19" grpId="0" animBg="1"/>
      <p:bldP spid="20" grpId="0" animBg="1"/>
      <p:bldP spid="48" grpId="0" animBg="1"/>
      <p:bldP spid="49" grpId="0" animBg="1"/>
      <p:bldP spid="52" grpId="0" animBg="1"/>
      <p:bldP spid="53" grpId="0" animBg="1"/>
      <p:bldP spid="46" grpId="0" animBg="1"/>
      <p:bldP spid="47" grpId="0" animBg="1"/>
      <p:bldP spid="50" grpId="0" animBg="1"/>
      <p:bldP spid="51" grpId="0" animBg="1"/>
      <p:bldP spid="21" grpId="0" animBg="1"/>
      <p:bldP spid="22" grpId="0" animBg="1"/>
      <p:bldP spid="23" grpId="0" animBg="1"/>
      <p:bldP spid="24" grpId="0" animBg="1"/>
      <p:bldP spid="25" grpId="0" animBg="1"/>
      <p:bldP spid="26" grpId="0" animBg="1"/>
      <p:bldP spid="29" grpId="0"/>
      <p:bldP spid="54" grpId="0" animBg="1"/>
      <p:bldP spid="55" grpId="0" animBg="1"/>
      <p:bldP spid="56" grpId="0" animBg="1"/>
      <p:bldP spid="57" grpId="0" animBg="1"/>
      <p:bldP spid="58" grpId="0" animBg="1"/>
      <p:bldP spid="59" grpId="0" animBg="1"/>
      <p:bldP spid="60" grpId="0" animBg="1"/>
      <p:bldP spid="6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Gang worker vector</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43459" y="1750766"/>
            <a:ext cx="5000160" cy="3718925"/>
          </a:xfrm>
        </p:spPr>
        <p:txBody>
          <a:bodyPr/>
          <a:lstStyle/>
          <a:p>
            <a:r>
              <a:rPr lang="en-US" dirty="0"/>
              <a:t>Gang / Worker / Vector defines the various levels of parallelism we can achieve with OpenACC</a:t>
            </a:r>
          </a:p>
          <a:p>
            <a:r>
              <a:rPr lang="en-US" dirty="0"/>
              <a:t>This parallelism is most useful when parallelizing multi-dimensional loop nests</a:t>
            </a:r>
          </a:p>
          <a:p>
            <a:r>
              <a:rPr lang="en-US" dirty="0"/>
              <a:t>OpenACC allows us to define a generic Gang / Worker / Vector model that will be applicable to a variety of hardware, but we fill focus a little bit on a GPU specific implementation</a:t>
            </a:r>
          </a:p>
        </p:txBody>
      </p:sp>
      <p:sp>
        <p:nvSpPr>
          <p:cNvPr id="14" name="Rounded Rectangle 5">
            <a:extLst>
              <a:ext uri="{FF2B5EF4-FFF2-40B4-BE49-F238E27FC236}">
                <a16:creationId xmlns:a16="http://schemas.microsoft.com/office/drawing/2014/main" id="{F3505E11-A089-4292-A525-31983010579D}"/>
              </a:ext>
            </a:extLst>
          </p:cNvPr>
          <p:cNvSpPr/>
          <p:nvPr/>
        </p:nvSpPr>
        <p:spPr>
          <a:xfrm>
            <a:off x="5928043" y="2613992"/>
            <a:ext cx="4626322" cy="1627768"/>
          </a:xfrm>
          <a:prstGeom prst="roundRect">
            <a:avLst/>
          </a:prstGeom>
          <a:solidFill>
            <a:schemeClr val="bg2">
              <a:lumMod val="40000"/>
              <a:lumOff val="60000"/>
            </a:schemeClr>
          </a:solidFill>
          <a:ln w="3175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5" name="Right Brace 14">
            <a:extLst>
              <a:ext uri="{FF2B5EF4-FFF2-40B4-BE49-F238E27FC236}">
                <a16:creationId xmlns:a16="http://schemas.microsoft.com/office/drawing/2014/main" id="{EE0ADDDD-3B78-44D8-8F5D-CD924750F4FB}"/>
              </a:ext>
            </a:extLst>
          </p:cNvPr>
          <p:cNvSpPr/>
          <p:nvPr/>
        </p:nvSpPr>
        <p:spPr>
          <a:xfrm>
            <a:off x="9293753" y="2992484"/>
            <a:ext cx="208230" cy="755960"/>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6" name="TextBox 15">
            <a:extLst>
              <a:ext uri="{FF2B5EF4-FFF2-40B4-BE49-F238E27FC236}">
                <a16:creationId xmlns:a16="http://schemas.microsoft.com/office/drawing/2014/main" id="{FF0F7FA8-65B2-43BA-ADA4-E9E4E0ADF5F0}"/>
              </a:ext>
            </a:extLst>
          </p:cNvPr>
          <p:cNvSpPr txBox="1"/>
          <p:nvPr/>
        </p:nvSpPr>
        <p:spPr>
          <a:xfrm>
            <a:off x="9399301" y="3180388"/>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Workers</a:t>
            </a:r>
          </a:p>
        </p:txBody>
      </p:sp>
      <p:sp>
        <p:nvSpPr>
          <p:cNvPr id="17" name="TextBox 16">
            <a:extLst>
              <a:ext uri="{FF2B5EF4-FFF2-40B4-BE49-F238E27FC236}">
                <a16:creationId xmlns:a16="http://schemas.microsoft.com/office/drawing/2014/main" id="{A346EB54-ECF1-411F-973A-6F992EA88841}"/>
              </a:ext>
            </a:extLst>
          </p:cNvPr>
          <p:cNvSpPr txBox="1"/>
          <p:nvPr/>
        </p:nvSpPr>
        <p:spPr>
          <a:xfrm>
            <a:off x="7512393" y="3872428"/>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aphicFrame>
        <p:nvGraphicFramePr>
          <p:cNvPr id="18" name="Table 17">
            <a:extLst>
              <a:ext uri="{FF2B5EF4-FFF2-40B4-BE49-F238E27FC236}">
                <a16:creationId xmlns:a16="http://schemas.microsoft.com/office/drawing/2014/main" id="{706D2ADF-570D-40D6-92DF-C299EE94E94E}"/>
              </a:ext>
            </a:extLst>
          </p:cNvPr>
          <p:cNvGraphicFramePr>
            <a:graphicFrameLocks noGrp="1"/>
          </p:cNvGraphicFramePr>
          <p:nvPr>
            <p:extLst>
              <p:ext uri="{D42A27DB-BD31-4B8C-83A1-F6EECF244321}">
                <p14:modId xmlns:p14="http://schemas.microsoft.com/office/powerpoint/2010/main" val="2355340581"/>
              </p:ext>
            </p:extLst>
          </p:nvPr>
        </p:nvGraphicFramePr>
        <p:xfrm>
          <a:off x="6387254" y="2760126"/>
          <a:ext cx="2779856" cy="1097280"/>
        </p:xfrm>
        <a:graphic>
          <a:graphicData uri="http://schemas.openxmlformats.org/drawingml/2006/table">
            <a:tbl>
              <a:tblPr firstRow="1" bandRow="1">
                <a:tableStyleId>{5C22544A-7EE6-4342-B048-85BDC9FD1C3A}</a:tableStyleId>
              </a:tblPr>
              <a:tblGrid>
                <a:gridCol w="347482">
                  <a:extLst>
                    <a:ext uri="{9D8B030D-6E8A-4147-A177-3AD203B41FA5}">
                      <a16:colId xmlns:a16="http://schemas.microsoft.com/office/drawing/2014/main" val="20000"/>
                    </a:ext>
                  </a:extLst>
                </a:gridCol>
                <a:gridCol w="347482">
                  <a:extLst>
                    <a:ext uri="{9D8B030D-6E8A-4147-A177-3AD203B41FA5}">
                      <a16:colId xmlns:a16="http://schemas.microsoft.com/office/drawing/2014/main" val="20001"/>
                    </a:ext>
                  </a:extLst>
                </a:gridCol>
                <a:gridCol w="347482">
                  <a:extLst>
                    <a:ext uri="{9D8B030D-6E8A-4147-A177-3AD203B41FA5}">
                      <a16:colId xmlns:a16="http://schemas.microsoft.com/office/drawing/2014/main" val="20002"/>
                    </a:ext>
                  </a:extLst>
                </a:gridCol>
                <a:gridCol w="347482">
                  <a:extLst>
                    <a:ext uri="{9D8B030D-6E8A-4147-A177-3AD203B41FA5}">
                      <a16:colId xmlns:a16="http://schemas.microsoft.com/office/drawing/2014/main" val="20003"/>
                    </a:ext>
                  </a:extLst>
                </a:gridCol>
                <a:gridCol w="347482">
                  <a:extLst>
                    <a:ext uri="{9D8B030D-6E8A-4147-A177-3AD203B41FA5}">
                      <a16:colId xmlns:a16="http://schemas.microsoft.com/office/drawing/2014/main" val="20004"/>
                    </a:ext>
                  </a:extLst>
                </a:gridCol>
                <a:gridCol w="347482">
                  <a:extLst>
                    <a:ext uri="{9D8B030D-6E8A-4147-A177-3AD203B41FA5}">
                      <a16:colId xmlns:a16="http://schemas.microsoft.com/office/drawing/2014/main" val="20005"/>
                    </a:ext>
                  </a:extLst>
                </a:gridCol>
                <a:gridCol w="347482">
                  <a:extLst>
                    <a:ext uri="{9D8B030D-6E8A-4147-A177-3AD203B41FA5}">
                      <a16:colId xmlns:a16="http://schemas.microsoft.com/office/drawing/2014/main" val="20006"/>
                    </a:ext>
                  </a:extLst>
                </a:gridCol>
                <a:gridCol w="347482">
                  <a:extLst>
                    <a:ext uri="{9D8B030D-6E8A-4147-A177-3AD203B41FA5}">
                      <a16:colId xmlns:a16="http://schemas.microsoft.com/office/drawing/2014/main" val="20007"/>
                    </a:ext>
                  </a:extLst>
                </a:gridCol>
              </a:tblGrid>
              <a:tr h="340483">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0"/>
                  </a:ext>
                </a:extLst>
              </a:tr>
              <a:tr h="340483">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1"/>
                  </a:ext>
                </a:extLst>
              </a:tr>
              <a:tr h="340483">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2"/>
                  </a:ext>
                </a:extLst>
              </a:tr>
            </a:tbl>
          </a:graphicData>
        </a:graphic>
      </p:graphicFrame>
      <p:grpSp>
        <p:nvGrpSpPr>
          <p:cNvPr id="19" name="Group 18">
            <a:extLst>
              <a:ext uri="{FF2B5EF4-FFF2-40B4-BE49-F238E27FC236}">
                <a16:creationId xmlns:a16="http://schemas.microsoft.com/office/drawing/2014/main" id="{97234C79-6F02-4DE5-A2D0-EEC655186F84}"/>
              </a:ext>
            </a:extLst>
          </p:cNvPr>
          <p:cNvGrpSpPr/>
          <p:nvPr/>
        </p:nvGrpSpPr>
        <p:grpSpPr>
          <a:xfrm>
            <a:off x="6398381" y="3130554"/>
            <a:ext cx="2824680" cy="400110"/>
            <a:chOff x="1268798" y="1462592"/>
            <a:chExt cx="2824680" cy="400110"/>
          </a:xfrm>
        </p:grpSpPr>
        <p:sp>
          <p:nvSpPr>
            <p:cNvPr id="20" name="TextBox 19">
              <a:extLst>
                <a:ext uri="{FF2B5EF4-FFF2-40B4-BE49-F238E27FC236}">
                  <a16:creationId xmlns:a16="http://schemas.microsoft.com/office/drawing/2014/main" id="{7966BBA4-59DA-42A5-A64E-2B590DB26EA0}"/>
                </a:ext>
              </a:extLst>
            </p:cNvPr>
            <p:cNvSpPr txBox="1"/>
            <p:nvPr/>
          </p:nvSpPr>
          <p:spPr>
            <a:xfrm>
              <a:off x="1268798" y="146259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21" name="Straight Arrow Connector 20">
              <a:extLst>
                <a:ext uri="{FF2B5EF4-FFF2-40B4-BE49-F238E27FC236}">
                  <a16:creationId xmlns:a16="http://schemas.microsoft.com/office/drawing/2014/main" id="{9E6D31A7-EF41-4B20-8BD5-3A8F30316E10}"/>
                </a:ext>
              </a:extLst>
            </p:cNvPr>
            <p:cNvCxnSpPr/>
            <p:nvPr/>
          </p:nvCxnSpPr>
          <p:spPr>
            <a:xfrm>
              <a:off x="3178323" y="1660019"/>
              <a:ext cx="771053"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A36C4122-8BEB-4423-902C-67E4115E519B}"/>
                </a:ext>
              </a:extLst>
            </p:cNvPr>
            <p:cNvCxnSpPr/>
            <p:nvPr/>
          </p:nvCxnSpPr>
          <p:spPr>
            <a:xfrm flipH="1">
              <a:off x="1442769" y="1662647"/>
              <a:ext cx="774073"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88367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5">
            <a:extLst>
              <a:ext uri="{FF2B5EF4-FFF2-40B4-BE49-F238E27FC236}">
                <a16:creationId xmlns:a16="http://schemas.microsoft.com/office/drawing/2014/main" id="{F3505E11-A089-4292-A525-31983010579D}"/>
              </a:ext>
            </a:extLst>
          </p:cNvPr>
          <p:cNvSpPr/>
          <p:nvPr/>
        </p:nvSpPr>
        <p:spPr>
          <a:xfrm>
            <a:off x="5860588" y="1302353"/>
            <a:ext cx="4626322" cy="1627768"/>
          </a:xfrm>
          <a:prstGeom prst="roundRect">
            <a:avLst/>
          </a:prstGeom>
          <a:solidFill>
            <a:schemeClr val="bg2">
              <a:lumMod val="40000"/>
              <a:lumOff val="60000"/>
            </a:schemeClr>
          </a:solidFill>
          <a:ln w="3175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7" name="TextBox 16">
            <a:extLst>
              <a:ext uri="{FF2B5EF4-FFF2-40B4-BE49-F238E27FC236}">
                <a16:creationId xmlns:a16="http://schemas.microsoft.com/office/drawing/2014/main" id="{A346EB54-ECF1-411F-973A-6F992EA88841}"/>
              </a:ext>
            </a:extLst>
          </p:cNvPr>
          <p:cNvSpPr txBox="1"/>
          <p:nvPr/>
        </p:nvSpPr>
        <p:spPr>
          <a:xfrm>
            <a:off x="7444938" y="2560789"/>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aphicFrame>
        <p:nvGraphicFramePr>
          <p:cNvPr id="18" name="Table 17">
            <a:extLst>
              <a:ext uri="{FF2B5EF4-FFF2-40B4-BE49-F238E27FC236}">
                <a16:creationId xmlns:a16="http://schemas.microsoft.com/office/drawing/2014/main" id="{706D2ADF-570D-40D6-92DF-C299EE94E94E}"/>
              </a:ext>
            </a:extLst>
          </p:cNvPr>
          <p:cNvGraphicFramePr>
            <a:graphicFrameLocks noGrp="1"/>
          </p:cNvGraphicFramePr>
          <p:nvPr>
            <p:extLst>
              <p:ext uri="{D42A27DB-BD31-4B8C-83A1-F6EECF244321}">
                <p14:modId xmlns:p14="http://schemas.microsoft.com/office/powerpoint/2010/main" val="960059660"/>
              </p:ext>
            </p:extLst>
          </p:nvPr>
        </p:nvGraphicFramePr>
        <p:xfrm>
          <a:off x="6851944" y="1448487"/>
          <a:ext cx="2779856" cy="1097280"/>
        </p:xfrm>
        <a:graphic>
          <a:graphicData uri="http://schemas.openxmlformats.org/drawingml/2006/table">
            <a:tbl>
              <a:tblPr firstRow="1" bandRow="1">
                <a:tableStyleId>{5C22544A-7EE6-4342-B048-85BDC9FD1C3A}</a:tableStyleId>
              </a:tblPr>
              <a:tblGrid>
                <a:gridCol w="347482">
                  <a:extLst>
                    <a:ext uri="{9D8B030D-6E8A-4147-A177-3AD203B41FA5}">
                      <a16:colId xmlns:a16="http://schemas.microsoft.com/office/drawing/2014/main" val="20000"/>
                    </a:ext>
                  </a:extLst>
                </a:gridCol>
                <a:gridCol w="347482">
                  <a:extLst>
                    <a:ext uri="{9D8B030D-6E8A-4147-A177-3AD203B41FA5}">
                      <a16:colId xmlns:a16="http://schemas.microsoft.com/office/drawing/2014/main" val="20001"/>
                    </a:ext>
                  </a:extLst>
                </a:gridCol>
                <a:gridCol w="347482">
                  <a:extLst>
                    <a:ext uri="{9D8B030D-6E8A-4147-A177-3AD203B41FA5}">
                      <a16:colId xmlns:a16="http://schemas.microsoft.com/office/drawing/2014/main" val="20002"/>
                    </a:ext>
                  </a:extLst>
                </a:gridCol>
                <a:gridCol w="347482">
                  <a:extLst>
                    <a:ext uri="{9D8B030D-6E8A-4147-A177-3AD203B41FA5}">
                      <a16:colId xmlns:a16="http://schemas.microsoft.com/office/drawing/2014/main" val="20003"/>
                    </a:ext>
                  </a:extLst>
                </a:gridCol>
                <a:gridCol w="347482">
                  <a:extLst>
                    <a:ext uri="{9D8B030D-6E8A-4147-A177-3AD203B41FA5}">
                      <a16:colId xmlns:a16="http://schemas.microsoft.com/office/drawing/2014/main" val="20004"/>
                    </a:ext>
                  </a:extLst>
                </a:gridCol>
                <a:gridCol w="347482">
                  <a:extLst>
                    <a:ext uri="{9D8B030D-6E8A-4147-A177-3AD203B41FA5}">
                      <a16:colId xmlns:a16="http://schemas.microsoft.com/office/drawing/2014/main" val="20005"/>
                    </a:ext>
                  </a:extLst>
                </a:gridCol>
                <a:gridCol w="347482">
                  <a:extLst>
                    <a:ext uri="{9D8B030D-6E8A-4147-A177-3AD203B41FA5}">
                      <a16:colId xmlns:a16="http://schemas.microsoft.com/office/drawing/2014/main" val="20006"/>
                    </a:ext>
                  </a:extLst>
                </a:gridCol>
                <a:gridCol w="347482">
                  <a:extLst>
                    <a:ext uri="{9D8B030D-6E8A-4147-A177-3AD203B41FA5}">
                      <a16:colId xmlns:a16="http://schemas.microsoft.com/office/drawing/2014/main" val="20007"/>
                    </a:ext>
                  </a:extLst>
                </a:gridCol>
              </a:tblGrid>
              <a:tr h="340483">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0"/>
                  </a:ext>
                </a:extLst>
              </a:tr>
              <a:tr h="340483">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1"/>
                  </a:ext>
                </a:extLst>
              </a:tr>
              <a:tr h="340483">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2"/>
                  </a:ext>
                </a:extLst>
              </a:tr>
            </a:tbl>
          </a:graphicData>
        </a:graphic>
      </p:graphicFrame>
      <p:sp>
        <p:nvSpPr>
          <p:cNvPr id="23" name="Title 1">
            <a:extLst>
              <a:ext uri="{FF2B5EF4-FFF2-40B4-BE49-F238E27FC236}">
                <a16:creationId xmlns:a16="http://schemas.microsoft.com/office/drawing/2014/main" id="{D224C55F-3372-4FFF-BB1F-01CF4489565A}"/>
              </a:ext>
            </a:extLst>
          </p:cNvPr>
          <p:cNvSpPr>
            <a:spLocks noGrp="1"/>
          </p:cNvSpPr>
          <p:nvPr>
            <p:ph type="title"/>
          </p:nvPr>
        </p:nvSpPr>
        <p:spPr>
          <a:xfrm>
            <a:off x="419641" y="276416"/>
            <a:ext cx="9976104" cy="590931"/>
          </a:xfrm>
        </p:spPr>
        <p:txBody>
          <a:bodyPr/>
          <a:lstStyle/>
          <a:p>
            <a:r>
              <a:rPr lang="en-US" b="1" dirty="0">
                <a:solidFill>
                  <a:srgbClr val="FF0000"/>
                </a:solidFill>
              </a:rPr>
              <a:t>Gang</a:t>
            </a:r>
            <a:r>
              <a:rPr lang="en-US" dirty="0"/>
              <a:t> worker vector</a:t>
            </a:r>
          </a:p>
        </p:txBody>
      </p:sp>
      <p:sp>
        <p:nvSpPr>
          <p:cNvPr id="24" name="Content Placeholder 2">
            <a:extLst>
              <a:ext uri="{FF2B5EF4-FFF2-40B4-BE49-F238E27FC236}">
                <a16:creationId xmlns:a16="http://schemas.microsoft.com/office/drawing/2014/main" id="{F965B357-B3F9-44E9-AB26-08BDF970AAE7}"/>
              </a:ext>
            </a:extLst>
          </p:cNvPr>
          <p:cNvSpPr>
            <a:spLocks noGrp="1"/>
          </p:cNvSpPr>
          <p:nvPr>
            <p:ph idx="1"/>
          </p:nvPr>
        </p:nvSpPr>
        <p:spPr>
          <a:xfrm>
            <a:off x="419641" y="982079"/>
            <a:ext cx="5000160" cy="4473025"/>
          </a:xfrm>
        </p:spPr>
        <p:txBody>
          <a:bodyPr/>
          <a:lstStyle/>
          <a:p>
            <a:r>
              <a:rPr lang="en-US" dirty="0"/>
              <a:t>When paralleling our loops, the highest level of parallelism is </a:t>
            </a:r>
            <a:r>
              <a:rPr lang="en-US" b="1" dirty="0"/>
              <a:t>gang level parallelism</a:t>
            </a:r>
            <a:endParaRPr lang="en-US" dirty="0"/>
          </a:p>
          <a:p>
            <a:r>
              <a:rPr lang="en-US" dirty="0"/>
              <a:t>When encountering either the kernels or parallel directive, multiple gangs will be generated, and loop iterations will be spread across the gangs</a:t>
            </a:r>
          </a:p>
          <a:p>
            <a:r>
              <a:rPr lang="en-US" dirty="0"/>
              <a:t>These gangs are completely independent of each other, and there is no way to for the programmer to know exactly how many gangs are running at a given time</a:t>
            </a:r>
          </a:p>
          <a:p>
            <a:r>
              <a:rPr lang="en-US" dirty="0"/>
              <a:t>In many </a:t>
            </a:r>
            <a:r>
              <a:rPr lang="en-US" dirty="0" err="1"/>
              <a:t>architecures</a:t>
            </a:r>
            <a:r>
              <a:rPr lang="en-US" dirty="0"/>
              <a:t>, the gangs have completely separate (or private) memory</a:t>
            </a:r>
          </a:p>
        </p:txBody>
      </p:sp>
    </p:spTree>
    <p:extLst>
      <p:ext uri="{BB962C8B-B14F-4D97-AF65-F5344CB8AC3E}">
        <p14:creationId xmlns:p14="http://schemas.microsoft.com/office/powerpoint/2010/main" val="2071197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ounded Rectangle 5">
            <a:extLst>
              <a:ext uri="{FF2B5EF4-FFF2-40B4-BE49-F238E27FC236}">
                <a16:creationId xmlns:a16="http://schemas.microsoft.com/office/drawing/2014/main" id="{F3505E11-A089-4292-A525-31983010579D}"/>
              </a:ext>
            </a:extLst>
          </p:cNvPr>
          <p:cNvSpPr/>
          <p:nvPr/>
        </p:nvSpPr>
        <p:spPr>
          <a:xfrm>
            <a:off x="5860588" y="1302353"/>
            <a:ext cx="4626322" cy="1627768"/>
          </a:xfrm>
          <a:prstGeom prst="roundRect">
            <a:avLst/>
          </a:prstGeom>
          <a:solidFill>
            <a:schemeClr val="bg2">
              <a:lumMod val="40000"/>
              <a:lumOff val="60000"/>
            </a:schemeClr>
          </a:solidFill>
          <a:ln w="3175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7" name="TextBox 16">
            <a:extLst>
              <a:ext uri="{FF2B5EF4-FFF2-40B4-BE49-F238E27FC236}">
                <a16:creationId xmlns:a16="http://schemas.microsoft.com/office/drawing/2014/main" id="{A346EB54-ECF1-411F-973A-6F992EA88841}"/>
              </a:ext>
            </a:extLst>
          </p:cNvPr>
          <p:cNvSpPr txBox="1"/>
          <p:nvPr/>
        </p:nvSpPr>
        <p:spPr>
          <a:xfrm>
            <a:off x="7444938" y="2560789"/>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aphicFrame>
        <p:nvGraphicFramePr>
          <p:cNvPr id="18" name="Table 17">
            <a:extLst>
              <a:ext uri="{FF2B5EF4-FFF2-40B4-BE49-F238E27FC236}">
                <a16:creationId xmlns:a16="http://schemas.microsoft.com/office/drawing/2014/main" id="{706D2ADF-570D-40D6-92DF-C299EE94E94E}"/>
              </a:ext>
            </a:extLst>
          </p:cNvPr>
          <p:cNvGraphicFramePr>
            <a:graphicFrameLocks noGrp="1"/>
          </p:cNvGraphicFramePr>
          <p:nvPr/>
        </p:nvGraphicFramePr>
        <p:xfrm>
          <a:off x="6851944" y="1448487"/>
          <a:ext cx="2779856" cy="1097280"/>
        </p:xfrm>
        <a:graphic>
          <a:graphicData uri="http://schemas.openxmlformats.org/drawingml/2006/table">
            <a:tbl>
              <a:tblPr firstRow="1" bandRow="1">
                <a:tableStyleId>{5C22544A-7EE6-4342-B048-85BDC9FD1C3A}</a:tableStyleId>
              </a:tblPr>
              <a:tblGrid>
                <a:gridCol w="347482">
                  <a:extLst>
                    <a:ext uri="{9D8B030D-6E8A-4147-A177-3AD203B41FA5}">
                      <a16:colId xmlns:a16="http://schemas.microsoft.com/office/drawing/2014/main" val="20000"/>
                    </a:ext>
                  </a:extLst>
                </a:gridCol>
                <a:gridCol w="347482">
                  <a:extLst>
                    <a:ext uri="{9D8B030D-6E8A-4147-A177-3AD203B41FA5}">
                      <a16:colId xmlns:a16="http://schemas.microsoft.com/office/drawing/2014/main" val="20001"/>
                    </a:ext>
                  </a:extLst>
                </a:gridCol>
                <a:gridCol w="347482">
                  <a:extLst>
                    <a:ext uri="{9D8B030D-6E8A-4147-A177-3AD203B41FA5}">
                      <a16:colId xmlns:a16="http://schemas.microsoft.com/office/drawing/2014/main" val="20002"/>
                    </a:ext>
                  </a:extLst>
                </a:gridCol>
                <a:gridCol w="347482">
                  <a:extLst>
                    <a:ext uri="{9D8B030D-6E8A-4147-A177-3AD203B41FA5}">
                      <a16:colId xmlns:a16="http://schemas.microsoft.com/office/drawing/2014/main" val="20003"/>
                    </a:ext>
                  </a:extLst>
                </a:gridCol>
                <a:gridCol w="347482">
                  <a:extLst>
                    <a:ext uri="{9D8B030D-6E8A-4147-A177-3AD203B41FA5}">
                      <a16:colId xmlns:a16="http://schemas.microsoft.com/office/drawing/2014/main" val="20004"/>
                    </a:ext>
                  </a:extLst>
                </a:gridCol>
                <a:gridCol w="347482">
                  <a:extLst>
                    <a:ext uri="{9D8B030D-6E8A-4147-A177-3AD203B41FA5}">
                      <a16:colId xmlns:a16="http://schemas.microsoft.com/office/drawing/2014/main" val="20005"/>
                    </a:ext>
                  </a:extLst>
                </a:gridCol>
                <a:gridCol w="347482">
                  <a:extLst>
                    <a:ext uri="{9D8B030D-6E8A-4147-A177-3AD203B41FA5}">
                      <a16:colId xmlns:a16="http://schemas.microsoft.com/office/drawing/2014/main" val="20006"/>
                    </a:ext>
                  </a:extLst>
                </a:gridCol>
                <a:gridCol w="347482">
                  <a:extLst>
                    <a:ext uri="{9D8B030D-6E8A-4147-A177-3AD203B41FA5}">
                      <a16:colId xmlns:a16="http://schemas.microsoft.com/office/drawing/2014/main" val="20007"/>
                    </a:ext>
                  </a:extLst>
                </a:gridCol>
              </a:tblGrid>
              <a:tr h="340483">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0"/>
                  </a:ext>
                </a:extLst>
              </a:tr>
              <a:tr h="340483">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1"/>
                  </a:ext>
                </a:extLst>
              </a:tr>
              <a:tr h="340483">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2"/>
                  </a:ext>
                </a:extLst>
              </a:tr>
            </a:tbl>
          </a:graphicData>
        </a:graphic>
      </p:graphicFrame>
      <p:sp>
        <p:nvSpPr>
          <p:cNvPr id="23" name="Title 1">
            <a:extLst>
              <a:ext uri="{FF2B5EF4-FFF2-40B4-BE49-F238E27FC236}">
                <a16:creationId xmlns:a16="http://schemas.microsoft.com/office/drawing/2014/main" id="{D224C55F-3372-4FFF-BB1F-01CF4489565A}"/>
              </a:ext>
            </a:extLst>
          </p:cNvPr>
          <p:cNvSpPr>
            <a:spLocks noGrp="1"/>
          </p:cNvSpPr>
          <p:nvPr>
            <p:ph type="title"/>
          </p:nvPr>
        </p:nvSpPr>
        <p:spPr>
          <a:xfrm>
            <a:off x="419641" y="276416"/>
            <a:ext cx="9976104" cy="590931"/>
          </a:xfrm>
        </p:spPr>
        <p:txBody>
          <a:bodyPr/>
          <a:lstStyle/>
          <a:p>
            <a:r>
              <a:rPr lang="en-US" b="1" dirty="0">
                <a:solidFill>
                  <a:srgbClr val="FF0000"/>
                </a:solidFill>
              </a:rPr>
              <a:t>Gang</a:t>
            </a:r>
            <a:r>
              <a:rPr lang="en-US" dirty="0"/>
              <a:t> worker vector</a:t>
            </a:r>
          </a:p>
        </p:txBody>
      </p:sp>
      <p:sp>
        <p:nvSpPr>
          <p:cNvPr id="24" name="Content Placeholder 2">
            <a:extLst>
              <a:ext uri="{FF2B5EF4-FFF2-40B4-BE49-F238E27FC236}">
                <a16:creationId xmlns:a16="http://schemas.microsoft.com/office/drawing/2014/main" id="{F965B357-B3F9-44E9-AB26-08BDF970AAE7}"/>
              </a:ext>
            </a:extLst>
          </p:cNvPr>
          <p:cNvSpPr>
            <a:spLocks noGrp="1"/>
          </p:cNvSpPr>
          <p:nvPr>
            <p:ph idx="1"/>
          </p:nvPr>
        </p:nvSpPr>
        <p:spPr>
          <a:xfrm>
            <a:off x="419641" y="1064525"/>
            <a:ext cx="5000160" cy="4556786"/>
          </a:xfrm>
        </p:spPr>
        <p:txBody>
          <a:bodyPr/>
          <a:lstStyle/>
          <a:p>
            <a:r>
              <a:rPr lang="en-US" dirty="0"/>
              <a:t>In our code example, we see that we are applying the </a:t>
            </a:r>
            <a:r>
              <a:rPr lang="en-US" b="1" dirty="0"/>
              <a:t>gang</a:t>
            </a:r>
            <a:r>
              <a:rPr lang="en-US" dirty="0"/>
              <a:t> clause to an outer-loop</a:t>
            </a:r>
          </a:p>
          <a:p>
            <a:r>
              <a:rPr lang="en-US" dirty="0"/>
              <a:t>This means that the outer-loop iterations will be split across some number of gangs</a:t>
            </a:r>
          </a:p>
          <a:p>
            <a:r>
              <a:rPr lang="en-US" dirty="0"/>
              <a:t>These gangs will then execute in parallel with each other</a:t>
            </a:r>
          </a:p>
          <a:p>
            <a:r>
              <a:rPr lang="en-US" dirty="0"/>
              <a:t>Whenever a parallel compute region is encountered, some number of gangs will be created</a:t>
            </a:r>
          </a:p>
          <a:p>
            <a:r>
              <a:rPr lang="en-US" dirty="0"/>
              <a:t>The programmer is able to specify exactly how many gangs to create</a:t>
            </a:r>
          </a:p>
        </p:txBody>
      </p:sp>
      <p:sp>
        <p:nvSpPr>
          <p:cNvPr id="7" name="TextBox 6">
            <a:extLst>
              <a:ext uri="{FF2B5EF4-FFF2-40B4-BE49-F238E27FC236}">
                <a16:creationId xmlns:a16="http://schemas.microsoft.com/office/drawing/2014/main" id="{0814DBAC-F9F1-4F15-9581-519AF7A842D2}"/>
              </a:ext>
            </a:extLst>
          </p:cNvPr>
          <p:cNvSpPr txBox="1"/>
          <p:nvPr/>
        </p:nvSpPr>
        <p:spPr>
          <a:xfrm>
            <a:off x="5670308" y="3816948"/>
            <a:ext cx="5006881" cy="1089529"/>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parallel loop </a:t>
            </a:r>
            <a:r>
              <a:rPr lang="en-US" b="1" dirty="0">
                <a:solidFill>
                  <a:srgbClr val="8E4000"/>
                </a:solidFill>
                <a:latin typeface="Consolas" panose="020B0609020204030204" pitchFamily="49" charset="0"/>
                <a:cs typeface="Courier New" panose="02070309020205020404" pitchFamily="49" charset="0"/>
              </a:rPr>
              <a:t>gang</a:t>
            </a:r>
            <a:endParaRPr lang="en-US"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N;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M; j</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&lt; loop code &gt;</a:t>
            </a:r>
          </a:p>
        </p:txBody>
      </p:sp>
    </p:spTree>
    <p:extLst>
      <p:ext uri="{BB962C8B-B14F-4D97-AF65-F5344CB8AC3E}">
        <p14:creationId xmlns:p14="http://schemas.microsoft.com/office/powerpoint/2010/main" val="1215350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Rounded Rectangle 5">
            <a:extLst>
              <a:ext uri="{FF2B5EF4-FFF2-40B4-BE49-F238E27FC236}">
                <a16:creationId xmlns:a16="http://schemas.microsoft.com/office/drawing/2014/main" id="{F3505E11-A089-4292-A525-31983010579D}"/>
              </a:ext>
            </a:extLst>
          </p:cNvPr>
          <p:cNvSpPr/>
          <p:nvPr/>
        </p:nvSpPr>
        <p:spPr>
          <a:xfrm>
            <a:off x="5860588" y="1302353"/>
            <a:ext cx="4626322" cy="1627768"/>
          </a:xfrm>
          <a:prstGeom prst="roundRect">
            <a:avLst/>
          </a:prstGeom>
          <a:solidFill>
            <a:schemeClr val="bg2">
              <a:lumMod val="40000"/>
              <a:lumOff val="60000"/>
            </a:schemeClr>
          </a:solidFill>
          <a:ln w="3175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7" name="TextBox 16">
            <a:extLst>
              <a:ext uri="{FF2B5EF4-FFF2-40B4-BE49-F238E27FC236}">
                <a16:creationId xmlns:a16="http://schemas.microsoft.com/office/drawing/2014/main" id="{A346EB54-ECF1-411F-973A-6F992EA88841}"/>
              </a:ext>
            </a:extLst>
          </p:cNvPr>
          <p:cNvSpPr txBox="1"/>
          <p:nvPr/>
        </p:nvSpPr>
        <p:spPr>
          <a:xfrm>
            <a:off x="7444938" y="2560789"/>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aphicFrame>
        <p:nvGraphicFramePr>
          <p:cNvPr id="18" name="Table 17">
            <a:extLst>
              <a:ext uri="{FF2B5EF4-FFF2-40B4-BE49-F238E27FC236}">
                <a16:creationId xmlns:a16="http://schemas.microsoft.com/office/drawing/2014/main" id="{706D2ADF-570D-40D6-92DF-C299EE94E94E}"/>
              </a:ext>
            </a:extLst>
          </p:cNvPr>
          <p:cNvGraphicFramePr>
            <a:graphicFrameLocks noGrp="1"/>
          </p:cNvGraphicFramePr>
          <p:nvPr/>
        </p:nvGraphicFramePr>
        <p:xfrm>
          <a:off x="6851944" y="1448487"/>
          <a:ext cx="2779856" cy="1097280"/>
        </p:xfrm>
        <a:graphic>
          <a:graphicData uri="http://schemas.openxmlformats.org/drawingml/2006/table">
            <a:tbl>
              <a:tblPr firstRow="1" bandRow="1">
                <a:tableStyleId>{5C22544A-7EE6-4342-B048-85BDC9FD1C3A}</a:tableStyleId>
              </a:tblPr>
              <a:tblGrid>
                <a:gridCol w="347482">
                  <a:extLst>
                    <a:ext uri="{9D8B030D-6E8A-4147-A177-3AD203B41FA5}">
                      <a16:colId xmlns:a16="http://schemas.microsoft.com/office/drawing/2014/main" val="20000"/>
                    </a:ext>
                  </a:extLst>
                </a:gridCol>
                <a:gridCol w="347482">
                  <a:extLst>
                    <a:ext uri="{9D8B030D-6E8A-4147-A177-3AD203B41FA5}">
                      <a16:colId xmlns:a16="http://schemas.microsoft.com/office/drawing/2014/main" val="20001"/>
                    </a:ext>
                  </a:extLst>
                </a:gridCol>
                <a:gridCol w="347482">
                  <a:extLst>
                    <a:ext uri="{9D8B030D-6E8A-4147-A177-3AD203B41FA5}">
                      <a16:colId xmlns:a16="http://schemas.microsoft.com/office/drawing/2014/main" val="20002"/>
                    </a:ext>
                  </a:extLst>
                </a:gridCol>
                <a:gridCol w="347482">
                  <a:extLst>
                    <a:ext uri="{9D8B030D-6E8A-4147-A177-3AD203B41FA5}">
                      <a16:colId xmlns:a16="http://schemas.microsoft.com/office/drawing/2014/main" val="20003"/>
                    </a:ext>
                  </a:extLst>
                </a:gridCol>
                <a:gridCol w="347482">
                  <a:extLst>
                    <a:ext uri="{9D8B030D-6E8A-4147-A177-3AD203B41FA5}">
                      <a16:colId xmlns:a16="http://schemas.microsoft.com/office/drawing/2014/main" val="20004"/>
                    </a:ext>
                  </a:extLst>
                </a:gridCol>
                <a:gridCol w="347482">
                  <a:extLst>
                    <a:ext uri="{9D8B030D-6E8A-4147-A177-3AD203B41FA5}">
                      <a16:colId xmlns:a16="http://schemas.microsoft.com/office/drawing/2014/main" val="20005"/>
                    </a:ext>
                  </a:extLst>
                </a:gridCol>
                <a:gridCol w="347482">
                  <a:extLst>
                    <a:ext uri="{9D8B030D-6E8A-4147-A177-3AD203B41FA5}">
                      <a16:colId xmlns:a16="http://schemas.microsoft.com/office/drawing/2014/main" val="20006"/>
                    </a:ext>
                  </a:extLst>
                </a:gridCol>
                <a:gridCol w="347482">
                  <a:extLst>
                    <a:ext uri="{9D8B030D-6E8A-4147-A177-3AD203B41FA5}">
                      <a16:colId xmlns:a16="http://schemas.microsoft.com/office/drawing/2014/main" val="20007"/>
                    </a:ext>
                  </a:extLst>
                </a:gridCol>
              </a:tblGrid>
              <a:tr h="340483">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0"/>
                  </a:ext>
                </a:extLst>
              </a:tr>
              <a:tr h="340483">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1"/>
                  </a:ext>
                </a:extLst>
              </a:tr>
              <a:tr h="340483">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80A7"/>
                    </a:solidFill>
                  </a:tcPr>
                </a:tc>
                <a:extLst>
                  <a:ext uri="{0D108BD9-81ED-4DB2-BD59-A6C34878D82A}">
                    <a16:rowId xmlns:a16="http://schemas.microsoft.com/office/drawing/2014/main" val="10002"/>
                  </a:ext>
                </a:extLst>
              </a:tr>
            </a:tbl>
          </a:graphicData>
        </a:graphic>
      </p:graphicFrame>
      <p:sp>
        <p:nvSpPr>
          <p:cNvPr id="23" name="Title 1">
            <a:extLst>
              <a:ext uri="{FF2B5EF4-FFF2-40B4-BE49-F238E27FC236}">
                <a16:creationId xmlns:a16="http://schemas.microsoft.com/office/drawing/2014/main" id="{D224C55F-3372-4FFF-BB1F-01CF4489565A}"/>
              </a:ext>
            </a:extLst>
          </p:cNvPr>
          <p:cNvSpPr>
            <a:spLocks noGrp="1"/>
          </p:cNvSpPr>
          <p:nvPr>
            <p:ph type="title"/>
          </p:nvPr>
        </p:nvSpPr>
        <p:spPr>
          <a:xfrm>
            <a:off x="419641" y="276416"/>
            <a:ext cx="9976104" cy="590931"/>
          </a:xfrm>
        </p:spPr>
        <p:txBody>
          <a:bodyPr/>
          <a:lstStyle/>
          <a:p>
            <a:r>
              <a:rPr lang="en-US" b="1" dirty="0">
                <a:solidFill>
                  <a:srgbClr val="FF0000"/>
                </a:solidFill>
              </a:rPr>
              <a:t>Gang</a:t>
            </a:r>
            <a:r>
              <a:rPr lang="en-US" dirty="0"/>
              <a:t> worker vector</a:t>
            </a:r>
          </a:p>
        </p:txBody>
      </p:sp>
      <p:sp>
        <p:nvSpPr>
          <p:cNvPr id="24" name="Content Placeholder 2">
            <a:extLst>
              <a:ext uri="{FF2B5EF4-FFF2-40B4-BE49-F238E27FC236}">
                <a16:creationId xmlns:a16="http://schemas.microsoft.com/office/drawing/2014/main" id="{F965B357-B3F9-44E9-AB26-08BDF970AAE7}"/>
              </a:ext>
            </a:extLst>
          </p:cNvPr>
          <p:cNvSpPr>
            <a:spLocks noGrp="1"/>
          </p:cNvSpPr>
          <p:nvPr>
            <p:ph idx="1"/>
          </p:nvPr>
        </p:nvSpPr>
        <p:spPr>
          <a:xfrm>
            <a:off x="419641" y="1064525"/>
            <a:ext cx="5000160" cy="4556786"/>
          </a:xfrm>
        </p:spPr>
        <p:txBody>
          <a:bodyPr/>
          <a:lstStyle/>
          <a:p>
            <a:r>
              <a:rPr lang="en-US" dirty="0"/>
              <a:t>In our code example, we see that we are applying the </a:t>
            </a:r>
            <a:r>
              <a:rPr lang="en-US" b="1" dirty="0"/>
              <a:t>gang</a:t>
            </a:r>
            <a:r>
              <a:rPr lang="en-US" dirty="0"/>
              <a:t> clause to an outer-loop</a:t>
            </a:r>
          </a:p>
          <a:p>
            <a:r>
              <a:rPr lang="en-US" dirty="0"/>
              <a:t>This means that the outer-loop iterations will be split across some number of gangs</a:t>
            </a:r>
          </a:p>
          <a:p>
            <a:r>
              <a:rPr lang="en-US" dirty="0"/>
              <a:t>These gangs will then execute in parallel with each other</a:t>
            </a:r>
          </a:p>
          <a:p>
            <a:r>
              <a:rPr lang="en-US" dirty="0"/>
              <a:t>Whenever a parallel compute region is encountered, some number of gangs will be created</a:t>
            </a:r>
          </a:p>
          <a:p>
            <a:r>
              <a:rPr lang="en-US" dirty="0"/>
              <a:t>The programmer is able to specify exactly how many gangs to create</a:t>
            </a:r>
          </a:p>
        </p:txBody>
      </p:sp>
      <p:sp>
        <p:nvSpPr>
          <p:cNvPr id="7" name="TextBox 6">
            <a:extLst>
              <a:ext uri="{FF2B5EF4-FFF2-40B4-BE49-F238E27FC236}">
                <a16:creationId xmlns:a16="http://schemas.microsoft.com/office/drawing/2014/main" id="{0814DBAC-F9F1-4F15-9581-519AF7A842D2}"/>
              </a:ext>
            </a:extLst>
          </p:cNvPr>
          <p:cNvSpPr txBox="1"/>
          <p:nvPr/>
        </p:nvSpPr>
        <p:spPr>
          <a:xfrm>
            <a:off x="5670308" y="3567650"/>
            <a:ext cx="5006881" cy="1588127"/>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a:t>
            </a:r>
            <a:r>
              <a:rPr lang="en-US" b="1" dirty="0">
                <a:solidFill>
                  <a:srgbClr val="8E4000"/>
                </a:solidFill>
                <a:latin typeface="Consolas" panose="020B0609020204030204" pitchFamily="49" charset="0"/>
                <a:cs typeface="Courier New" panose="02070309020205020404" pitchFamily="49" charset="0"/>
              </a:rPr>
              <a:t>gang</a:t>
            </a:r>
            <a:endParaRPr lang="en-US"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M</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&lt; loop code &gt;</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3230104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a:xfrm>
            <a:off x="419641" y="276416"/>
            <a:ext cx="9976104" cy="590931"/>
          </a:xfrm>
        </p:spPr>
        <p:txBody>
          <a:bodyPr/>
          <a:lstStyle/>
          <a:p>
            <a:r>
              <a:rPr lang="en-US" dirty="0"/>
              <a:t>Gang worker </a:t>
            </a:r>
            <a:r>
              <a:rPr lang="en-US" b="1" dirty="0">
                <a:solidFill>
                  <a:srgbClr val="FF0000"/>
                </a:solidFill>
              </a:rPr>
              <a:t>vector</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1" y="1161961"/>
            <a:ext cx="5000160" cy="4473025"/>
          </a:xfrm>
        </p:spPr>
        <p:txBody>
          <a:bodyPr/>
          <a:lstStyle/>
          <a:p>
            <a:r>
              <a:rPr lang="en-US" dirty="0"/>
              <a:t>A </a:t>
            </a:r>
            <a:r>
              <a:rPr lang="en-US" b="1" dirty="0"/>
              <a:t>vector</a:t>
            </a:r>
            <a:r>
              <a:rPr lang="en-US" dirty="0"/>
              <a:t> is the lowest level of parallelism</a:t>
            </a:r>
          </a:p>
          <a:p>
            <a:r>
              <a:rPr lang="en-US" dirty="0"/>
              <a:t>Every gang will have </a:t>
            </a:r>
            <a:r>
              <a:rPr lang="en-US" b="1" dirty="0"/>
              <a:t>at least 1 vector</a:t>
            </a:r>
          </a:p>
          <a:p>
            <a:r>
              <a:rPr lang="en-US" dirty="0"/>
              <a:t>A vector has the ability to </a:t>
            </a:r>
            <a:r>
              <a:rPr lang="en-US" b="1" dirty="0"/>
              <a:t>run a single instruction</a:t>
            </a:r>
            <a:r>
              <a:rPr lang="en-US" dirty="0"/>
              <a:t> on </a:t>
            </a:r>
            <a:r>
              <a:rPr lang="en-US" b="1" dirty="0"/>
              <a:t>multiple data elements</a:t>
            </a:r>
          </a:p>
          <a:p>
            <a:r>
              <a:rPr lang="en-US" dirty="0"/>
              <a:t>Many different architectures can implement vectors in different ways, however, OpenACC allows for us to define them in a general, non-hardware-specific way</a:t>
            </a:r>
          </a:p>
        </p:txBody>
      </p:sp>
      <p:sp>
        <p:nvSpPr>
          <p:cNvPr id="5" name="Rectangle 4">
            <a:extLst>
              <a:ext uri="{FF2B5EF4-FFF2-40B4-BE49-F238E27FC236}">
                <a16:creationId xmlns:a16="http://schemas.microsoft.com/office/drawing/2014/main" id="{C994F1F1-BCFB-4070-9E8F-7BB3D5C2956C}"/>
              </a:ext>
            </a:extLst>
          </p:cNvPr>
          <p:cNvSpPr/>
          <p:nvPr/>
        </p:nvSpPr>
        <p:spPr>
          <a:xfrm>
            <a:off x="6219037" y="2054223"/>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252D864-A596-40E5-A2F3-8AF4607F5406}"/>
              </a:ext>
            </a:extLst>
          </p:cNvPr>
          <p:cNvSpPr/>
          <p:nvPr/>
        </p:nvSpPr>
        <p:spPr>
          <a:xfrm>
            <a:off x="6742331" y="2054222"/>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DF21B5E-63E6-44CF-905E-BF3337249232}"/>
              </a:ext>
            </a:extLst>
          </p:cNvPr>
          <p:cNvSpPr/>
          <p:nvPr/>
        </p:nvSpPr>
        <p:spPr>
          <a:xfrm>
            <a:off x="7263214" y="2054221"/>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B9ACB73-9053-4DC6-9095-7B1300526B8F}"/>
              </a:ext>
            </a:extLst>
          </p:cNvPr>
          <p:cNvSpPr/>
          <p:nvPr/>
        </p:nvSpPr>
        <p:spPr>
          <a:xfrm>
            <a:off x="7786508" y="2054221"/>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591409A-821F-47C8-821F-1754EB65205E}"/>
              </a:ext>
            </a:extLst>
          </p:cNvPr>
          <p:cNvSpPr/>
          <p:nvPr/>
        </p:nvSpPr>
        <p:spPr>
          <a:xfrm>
            <a:off x="8307391" y="2054221"/>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0FDC359-E76B-4876-8EEA-6C7139E57442}"/>
              </a:ext>
            </a:extLst>
          </p:cNvPr>
          <p:cNvSpPr/>
          <p:nvPr/>
        </p:nvSpPr>
        <p:spPr>
          <a:xfrm>
            <a:off x="8830685" y="2054220"/>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044A254-28EF-466A-9E6C-AEEBE0ACF35D}"/>
              </a:ext>
            </a:extLst>
          </p:cNvPr>
          <p:cNvSpPr/>
          <p:nvPr/>
        </p:nvSpPr>
        <p:spPr>
          <a:xfrm>
            <a:off x="9351568" y="2054220"/>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42DC83C-C1F9-4860-BAB9-0AB6E0747837}"/>
              </a:ext>
            </a:extLst>
          </p:cNvPr>
          <p:cNvSpPr/>
          <p:nvPr/>
        </p:nvSpPr>
        <p:spPr>
          <a:xfrm>
            <a:off x="9872451" y="2054220"/>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0EDC6673-7BF9-463D-A9D6-4A03B4629000}"/>
              </a:ext>
            </a:extLst>
          </p:cNvPr>
          <p:cNvSpPr txBox="1"/>
          <p:nvPr/>
        </p:nvSpPr>
        <p:spPr>
          <a:xfrm>
            <a:off x="6895051" y="1592554"/>
            <a:ext cx="2824680" cy="461665"/>
          </a:xfrm>
          <a:prstGeom prst="rect">
            <a:avLst/>
          </a:prstGeom>
          <a:noFill/>
        </p:spPr>
        <p:txBody>
          <a:bodyPr wrap="square" rtlCol="0">
            <a:spAutoFit/>
          </a:bodyPr>
          <a:lstStyle/>
          <a:p>
            <a:pPr algn="ctr"/>
            <a:r>
              <a:rPr lang="en-US" sz="2400" b="1" dirty="0">
                <a:solidFill>
                  <a:schemeClr val="bg1"/>
                </a:solidFill>
                <a:latin typeface="Trebuchet MS" pitchFamily="34" charset="0"/>
              </a:rPr>
              <a:t>Vector</a:t>
            </a:r>
          </a:p>
        </p:txBody>
      </p:sp>
      <p:cxnSp>
        <p:nvCxnSpPr>
          <p:cNvPr id="38" name="Straight Arrow Connector 37">
            <a:extLst>
              <a:ext uri="{FF2B5EF4-FFF2-40B4-BE49-F238E27FC236}">
                <a16:creationId xmlns:a16="http://schemas.microsoft.com/office/drawing/2014/main" id="{053A3C48-B095-4C21-9570-EC0CEBE58F58}"/>
              </a:ext>
            </a:extLst>
          </p:cNvPr>
          <p:cNvCxnSpPr>
            <a:cxnSpLocks/>
          </p:cNvCxnSpPr>
          <p:nvPr/>
        </p:nvCxnSpPr>
        <p:spPr>
          <a:xfrm>
            <a:off x="8948678" y="1844287"/>
            <a:ext cx="1185420"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F400113A-753C-4A36-8C8B-B815300D1712}"/>
              </a:ext>
            </a:extLst>
          </p:cNvPr>
          <p:cNvCxnSpPr>
            <a:cxnSpLocks/>
          </p:cNvCxnSpPr>
          <p:nvPr/>
        </p:nvCxnSpPr>
        <p:spPr>
          <a:xfrm flipH="1">
            <a:off x="6480684" y="1823386"/>
            <a:ext cx="122780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497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a:xfrm>
            <a:off x="419641" y="276416"/>
            <a:ext cx="9976104" cy="590931"/>
          </a:xfrm>
        </p:spPr>
        <p:txBody>
          <a:bodyPr/>
          <a:lstStyle/>
          <a:p>
            <a:r>
              <a:rPr lang="en-US" dirty="0"/>
              <a:t>Gang worker </a:t>
            </a:r>
            <a:r>
              <a:rPr lang="en-US" b="1" dirty="0">
                <a:solidFill>
                  <a:srgbClr val="FF0000"/>
                </a:solidFill>
              </a:rPr>
              <a:t>vector</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1" y="1631021"/>
            <a:ext cx="5000160" cy="2624047"/>
          </a:xfrm>
        </p:spPr>
        <p:txBody>
          <a:bodyPr/>
          <a:lstStyle/>
          <a:p>
            <a:r>
              <a:rPr lang="en-US" dirty="0"/>
              <a:t>In our code example, the inner-loop iterations will be evenly divided across a vector</a:t>
            </a:r>
          </a:p>
          <a:p>
            <a:r>
              <a:rPr lang="en-US" dirty="0"/>
              <a:t>This means that those loop iterations will be executing in parallel with one-another</a:t>
            </a:r>
          </a:p>
          <a:p>
            <a:r>
              <a:rPr lang="en-US" dirty="0"/>
              <a:t>Any loop that is </a:t>
            </a:r>
            <a:r>
              <a:rPr lang="en-US" b="1" dirty="0"/>
              <a:t>inside</a:t>
            </a:r>
            <a:r>
              <a:rPr lang="en-US" dirty="0"/>
              <a:t> of our vector loop cannot be parallelized further</a:t>
            </a:r>
          </a:p>
        </p:txBody>
      </p:sp>
      <p:sp>
        <p:nvSpPr>
          <p:cNvPr id="5" name="Rectangle 4">
            <a:extLst>
              <a:ext uri="{FF2B5EF4-FFF2-40B4-BE49-F238E27FC236}">
                <a16:creationId xmlns:a16="http://schemas.microsoft.com/office/drawing/2014/main" id="{C994F1F1-BCFB-4070-9E8F-7BB3D5C2956C}"/>
              </a:ext>
            </a:extLst>
          </p:cNvPr>
          <p:cNvSpPr/>
          <p:nvPr/>
        </p:nvSpPr>
        <p:spPr>
          <a:xfrm>
            <a:off x="6219037" y="2054223"/>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252D864-A596-40E5-A2F3-8AF4607F5406}"/>
              </a:ext>
            </a:extLst>
          </p:cNvPr>
          <p:cNvSpPr/>
          <p:nvPr/>
        </p:nvSpPr>
        <p:spPr>
          <a:xfrm>
            <a:off x="6742331" y="2054222"/>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DF21B5E-63E6-44CF-905E-BF3337249232}"/>
              </a:ext>
            </a:extLst>
          </p:cNvPr>
          <p:cNvSpPr/>
          <p:nvPr/>
        </p:nvSpPr>
        <p:spPr>
          <a:xfrm>
            <a:off x="7263214" y="2054221"/>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B9ACB73-9053-4DC6-9095-7B1300526B8F}"/>
              </a:ext>
            </a:extLst>
          </p:cNvPr>
          <p:cNvSpPr/>
          <p:nvPr/>
        </p:nvSpPr>
        <p:spPr>
          <a:xfrm>
            <a:off x="7786508" y="2054221"/>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591409A-821F-47C8-821F-1754EB65205E}"/>
              </a:ext>
            </a:extLst>
          </p:cNvPr>
          <p:cNvSpPr/>
          <p:nvPr/>
        </p:nvSpPr>
        <p:spPr>
          <a:xfrm>
            <a:off x="8307391" y="2054221"/>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0FDC359-E76B-4876-8EEA-6C7139E57442}"/>
              </a:ext>
            </a:extLst>
          </p:cNvPr>
          <p:cNvSpPr/>
          <p:nvPr/>
        </p:nvSpPr>
        <p:spPr>
          <a:xfrm>
            <a:off x="8830685" y="2054220"/>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044A254-28EF-466A-9E6C-AEEBE0ACF35D}"/>
              </a:ext>
            </a:extLst>
          </p:cNvPr>
          <p:cNvSpPr/>
          <p:nvPr/>
        </p:nvSpPr>
        <p:spPr>
          <a:xfrm>
            <a:off x="9351568" y="2054220"/>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42DC83C-C1F9-4860-BAB9-0AB6E0747837}"/>
              </a:ext>
            </a:extLst>
          </p:cNvPr>
          <p:cNvSpPr/>
          <p:nvPr/>
        </p:nvSpPr>
        <p:spPr>
          <a:xfrm>
            <a:off x="9872451" y="2054220"/>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0EDC6673-7BF9-463D-A9D6-4A03B4629000}"/>
              </a:ext>
            </a:extLst>
          </p:cNvPr>
          <p:cNvSpPr txBox="1"/>
          <p:nvPr/>
        </p:nvSpPr>
        <p:spPr>
          <a:xfrm>
            <a:off x="6895051" y="1592554"/>
            <a:ext cx="2824680" cy="461665"/>
          </a:xfrm>
          <a:prstGeom prst="rect">
            <a:avLst/>
          </a:prstGeom>
          <a:noFill/>
        </p:spPr>
        <p:txBody>
          <a:bodyPr wrap="square" rtlCol="0">
            <a:spAutoFit/>
          </a:bodyPr>
          <a:lstStyle/>
          <a:p>
            <a:pPr algn="ctr"/>
            <a:r>
              <a:rPr lang="en-US" sz="2400" b="1" dirty="0">
                <a:solidFill>
                  <a:schemeClr val="bg1"/>
                </a:solidFill>
                <a:latin typeface="Trebuchet MS" pitchFamily="34" charset="0"/>
              </a:rPr>
              <a:t>Vector</a:t>
            </a:r>
          </a:p>
        </p:txBody>
      </p:sp>
      <p:cxnSp>
        <p:nvCxnSpPr>
          <p:cNvPr id="38" name="Straight Arrow Connector 37">
            <a:extLst>
              <a:ext uri="{FF2B5EF4-FFF2-40B4-BE49-F238E27FC236}">
                <a16:creationId xmlns:a16="http://schemas.microsoft.com/office/drawing/2014/main" id="{053A3C48-B095-4C21-9570-EC0CEBE58F58}"/>
              </a:ext>
            </a:extLst>
          </p:cNvPr>
          <p:cNvCxnSpPr>
            <a:cxnSpLocks/>
          </p:cNvCxnSpPr>
          <p:nvPr/>
        </p:nvCxnSpPr>
        <p:spPr>
          <a:xfrm>
            <a:off x="8948678" y="1844287"/>
            <a:ext cx="1185420"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F400113A-753C-4A36-8C8B-B815300D1712}"/>
              </a:ext>
            </a:extLst>
          </p:cNvPr>
          <p:cNvCxnSpPr>
            <a:cxnSpLocks/>
          </p:cNvCxnSpPr>
          <p:nvPr/>
        </p:nvCxnSpPr>
        <p:spPr>
          <a:xfrm flipH="1">
            <a:off x="6480684" y="1823386"/>
            <a:ext cx="122780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1A80B99D-4372-434C-A096-D3DED8F5D50A}"/>
              </a:ext>
            </a:extLst>
          </p:cNvPr>
          <p:cNvSpPr txBox="1"/>
          <p:nvPr/>
        </p:nvSpPr>
        <p:spPr>
          <a:xfrm>
            <a:off x="5803950" y="3786008"/>
            <a:ext cx="5006881" cy="13388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parallel loop gang</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N;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#pragma acc loop </a:t>
            </a:r>
            <a:r>
              <a:rPr lang="en-US" b="1" dirty="0">
                <a:solidFill>
                  <a:srgbClr val="8E4000"/>
                </a:solidFill>
                <a:latin typeface="Consolas" panose="020B0609020204030204" pitchFamily="49" charset="0"/>
                <a:cs typeface="Courier New" panose="02070309020205020404" pitchFamily="49" charset="0"/>
              </a:rPr>
              <a:t>vector</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M; j</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&lt; loop code &gt;</a:t>
            </a:r>
          </a:p>
        </p:txBody>
      </p:sp>
    </p:spTree>
    <p:extLst>
      <p:ext uri="{BB962C8B-B14F-4D97-AF65-F5344CB8AC3E}">
        <p14:creationId xmlns:p14="http://schemas.microsoft.com/office/powerpoint/2010/main" val="3663261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a:xfrm>
            <a:off x="419641" y="276416"/>
            <a:ext cx="9976104" cy="590931"/>
          </a:xfrm>
        </p:spPr>
        <p:txBody>
          <a:bodyPr/>
          <a:lstStyle/>
          <a:p>
            <a:r>
              <a:rPr lang="en-US" dirty="0"/>
              <a:t>Gang worker </a:t>
            </a:r>
            <a:r>
              <a:rPr lang="en-US" b="1" dirty="0">
                <a:solidFill>
                  <a:srgbClr val="FF0000"/>
                </a:solidFill>
              </a:rPr>
              <a:t>vector</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1" y="1631021"/>
            <a:ext cx="5000160" cy="2624047"/>
          </a:xfrm>
        </p:spPr>
        <p:txBody>
          <a:bodyPr/>
          <a:lstStyle/>
          <a:p>
            <a:r>
              <a:rPr lang="en-US" dirty="0"/>
              <a:t>In our code example, the inner-loop iterations will be evenly divided across a vector</a:t>
            </a:r>
          </a:p>
          <a:p>
            <a:r>
              <a:rPr lang="en-US" dirty="0"/>
              <a:t>This means that those loop iterations will be executing in parallel with one-another</a:t>
            </a:r>
          </a:p>
          <a:p>
            <a:r>
              <a:rPr lang="en-US" dirty="0"/>
              <a:t>Any loop that is </a:t>
            </a:r>
            <a:r>
              <a:rPr lang="en-US" b="1" dirty="0"/>
              <a:t>inside</a:t>
            </a:r>
            <a:r>
              <a:rPr lang="en-US" dirty="0"/>
              <a:t> of our vector loop cannot be parallelized further</a:t>
            </a:r>
          </a:p>
        </p:txBody>
      </p:sp>
      <p:sp>
        <p:nvSpPr>
          <p:cNvPr id="5" name="Rectangle 4">
            <a:extLst>
              <a:ext uri="{FF2B5EF4-FFF2-40B4-BE49-F238E27FC236}">
                <a16:creationId xmlns:a16="http://schemas.microsoft.com/office/drawing/2014/main" id="{C994F1F1-BCFB-4070-9E8F-7BB3D5C2956C}"/>
              </a:ext>
            </a:extLst>
          </p:cNvPr>
          <p:cNvSpPr/>
          <p:nvPr/>
        </p:nvSpPr>
        <p:spPr>
          <a:xfrm>
            <a:off x="6219037" y="2054223"/>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252D864-A596-40E5-A2F3-8AF4607F5406}"/>
              </a:ext>
            </a:extLst>
          </p:cNvPr>
          <p:cNvSpPr/>
          <p:nvPr/>
        </p:nvSpPr>
        <p:spPr>
          <a:xfrm>
            <a:off x="6742331" y="2054222"/>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DF21B5E-63E6-44CF-905E-BF3337249232}"/>
              </a:ext>
            </a:extLst>
          </p:cNvPr>
          <p:cNvSpPr/>
          <p:nvPr/>
        </p:nvSpPr>
        <p:spPr>
          <a:xfrm>
            <a:off x="7263214" y="2054221"/>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B9ACB73-9053-4DC6-9095-7B1300526B8F}"/>
              </a:ext>
            </a:extLst>
          </p:cNvPr>
          <p:cNvSpPr/>
          <p:nvPr/>
        </p:nvSpPr>
        <p:spPr>
          <a:xfrm>
            <a:off x="7786508" y="2054221"/>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591409A-821F-47C8-821F-1754EB65205E}"/>
              </a:ext>
            </a:extLst>
          </p:cNvPr>
          <p:cNvSpPr/>
          <p:nvPr/>
        </p:nvSpPr>
        <p:spPr>
          <a:xfrm>
            <a:off x="8307391" y="2054221"/>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0FDC359-E76B-4876-8EEA-6C7139E57442}"/>
              </a:ext>
            </a:extLst>
          </p:cNvPr>
          <p:cNvSpPr/>
          <p:nvPr/>
        </p:nvSpPr>
        <p:spPr>
          <a:xfrm>
            <a:off x="8830685" y="2054220"/>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044A254-28EF-466A-9E6C-AEEBE0ACF35D}"/>
              </a:ext>
            </a:extLst>
          </p:cNvPr>
          <p:cNvSpPr/>
          <p:nvPr/>
        </p:nvSpPr>
        <p:spPr>
          <a:xfrm>
            <a:off x="9351568" y="2054220"/>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42DC83C-C1F9-4860-BAB9-0AB6E0747837}"/>
              </a:ext>
            </a:extLst>
          </p:cNvPr>
          <p:cNvSpPr/>
          <p:nvPr/>
        </p:nvSpPr>
        <p:spPr>
          <a:xfrm>
            <a:off x="9872451" y="2054220"/>
            <a:ext cx="523294" cy="544915"/>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0EDC6673-7BF9-463D-A9D6-4A03B4629000}"/>
              </a:ext>
            </a:extLst>
          </p:cNvPr>
          <p:cNvSpPr txBox="1"/>
          <p:nvPr/>
        </p:nvSpPr>
        <p:spPr>
          <a:xfrm>
            <a:off x="6895051" y="1592554"/>
            <a:ext cx="2824680" cy="461665"/>
          </a:xfrm>
          <a:prstGeom prst="rect">
            <a:avLst/>
          </a:prstGeom>
          <a:noFill/>
        </p:spPr>
        <p:txBody>
          <a:bodyPr wrap="square" rtlCol="0">
            <a:spAutoFit/>
          </a:bodyPr>
          <a:lstStyle/>
          <a:p>
            <a:pPr algn="ctr"/>
            <a:r>
              <a:rPr lang="en-US" sz="2400" b="1" dirty="0">
                <a:solidFill>
                  <a:schemeClr val="bg1"/>
                </a:solidFill>
                <a:latin typeface="Trebuchet MS" pitchFamily="34" charset="0"/>
              </a:rPr>
              <a:t>Vector</a:t>
            </a:r>
          </a:p>
        </p:txBody>
      </p:sp>
      <p:cxnSp>
        <p:nvCxnSpPr>
          <p:cNvPr id="38" name="Straight Arrow Connector 37">
            <a:extLst>
              <a:ext uri="{FF2B5EF4-FFF2-40B4-BE49-F238E27FC236}">
                <a16:creationId xmlns:a16="http://schemas.microsoft.com/office/drawing/2014/main" id="{053A3C48-B095-4C21-9570-EC0CEBE58F58}"/>
              </a:ext>
            </a:extLst>
          </p:cNvPr>
          <p:cNvCxnSpPr>
            <a:cxnSpLocks/>
          </p:cNvCxnSpPr>
          <p:nvPr/>
        </p:nvCxnSpPr>
        <p:spPr>
          <a:xfrm>
            <a:off x="8948678" y="1844287"/>
            <a:ext cx="1185420"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F400113A-753C-4A36-8C8B-B815300D1712}"/>
              </a:ext>
            </a:extLst>
          </p:cNvPr>
          <p:cNvCxnSpPr>
            <a:cxnSpLocks/>
          </p:cNvCxnSpPr>
          <p:nvPr/>
        </p:nvCxnSpPr>
        <p:spPr>
          <a:xfrm flipH="1">
            <a:off x="6480684" y="1823386"/>
            <a:ext cx="122780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1A80B99D-4372-434C-A096-D3DED8F5D50A}"/>
              </a:ext>
            </a:extLst>
          </p:cNvPr>
          <p:cNvSpPr txBox="1"/>
          <p:nvPr/>
        </p:nvSpPr>
        <p:spPr>
          <a:xfrm>
            <a:off x="5803950" y="3536710"/>
            <a:ext cx="5006881" cy="1837426"/>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gang</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N </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M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&lt; loop code &gt;</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2405123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Brace 6">
            <a:extLst>
              <a:ext uri="{FF2B5EF4-FFF2-40B4-BE49-F238E27FC236}">
                <a16:creationId xmlns:a16="http://schemas.microsoft.com/office/drawing/2014/main" id="{DBB61814-B73D-448D-855E-5EDA1B785F94}"/>
              </a:ext>
            </a:extLst>
          </p:cNvPr>
          <p:cNvSpPr/>
          <p:nvPr/>
        </p:nvSpPr>
        <p:spPr>
          <a:xfrm>
            <a:off x="9248783" y="1635874"/>
            <a:ext cx="208230" cy="755960"/>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8" name="TextBox 7">
            <a:extLst>
              <a:ext uri="{FF2B5EF4-FFF2-40B4-BE49-F238E27FC236}">
                <a16:creationId xmlns:a16="http://schemas.microsoft.com/office/drawing/2014/main" id="{E5D206EA-0891-471C-95D5-90D58219BAAC}"/>
              </a:ext>
            </a:extLst>
          </p:cNvPr>
          <p:cNvSpPr txBox="1"/>
          <p:nvPr/>
        </p:nvSpPr>
        <p:spPr>
          <a:xfrm>
            <a:off x="9369321" y="1823778"/>
            <a:ext cx="1372418" cy="369332"/>
          </a:xfrm>
          <a:prstGeom prst="rect">
            <a:avLst/>
          </a:prstGeom>
          <a:noFill/>
        </p:spPr>
        <p:txBody>
          <a:bodyPr wrap="square" rtlCol="0">
            <a:spAutoFit/>
          </a:bodyPr>
          <a:lstStyle/>
          <a:p>
            <a:pPr algn="ctr"/>
            <a:r>
              <a:rPr lang="en-US" b="1" dirty="0">
                <a:solidFill>
                  <a:schemeClr val="bg1"/>
                </a:solidFill>
                <a:latin typeface="Trebuchet MS" pitchFamily="34" charset="0"/>
              </a:rPr>
              <a:t>3 Workers</a:t>
            </a:r>
          </a:p>
        </p:txBody>
      </p:sp>
      <p:sp>
        <p:nvSpPr>
          <p:cNvPr id="5" name="Rectangle 4">
            <a:extLst>
              <a:ext uri="{FF2B5EF4-FFF2-40B4-BE49-F238E27FC236}">
                <a16:creationId xmlns:a16="http://schemas.microsoft.com/office/drawing/2014/main" id="{C994F1F1-BCFB-4070-9E8F-7BB3D5C2956C}"/>
              </a:ext>
            </a:extLst>
          </p:cNvPr>
          <p:cNvSpPr/>
          <p:nvPr/>
        </p:nvSpPr>
        <p:spPr>
          <a:xfrm>
            <a:off x="6238752"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252D864-A596-40E5-A2F3-8AF4607F5406}"/>
              </a:ext>
            </a:extLst>
          </p:cNvPr>
          <p:cNvSpPr/>
          <p:nvPr/>
        </p:nvSpPr>
        <p:spPr>
          <a:xfrm>
            <a:off x="6586811"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DF21B5E-63E6-44CF-905E-BF3337249232}"/>
              </a:ext>
            </a:extLst>
          </p:cNvPr>
          <p:cNvSpPr/>
          <p:nvPr/>
        </p:nvSpPr>
        <p:spPr>
          <a:xfrm>
            <a:off x="6934870"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B9ACB73-9053-4DC6-9095-7B1300526B8F}"/>
              </a:ext>
            </a:extLst>
          </p:cNvPr>
          <p:cNvSpPr/>
          <p:nvPr/>
        </p:nvSpPr>
        <p:spPr>
          <a:xfrm>
            <a:off x="7282929"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591409A-821F-47C8-821F-1754EB65205E}"/>
              </a:ext>
            </a:extLst>
          </p:cNvPr>
          <p:cNvSpPr/>
          <p:nvPr/>
        </p:nvSpPr>
        <p:spPr>
          <a:xfrm>
            <a:off x="7630988"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0FDC359-E76B-4876-8EEA-6C7139E57442}"/>
              </a:ext>
            </a:extLst>
          </p:cNvPr>
          <p:cNvSpPr/>
          <p:nvPr/>
        </p:nvSpPr>
        <p:spPr>
          <a:xfrm>
            <a:off x="7979047"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044A254-28EF-466A-9E6C-AEEBE0ACF35D}"/>
              </a:ext>
            </a:extLst>
          </p:cNvPr>
          <p:cNvSpPr/>
          <p:nvPr/>
        </p:nvSpPr>
        <p:spPr>
          <a:xfrm>
            <a:off x="8327106"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42DC83C-C1F9-4860-BAB9-0AB6E0747837}"/>
              </a:ext>
            </a:extLst>
          </p:cNvPr>
          <p:cNvSpPr/>
          <p:nvPr/>
        </p:nvSpPr>
        <p:spPr>
          <a:xfrm>
            <a:off x="8675165"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D18B18D-55BB-402F-8582-64F63829D070}"/>
              </a:ext>
            </a:extLst>
          </p:cNvPr>
          <p:cNvSpPr/>
          <p:nvPr/>
        </p:nvSpPr>
        <p:spPr>
          <a:xfrm>
            <a:off x="6246160"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168A5E5-7CFF-4A59-815A-DAABDA45D1D6}"/>
              </a:ext>
            </a:extLst>
          </p:cNvPr>
          <p:cNvSpPr/>
          <p:nvPr/>
        </p:nvSpPr>
        <p:spPr>
          <a:xfrm>
            <a:off x="6594219"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77C4C89-B3A5-4D65-B1D5-559E247C5F9F}"/>
              </a:ext>
            </a:extLst>
          </p:cNvPr>
          <p:cNvSpPr/>
          <p:nvPr/>
        </p:nvSpPr>
        <p:spPr>
          <a:xfrm>
            <a:off x="6942278"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173F811-59CE-419D-9EFA-5410F64A4E9E}"/>
              </a:ext>
            </a:extLst>
          </p:cNvPr>
          <p:cNvSpPr/>
          <p:nvPr/>
        </p:nvSpPr>
        <p:spPr>
          <a:xfrm>
            <a:off x="7290337"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FDB5B49-FD3C-4ABC-B050-653C41F03BC9}"/>
              </a:ext>
            </a:extLst>
          </p:cNvPr>
          <p:cNvSpPr/>
          <p:nvPr/>
        </p:nvSpPr>
        <p:spPr>
          <a:xfrm>
            <a:off x="7638396"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FB9E80E-E5BB-48C8-B262-2CC2E90F171D}"/>
              </a:ext>
            </a:extLst>
          </p:cNvPr>
          <p:cNvSpPr/>
          <p:nvPr/>
        </p:nvSpPr>
        <p:spPr>
          <a:xfrm>
            <a:off x="7986455"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A33A389-391E-479F-973F-2F954B705A2F}"/>
              </a:ext>
            </a:extLst>
          </p:cNvPr>
          <p:cNvSpPr/>
          <p:nvPr/>
        </p:nvSpPr>
        <p:spPr>
          <a:xfrm>
            <a:off x="8334514"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53DCCDA-A125-4A91-A609-9B657A3F6802}"/>
              </a:ext>
            </a:extLst>
          </p:cNvPr>
          <p:cNvSpPr/>
          <p:nvPr/>
        </p:nvSpPr>
        <p:spPr>
          <a:xfrm>
            <a:off x="8682573"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D6379F8-5D64-4DE2-B1BA-DFA445E4EC66}"/>
              </a:ext>
            </a:extLst>
          </p:cNvPr>
          <p:cNvSpPr/>
          <p:nvPr/>
        </p:nvSpPr>
        <p:spPr>
          <a:xfrm>
            <a:off x="6246160"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A197FA64-7BB9-48FB-B7D9-B1D14AD639AB}"/>
              </a:ext>
            </a:extLst>
          </p:cNvPr>
          <p:cNvSpPr/>
          <p:nvPr/>
        </p:nvSpPr>
        <p:spPr>
          <a:xfrm>
            <a:off x="6594219"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DADCEC9-A4D5-4885-AAB0-A2E4E16A2B92}"/>
              </a:ext>
            </a:extLst>
          </p:cNvPr>
          <p:cNvSpPr/>
          <p:nvPr/>
        </p:nvSpPr>
        <p:spPr>
          <a:xfrm>
            <a:off x="6942278"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D9ABD8D-2912-4D80-8BF5-6C08F67C3306}"/>
              </a:ext>
            </a:extLst>
          </p:cNvPr>
          <p:cNvSpPr/>
          <p:nvPr/>
        </p:nvSpPr>
        <p:spPr>
          <a:xfrm>
            <a:off x="7290337"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5EE2400A-6DF4-4EFB-B1EC-33BED737CE76}"/>
              </a:ext>
            </a:extLst>
          </p:cNvPr>
          <p:cNvSpPr/>
          <p:nvPr/>
        </p:nvSpPr>
        <p:spPr>
          <a:xfrm>
            <a:off x="7638396"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409C3953-40B9-4E24-AA94-3C3F3E43FC69}"/>
              </a:ext>
            </a:extLst>
          </p:cNvPr>
          <p:cNvSpPr/>
          <p:nvPr/>
        </p:nvSpPr>
        <p:spPr>
          <a:xfrm>
            <a:off x="7986455"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BFDF844-7BBF-4778-A64F-F61199BAA4F6}"/>
              </a:ext>
            </a:extLst>
          </p:cNvPr>
          <p:cNvSpPr/>
          <p:nvPr/>
        </p:nvSpPr>
        <p:spPr>
          <a:xfrm>
            <a:off x="8334514"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DE9D5153-E23E-45EA-A3BB-DB989880BB71}"/>
              </a:ext>
            </a:extLst>
          </p:cNvPr>
          <p:cNvSpPr/>
          <p:nvPr/>
        </p:nvSpPr>
        <p:spPr>
          <a:xfrm>
            <a:off x="8682573"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itle 1">
            <a:extLst>
              <a:ext uri="{FF2B5EF4-FFF2-40B4-BE49-F238E27FC236}">
                <a16:creationId xmlns:a16="http://schemas.microsoft.com/office/drawing/2014/main" id="{06C3D746-B52C-4178-947A-C894313C34BC}"/>
              </a:ext>
            </a:extLst>
          </p:cNvPr>
          <p:cNvSpPr>
            <a:spLocks noGrp="1"/>
          </p:cNvSpPr>
          <p:nvPr>
            <p:ph type="title"/>
          </p:nvPr>
        </p:nvSpPr>
        <p:spPr>
          <a:xfrm>
            <a:off x="419641" y="276416"/>
            <a:ext cx="9976104" cy="590931"/>
          </a:xfrm>
        </p:spPr>
        <p:txBody>
          <a:bodyPr/>
          <a:lstStyle/>
          <a:p>
            <a:r>
              <a:rPr lang="en-US" dirty="0"/>
              <a:t>Gang </a:t>
            </a:r>
            <a:r>
              <a:rPr lang="en-US" b="1" dirty="0">
                <a:solidFill>
                  <a:srgbClr val="FF0000"/>
                </a:solidFill>
              </a:rPr>
              <a:t>worker</a:t>
            </a:r>
            <a:r>
              <a:rPr lang="en-US" dirty="0"/>
              <a:t> vector</a:t>
            </a:r>
          </a:p>
        </p:txBody>
      </p:sp>
      <p:sp>
        <p:nvSpPr>
          <p:cNvPr id="39" name="Content Placeholder 2">
            <a:extLst>
              <a:ext uri="{FF2B5EF4-FFF2-40B4-BE49-F238E27FC236}">
                <a16:creationId xmlns:a16="http://schemas.microsoft.com/office/drawing/2014/main" id="{B914D5F9-0AE4-44D3-8CF2-E49F6F9E59FB}"/>
              </a:ext>
            </a:extLst>
          </p:cNvPr>
          <p:cNvSpPr>
            <a:spLocks noGrp="1"/>
          </p:cNvSpPr>
          <p:nvPr>
            <p:ph idx="1"/>
          </p:nvPr>
        </p:nvSpPr>
        <p:spPr>
          <a:xfrm>
            <a:off x="455731" y="1304368"/>
            <a:ext cx="5000160" cy="4473025"/>
          </a:xfrm>
        </p:spPr>
        <p:txBody>
          <a:bodyPr/>
          <a:lstStyle/>
          <a:p>
            <a:r>
              <a:rPr lang="en-US" dirty="0"/>
              <a:t>The </a:t>
            </a:r>
            <a:r>
              <a:rPr lang="en-US" b="1" dirty="0"/>
              <a:t>worker clause</a:t>
            </a:r>
            <a:r>
              <a:rPr lang="en-US" dirty="0"/>
              <a:t> is a way for the programmer to have </a:t>
            </a:r>
            <a:r>
              <a:rPr lang="en-US" b="1" dirty="0"/>
              <a:t>multiple vectors</a:t>
            </a:r>
            <a:r>
              <a:rPr lang="en-US" dirty="0"/>
              <a:t> within a gang</a:t>
            </a:r>
          </a:p>
          <a:p>
            <a:r>
              <a:rPr lang="en-US" dirty="0"/>
              <a:t>The primary use of the worker clause is to split up one large vector into multiple smaller vectors</a:t>
            </a:r>
          </a:p>
          <a:p>
            <a:r>
              <a:rPr lang="en-US" dirty="0"/>
              <a:t>This can be useful when our inner parallel loops are very small, and will not benefit from having a large vector</a:t>
            </a:r>
          </a:p>
        </p:txBody>
      </p:sp>
    </p:spTree>
    <p:extLst>
      <p:ext uri="{BB962C8B-B14F-4D97-AF65-F5344CB8AC3E}">
        <p14:creationId xmlns:p14="http://schemas.microsoft.com/office/powerpoint/2010/main" val="3496684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ight Brace 6">
            <a:extLst>
              <a:ext uri="{FF2B5EF4-FFF2-40B4-BE49-F238E27FC236}">
                <a16:creationId xmlns:a16="http://schemas.microsoft.com/office/drawing/2014/main" id="{DBB61814-B73D-448D-855E-5EDA1B785F94}"/>
              </a:ext>
            </a:extLst>
          </p:cNvPr>
          <p:cNvSpPr/>
          <p:nvPr/>
        </p:nvSpPr>
        <p:spPr>
          <a:xfrm>
            <a:off x="9248783" y="1635874"/>
            <a:ext cx="208230" cy="755960"/>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8" name="TextBox 7">
            <a:extLst>
              <a:ext uri="{FF2B5EF4-FFF2-40B4-BE49-F238E27FC236}">
                <a16:creationId xmlns:a16="http://schemas.microsoft.com/office/drawing/2014/main" id="{E5D206EA-0891-471C-95D5-90D58219BAAC}"/>
              </a:ext>
            </a:extLst>
          </p:cNvPr>
          <p:cNvSpPr txBox="1"/>
          <p:nvPr/>
        </p:nvSpPr>
        <p:spPr>
          <a:xfrm>
            <a:off x="9369321" y="1823778"/>
            <a:ext cx="1372418" cy="369332"/>
          </a:xfrm>
          <a:prstGeom prst="rect">
            <a:avLst/>
          </a:prstGeom>
          <a:noFill/>
        </p:spPr>
        <p:txBody>
          <a:bodyPr wrap="square" rtlCol="0">
            <a:spAutoFit/>
          </a:bodyPr>
          <a:lstStyle/>
          <a:p>
            <a:pPr algn="ctr"/>
            <a:r>
              <a:rPr lang="en-US" b="1" dirty="0">
                <a:solidFill>
                  <a:schemeClr val="bg1"/>
                </a:solidFill>
                <a:latin typeface="Trebuchet MS" pitchFamily="34" charset="0"/>
              </a:rPr>
              <a:t>3 Workers</a:t>
            </a:r>
          </a:p>
        </p:txBody>
      </p:sp>
      <p:sp>
        <p:nvSpPr>
          <p:cNvPr id="5" name="Rectangle 4">
            <a:extLst>
              <a:ext uri="{FF2B5EF4-FFF2-40B4-BE49-F238E27FC236}">
                <a16:creationId xmlns:a16="http://schemas.microsoft.com/office/drawing/2014/main" id="{C994F1F1-BCFB-4070-9E8F-7BB3D5C2956C}"/>
              </a:ext>
            </a:extLst>
          </p:cNvPr>
          <p:cNvSpPr/>
          <p:nvPr/>
        </p:nvSpPr>
        <p:spPr>
          <a:xfrm>
            <a:off x="6238752"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252D864-A596-40E5-A2F3-8AF4607F5406}"/>
              </a:ext>
            </a:extLst>
          </p:cNvPr>
          <p:cNvSpPr/>
          <p:nvPr/>
        </p:nvSpPr>
        <p:spPr>
          <a:xfrm>
            <a:off x="6586811"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DF21B5E-63E6-44CF-905E-BF3337249232}"/>
              </a:ext>
            </a:extLst>
          </p:cNvPr>
          <p:cNvSpPr/>
          <p:nvPr/>
        </p:nvSpPr>
        <p:spPr>
          <a:xfrm>
            <a:off x="6934870"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B9ACB73-9053-4DC6-9095-7B1300526B8F}"/>
              </a:ext>
            </a:extLst>
          </p:cNvPr>
          <p:cNvSpPr/>
          <p:nvPr/>
        </p:nvSpPr>
        <p:spPr>
          <a:xfrm>
            <a:off x="7282929"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591409A-821F-47C8-821F-1754EB65205E}"/>
              </a:ext>
            </a:extLst>
          </p:cNvPr>
          <p:cNvSpPr/>
          <p:nvPr/>
        </p:nvSpPr>
        <p:spPr>
          <a:xfrm>
            <a:off x="7630988"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0FDC359-E76B-4876-8EEA-6C7139E57442}"/>
              </a:ext>
            </a:extLst>
          </p:cNvPr>
          <p:cNvSpPr/>
          <p:nvPr/>
        </p:nvSpPr>
        <p:spPr>
          <a:xfrm>
            <a:off x="7979047"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044A254-28EF-466A-9E6C-AEEBE0ACF35D}"/>
              </a:ext>
            </a:extLst>
          </p:cNvPr>
          <p:cNvSpPr/>
          <p:nvPr/>
        </p:nvSpPr>
        <p:spPr>
          <a:xfrm>
            <a:off x="8327106"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42DC83C-C1F9-4860-BAB9-0AB6E0747837}"/>
              </a:ext>
            </a:extLst>
          </p:cNvPr>
          <p:cNvSpPr/>
          <p:nvPr/>
        </p:nvSpPr>
        <p:spPr>
          <a:xfrm>
            <a:off x="8675165"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D18B18D-55BB-402F-8582-64F63829D070}"/>
              </a:ext>
            </a:extLst>
          </p:cNvPr>
          <p:cNvSpPr/>
          <p:nvPr/>
        </p:nvSpPr>
        <p:spPr>
          <a:xfrm>
            <a:off x="6246160"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168A5E5-7CFF-4A59-815A-DAABDA45D1D6}"/>
              </a:ext>
            </a:extLst>
          </p:cNvPr>
          <p:cNvSpPr/>
          <p:nvPr/>
        </p:nvSpPr>
        <p:spPr>
          <a:xfrm>
            <a:off x="6594219"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77C4C89-B3A5-4D65-B1D5-559E247C5F9F}"/>
              </a:ext>
            </a:extLst>
          </p:cNvPr>
          <p:cNvSpPr/>
          <p:nvPr/>
        </p:nvSpPr>
        <p:spPr>
          <a:xfrm>
            <a:off x="6942278"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173F811-59CE-419D-9EFA-5410F64A4E9E}"/>
              </a:ext>
            </a:extLst>
          </p:cNvPr>
          <p:cNvSpPr/>
          <p:nvPr/>
        </p:nvSpPr>
        <p:spPr>
          <a:xfrm>
            <a:off x="7290337"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FDB5B49-FD3C-4ABC-B050-653C41F03BC9}"/>
              </a:ext>
            </a:extLst>
          </p:cNvPr>
          <p:cNvSpPr/>
          <p:nvPr/>
        </p:nvSpPr>
        <p:spPr>
          <a:xfrm>
            <a:off x="7638396"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FB9E80E-E5BB-48C8-B262-2CC2E90F171D}"/>
              </a:ext>
            </a:extLst>
          </p:cNvPr>
          <p:cNvSpPr/>
          <p:nvPr/>
        </p:nvSpPr>
        <p:spPr>
          <a:xfrm>
            <a:off x="7986455"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A33A389-391E-479F-973F-2F954B705A2F}"/>
              </a:ext>
            </a:extLst>
          </p:cNvPr>
          <p:cNvSpPr/>
          <p:nvPr/>
        </p:nvSpPr>
        <p:spPr>
          <a:xfrm>
            <a:off x="8334514"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53DCCDA-A125-4A91-A609-9B657A3F6802}"/>
              </a:ext>
            </a:extLst>
          </p:cNvPr>
          <p:cNvSpPr/>
          <p:nvPr/>
        </p:nvSpPr>
        <p:spPr>
          <a:xfrm>
            <a:off x="8682573"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D6379F8-5D64-4DE2-B1BA-DFA445E4EC66}"/>
              </a:ext>
            </a:extLst>
          </p:cNvPr>
          <p:cNvSpPr/>
          <p:nvPr/>
        </p:nvSpPr>
        <p:spPr>
          <a:xfrm>
            <a:off x="6246160"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A197FA64-7BB9-48FB-B7D9-B1D14AD639AB}"/>
              </a:ext>
            </a:extLst>
          </p:cNvPr>
          <p:cNvSpPr/>
          <p:nvPr/>
        </p:nvSpPr>
        <p:spPr>
          <a:xfrm>
            <a:off x="6594219"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DADCEC9-A4D5-4885-AAB0-A2E4E16A2B92}"/>
              </a:ext>
            </a:extLst>
          </p:cNvPr>
          <p:cNvSpPr/>
          <p:nvPr/>
        </p:nvSpPr>
        <p:spPr>
          <a:xfrm>
            <a:off x="6942278"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D9ABD8D-2912-4D80-8BF5-6C08F67C3306}"/>
              </a:ext>
            </a:extLst>
          </p:cNvPr>
          <p:cNvSpPr/>
          <p:nvPr/>
        </p:nvSpPr>
        <p:spPr>
          <a:xfrm>
            <a:off x="7290337"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5EE2400A-6DF4-4EFB-B1EC-33BED737CE76}"/>
              </a:ext>
            </a:extLst>
          </p:cNvPr>
          <p:cNvSpPr/>
          <p:nvPr/>
        </p:nvSpPr>
        <p:spPr>
          <a:xfrm>
            <a:off x="7638396"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409C3953-40B9-4E24-AA94-3C3F3E43FC69}"/>
              </a:ext>
            </a:extLst>
          </p:cNvPr>
          <p:cNvSpPr/>
          <p:nvPr/>
        </p:nvSpPr>
        <p:spPr>
          <a:xfrm>
            <a:off x="7986455"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BFDF844-7BBF-4778-A64F-F61199BAA4F6}"/>
              </a:ext>
            </a:extLst>
          </p:cNvPr>
          <p:cNvSpPr/>
          <p:nvPr/>
        </p:nvSpPr>
        <p:spPr>
          <a:xfrm>
            <a:off x="8334514"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DE9D5153-E23E-45EA-A3BB-DB989880BB71}"/>
              </a:ext>
            </a:extLst>
          </p:cNvPr>
          <p:cNvSpPr/>
          <p:nvPr/>
        </p:nvSpPr>
        <p:spPr>
          <a:xfrm>
            <a:off x="8682573"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itle 1">
            <a:extLst>
              <a:ext uri="{FF2B5EF4-FFF2-40B4-BE49-F238E27FC236}">
                <a16:creationId xmlns:a16="http://schemas.microsoft.com/office/drawing/2014/main" id="{06C3D746-B52C-4178-947A-C894313C34BC}"/>
              </a:ext>
            </a:extLst>
          </p:cNvPr>
          <p:cNvSpPr>
            <a:spLocks noGrp="1"/>
          </p:cNvSpPr>
          <p:nvPr>
            <p:ph type="title"/>
          </p:nvPr>
        </p:nvSpPr>
        <p:spPr>
          <a:xfrm>
            <a:off x="419641" y="276416"/>
            <a:ext cx="9976104" cy="590931"/>
          </a:xfrm>
        </p:spPr>
        <p:txBody>
          <a:bodyPr/>
          <a:lstStyle/>
          <a:p>
            <a:r>
              <a:rPr lang="en-US" dirty="0"/>
              <a:t>Gang </a:t>
            </a:r>
            <a:r>
              <a:rPr lang="en-US" b="1" dirty="0">
                <a:solidFill>
                  <a:srgbClr val="FF0000"/>
                </a:solidFill>
              </a:rPr>
              <a:t>worker</a:t>
            </a:r>
            <a:r>
              <a:rPr lang="en-US" dirty="0"/>
              <a:t> vector</a:t>
            </a:r>
          </a:p>
        </p:txBody>
      </p:sp>
      <p:sp>
        <p:nvSpPr>
          <p:cNvPr id="39" name="Content Placeholder 2">
            <a:extLst>
              <a:ext uri="{FF2B5EF4-FFF2-40B4-BE49-F238E27FC236}">
                <a16:creationId xmlns:a16="http://schemas.microsoft.com/office/drawing/2014/main" id="{B914D5F9-0AE4-44D3-8CF2-E49F6F9E59FB}"/>
              </a:ext>
            </a:extLst>
          </p:cNvPr>
          <p:cNvSpPr>
            <a:spLocks noGrp="1"/>
          </p:cNvSpPr>
          <p:nvPr>
            <p:ph idx="1"/>
          </p:nvPr>
        </p:nvSpPr>
        <p:spPr>
          <a:xfrm>
            <a:off x="455731" y="1635874"/>
            <a:ext cx="5000160" cy="3380058"/>
          </a:xfrm>
        </p:spPr>
        <p:txBody>
          <a:bodyPr/>
          <a:lstStyle/>
          <a:p>
            <a:r>
              <a:rPr lang="en-US" dirty="0"/>
              <a:t>In our sample code, we apply both gang and worker level parallelism to our outer-loop</a:t>
            </a:r>
          </a:p>
          <a:p>
            <a:r>
              <a:rPr lang="en-US" dirty="0"/>
              <a:t>The main difference this creates for our code is that we can now have smaller vectors running the inner loop</a:t>
            </a:r>
          </a:p>
          <a:p>
            <a:r>
              <a:rPr lang="en-US" dirty="0"/>
              <a:t>This will most likely improve performance </a:t>
            </a:r>
            <a:r>
              <a:rPr lang="en-US" b="1" dirty="0"/>
              <a:t>if</a:t>
            </a:r>
            <a:r>
              <a:rPr lang="en-US" dirty="0"/>
              <a:t> the inner loop is relatively small</a:t>
            </a:r>
          </a:p>
        </p:txBody>
      </p:sp>
      <p:sp>
        <p:nvSpPr>
          <p:cNvPr id="37" name="TextBox 36">
            <a:extLst>
              <a:ext uri="{FF2B5EF4-FFF2-40B4-BE49-F238E27FC236}">
                <a16:creationId xmlns:a16="http://schemas.microsoft.com/office/drawing/2014/main" id="{50BA7E93-1E02-4296-BBAD-9A6F85A340DD}"/>
              </a:ext>
            </a:extLst>
          </p:cNvPr>
          <p:cNvSpPr txBox="1"/>
          <p:nvPr/>
        </p:nvSpPr>
        <p:spPr>
          <a:xfrm>
            <a:off x="5803950" y="3786008"/>
            <a:ext cx="5006881" cy="13388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parallel loop gang </a:t>
            </a:r>
            <a:r>
              <a:rPr lang="en-US" b="1" dirty="0">
                <a:solidFill>
                  <a:srgbClr val="8E4000"/>
                </a:solidFill>
                <a:latin typeface="Consolas" panose="020B0609020204030204" pitchFamily="49" charset="0"/>
                <a:cs typeface="Courier New" panose="02070309020205020404" pitchFamily="49" charset="0"/>
              </a:rPr>
              <a:t>worker</a:t>
            </a:r>
            <a:endParaRPr lang="en-US"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N;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#pragma acc loop vector</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M; j</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&lt; loop code &gt;</a:t>
            </a:r>
          </a:p>
        </p:txBody>
      </p:sp>
    </p:spTree>
    <p:extLst>
      <p:ext uri="{BB962C8B-B14F-4D97-AF65-F5344CB8AC3E}">
        <p14:creationId xmlns:p14="http://schemas.microsoft.com/office/powerpoint/2010/main" val="3277304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Sample Loop code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1" y="2764884"/>
            <a:ext cx="4891164" cy="1651209"/>
          </a:xfrm>
        </p:spPr>
        <p:txBody>
          <a:bodyPr/>
          <a:lstStyle/>
          <a:p>
            <a:pPr defTabSz="914400"/>
            <a:r>
              <a:rPr lang="en-US" dirty="0"/>
              <a:t>Our code is a 3-Dimensional Matrix Multiplication code</a:t>
            </a:r>
          </a:p>
          <a:p>
            <a:pPr defTabSz="914400"/>
            <a:r>
              <a:rPr lang="en-US" dirty="0"/>
              <a:t>The code allows for many different levels and types of parallelism, and works well with all of our loop clauses</a:t>
            </a:r>
          </a:p>
        </p:txBody>
      </p:sp>
      <p:sp>
        <p:nvSpPr>
          <p:cNvPr id="4" name="Text Placeholder 3">
            <a:extLst>
              <a:ext uri="{FF2B5EF4-FFF2-40B4-BE49-F238E27FC236}">
                <a16:creationId xmlns:a16="http://schemas.microsoft.com/office/drawing/2014/main" id="{A37D000D-61A3-4A42-AE23-4226ECEB855B}"/>
              </a:ext>
            </a:extLst>
          </p:cNvPr>
          <p:cNvSpPr>
            <a:spLocks noGrp="1"/>
          </p:cNvSpPr>
          <p:nvPr>
            <p:ph type="body" sz="quarter" idx="10"/>
          </p:nvPr>
        </p:nvSpPr>
        <p:spPr/>
        <p:txBody>
          <a:bodyPr/>
          <a:lstStyle/>
          <a:p>
            <a:r>
              <a:rPr lang="en-US" dirty="0"/>
              <a:t>Matrix multiplication</a:t>
            </a:r>
          </a:p>
        </p:txBody>
      </p:sp>
      <p:sp>
        <p:nvSpPr>
          <p:cNvPr id="6" name="TextBox 5">
            <a:extLst>
              <a:ext uri="{FF2B5EF4-FFF2-40B4-BE49-F238E27FC236}">
                <a16:creationId xmlns:a16="http://schemas.microsoft.com/office/drawing/2014/main" id="{BBA4A101-C3EE-4E93-996E-9CEAE466592A}"/>
              </a:ext>
            </a:extLst>
          </p:cNvPr>
          <p:cNvSpPr txBox="1"/>
          <p:nvPr/>
        </p:nvSpPr>
        <p:spPr>
          <a:xfrm>
            <a:off x="5164083" y="2574827"/>
            <a:ext cx="5693103" cy="2031325"/>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sz="2000" dirty="0">
                <a:solidFill>
                  <a:srgbClr val="3051FF"/>
                </a:solidFill>
                <a:latin typeface="Consolas" panose="020B0609020204030204" pitchFamily="49" charset="0"/>
                <a:cs typeface="Courier New" panose="02070309020205020404" pitchFamily="49" charset="0"/>
              </a:rPr>
              <a:t>do </a:t>
            </a:r>
            <a:r>
              <a:rPr lang="en-US" sz="2000" dirty="0">
                <a:solidFill>
                  <a:schemeClr val="bg1"/>
                </a:solidFill>
                <a:latin typeface="Consolas" panose="020B0609020204030204" pitchFamily="49" charset="0"/>
                <a:cs typeface="Courier New" panose="02070309020205020404" pitchFamily="49" charset="0"/>
              </a:rPr>
              <a:t>k = </a:t>
            </a:r>
            <a:r>
              <a:rPr lang="en-US" sz="2000" dirty="0">
                <a:solidFill>
                  <a:srgbClr val="FF8738"/>
                </a:solidFill>
                <a:latin typeface="Consolas" panose="020B0609020204030204" pitchFamily="49" charset="0"/>
                <a:cs typeface="Courier New" panose="02070309020205020404" pitchFamily="49" charset="0"/>
              </a:rPr>
              <a:t>1,</a:t>
            </a:r>
            <a:r>
              <a:rPr lang="en-US" sz="2000"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do</a:t>
            </a:r>
            <a:r>
              <a:rPr lang="en-US" sz="2000" dirty="0">
                <a:solidFill>
                  <a:schemeClr val="bg1"/>
                </a:solidFill>
                <a:latin typeface="Consolas" panose="020B0609020204030204" pitchFamily="49" charset="0"/>
                <a:cs typeface="Courier New" panose="02070309020205020404" pitchFamily="49" charset="0"/>
              </a:rPr>
              <a:t> j = </a:t>
            </a:r>
            <a:r>
              <a:rPr lang="en-US" sz="2000" dirty="0">
                <a:solidFill>
                  <a:srgbClr val="FF8738"/>
                </a:solidFill>
                <a:latin typeface="Consolas" panose="020B0609020204030204" pitchFamily="49" charset="0"/>
                <a:cs typeface="Courier New" panose="02070309020205020404" pitchFamily="49" charset="0"/>
              </a:rPr>
              <a:t>1,</a:t>
            </a:r>
            <a:r>
              <a:rPr lang="en-US" sz="2000"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a:t>
            </a:r>
            <a:r>
              <a:rPr lang="en-US" sz="2000" dirty="0">
                <a:solidFill>
                  <a:srgbClr val="3051FF"/>
                </a:solidFill>
                <a:latin typeface="Consolas" panose="020B0609020204030204" pitchFamily="49" charset="0"/>
                <a:cs typeface="Courier New" panose="02070309020205020404" pitchFamily="49" charset="0"/>
              </a:rPr>
              <a:t>do</a:t>
            </a:r>
            <a:r>
              <a:rPr lang="en-US" sz="2000" dirty="0">
                <a:solidFill>
                  <a:schemeClr val="bg1"/>
                </a:solidFill>
                <a:latin typeface="Consolas" panose="020B0609020204030204" pitchFamily="49" charset="0"/>
                <a:cs typeface="Courier New" panose="02070309020205020404" pitchFamily="49" charset="0"/>
              </a:rPr>
              <a:t> </a:t>
            </a:r>
            <a:r>
              <a:rPr lang="en-US" sz="2000" dirty="0" err="1">
                <a:solidFill>
                  <a:schemeClr val="bg1"/>
                </a:solidFill>
                <a:latin typeface="Consolas" panose="020B0609020204030204" pitchFamily="49" charset="0"/>
                <a:cs typeface="Courier New" panose="02070309020205020404" pitchFamily="49" charset="0"/>
              </a:rPr>
              <a:t>i</a:t>
            </a:r>
            <a:r>
              <a:rPr lang="en-US" sz="2000" dirty="0">
                <a:solidFill>
                  <a:schemeClr val="bg1"/>
                </a:solidFill>
                <a:latin typeface="Consolas" panose="020B0609020204030204" pitchFamily="49" charset="0"/>
                <a:cs typeface="Courier New" panose="02070309020205020404" pitchFamily="49" charset="0"/>
              </a:rPr>
              <a:t> = </a:t>
            </a:r>
            <a:r>
              <a:rPr lang="en-US" sz="2000" dirty="0">
                <a:solidFill>
                  <a:srgbClr val="FF8738"/>
                </a:solidFill>
                <a:latin typeface="Consolas" panose="020B0609020204030204" pitchFamily="49" charset="0"/>
                <a:cs typeface="Courier New" panose="02070309020205020404" pitchFamily="49" charset="0"/>
              </a:rPr>
              <a:t>1,</a:t>
            </a:r>
            <a:r>
              <a:rPr lang="en-US" sz="2000"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sz="2000" dirty="0">
                <a:solidFill>
                  <a:schemeClr val="bg1"/>
                </a:solidFill>
                <a:latin typeface="Consolas" panose="020B0609020204030204" pitchFamily="49" charset="0"/>
                <a:cs typeface="Courier New" panose="02070309020205020404" pitchFamily="49" charset="0"/>
              </a:rPr>
              <a:t>			  c(</a:t>
            </a:r>
            <a:r>
              <a:rPr lang="en-US" sz="2000" dirty="0" err="1">
                <a:solidFill>
                  <a:schemeClr val="bg1"/>
                </a:solidFill>
                <a:latin typeface="Consolas" panose="020B0609020204030204" pitchFamily="49" charset="0"/>
                <a:cs typeface="Courier New" panose="02070309020205020404" pitchFamily="49" charset="0"/>
              </a:rPr>
              <a:t>i,j</a:t>
            </a:r>
            <a:r>
              <a:rPr lang="en-US" sz="2000" dirty="0">
                <a:solidFill>
                  <a:schemeClr val="bg1"/>
                </a:solidFill>
                <a:latin typeface="Consolas" panose="020B0609020204030204" pitchFamily="49" charset="0"/>
                <a:cs typeface="Courier New" panose="02070309020205020404" pitchFamily="49" charset="0"/>
              </a:rPr>
              <a:t>) = c(</a:t>
            </a:r>
            <a:r>
              <a:rPr lang="en-US" sz="2000" dirty="0" err="1">
                <a:solidFill>
                  <a:schemeClr val="bg1"/>
                </a:solidFill>
                <a:latin typeface="Consolas" panose="020B0609020204030204" pitchFamily="49" charset="0"/>
                <a:cs typeface="Courier New" panose="02070309020205020404" pitchFamily="49" charset="0"/>
              </a:rPr>
              <a:t>i,j</a:t>
            </a:r>
            <a:r>
              <a:rPr lang="en-US" sz="2000" dirty="0">
                <a:solidFill>
                  <a:schemeClr val="bg1"/>
                </a:solidFill>
                <a:latin typeface="Consolas" panose="020B0609020204030204" pitchFamily="49" charset="0"/>
                <a:cs typeface="Courier New" panose="02070309020205020404" pitchFamily="49" charset="0"/>
              </a:rPr>
              <a:t>) + a(</a:t>
            </a:r>
            <a:r>
              <a:rPr lang="en-US" sz="2000" dirty="0" err="1">
                <a:solidFill>
                  <a:schemeClr val="bg1"/>
                </a:solidFill>
                <a:latin typeface="Consolas" panose="020B0609020204030204" pitchFamily="49" charset="0"/>
                <a:cs typeface="Courier New" panose="02070309020205020404" pitchFamily="49" charset="0"/>
              </a:rPr>
              <a:t>i,k</a:t>
            </a:r>
            <a:r>
              <a:rPr lang="en-US" sz="2000" dirty="0">
                <a:solidFill>
                  <a:schemeClr val="bg1"/>
                </a:solidFill>
                <a:latin typeface="Consolas" panose="020B0609020204030204" pitchFamily="49" charset="0"/>
                <a:cs typeface="Courier New" panose="02070309020205020404" pitchFamily="49" charset="0"/>
              </a:rPr>
              <a:t>)*b(</a:t>
            </a:r>
            <a:r>
              <a:rPr lang="en-US" sz="2000" dirty="0" err="1">
                <a:solidFill>
                  <a:schemeClr val="bg1"/>
                </a:solidFill>
                <a:latin typeface="Consolas" panose="020B0609020204030204" pitchFamily="49" charset="0"/>
                <a:cs typeface="Courier New" panose="02070309020205020404" pitchFamily="49" charset="0"/>
              </a:rPr>
              <a:t>k,j</a:t>
            </a:r>
            <a:r>
              <a:rPr lang="en-US" sz="20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2000"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sz="2000"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sz="2000" dirty="0">
                <a:solidFill>
                  <a:srgbClr val="3051FF"/>
                </a:solidFill>
                <a:latin typeface="Consolas" panose="020B0609020204030204" pitchFamily="49" charset="0"/>
                <a:cs typeface="Courier New" panose="02070309020205020404" pitchFamily="49" charset="0"/>
              </a:rPr>
              <a:t>end do</a:t>
            </a:r>
          </a:p>
        </p:txBody>
      </p:sp>
    </p:spTree>
    <p:extLst>
      <p:ext uri="{BB962C8B-B14F-4D97-AF65-F5344CB8AC3E}">
        <p14:creationId xmlns:p14="http://schemas.microsoft.com/office/powerpoint/2010/main" val="690138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ight Brace 6">
            <a:extLst>
              <a:ext uri="{FF2B5EF4-FFF2-40B4-BE49-F238E27FC236}">
                <a16:creationId xmlns:a16="http://schemas.microsoft.com/office/drawing/2014/main" id="{DBB61814-B73D-448D-855E-5EDA1B785F94}"/>
              </a:ext>
            </a:extLst>
          </p:cNvPr>
          <p:cNvSpPr/>
          <p:nvPr/>
        </p:nvSpPr>
        <p:spPr>
          <a:xfrm>
            <a:off x="9248783" y="1635874"/>
            <a:ext cx="208230" cy="755960"/>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8" name="TextBox 7">
            <a:extLst>
              <a:ext uri="{FF2B5EF4-FFF2-40B4-BE49-F238E27FC236}">
                <a16:creationId xmlns:a16="http://schemas.microsoft.com/office/drawing/2014/main" id="{E5D206EA-0891-471C-95D5-90D58219BAAC}"/>
              </a:ext>
            </a:extLst>
          </p:cNvPr>
          <p:cNvSpPr txBox="1"/>
          <p:nvPr/>
        </p:nvSpPr>
        <p:spPr>
          <a:xfrm>
            <a:off x="9369321" y="1823778"/>
            <a:ext cx="1372418" cy="369332"/>
          </a:xfrm>
          <a:prstGeom prst="rect">
            <a:avLst/>
          </a:prstGeom>
          <a:noFill/>
        </p:spPr>
        <p:txBody>
          <a:bodyPr wrap="square" rtlCol="0">
            <a:spAutoFit/>
          </a:bodyPr>
          <a:lstStyle/>
          <a:p>
            <a:pPr algn="ctr"/>
            <a:r>
              <a:rPr lang="en-US" b="1" dirty="0">
                <a:solidFill>
                  <a:schemeClr val="bg1"/>
                </a:solidFill>
                <a:latin typeface="Trebuchet MS" pitchFamily="34" charset="0"/>
              </a:rPr>
              <a:t>3 Workers</a:t>
            </a:r>
          </a:p>
        </p:txBody>
      </p:sp>
      <p:sp>
        <p:nvSpPr>
          <p:cNvPr id="5" name="Rectangle 4">
            <a:extLst>
              <a:ext uri="{FF2B5EF4-FFF2-40B4-BE49-F238E27FC236}">
                <a16:creationId xmlns:a16="http://schemas.microsoft.com/office/drawing/2014/main" id="{C994F1F1-BCFB-4070-9E8F-7BB3D5C2956C}"/>
              </a:ext>
            </a:extLst>
          </p:cNvPr>
          <p:cNvSpPr/>
          <p:nvPr/>
        </p:nvSpPr>
        <p:spPr>
          <a:xfrm>
            <a:off x="6238752"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252D864-A596-40E5-A2F3-8AF4607F5406}"/>
              </a:ext>
            </a:extLst>
          </p:cNvPr>
          <p:cNvSpPr/>
          <p:nvPr/>
        </p:nvSpPr>
        <p:spPr>
          <a:xfrm>
            <a:off x="6586811"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DF21B5E-63E6-44CF-905E-BF3337249232}"/>
              </a:ext>
            </a:extLst>
          </p:cNvPr>
          <p:cNvSpPr/>
          <p:nvPr/>
        </p:nvSpPr>
        <p:spPr>
          <a:xfrm>
            <a:off x="6934870"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B9ACB73-9053-4DC6-9095-7B1300526B8F}"/>
              </a:ext>
            </a:extLst>
          </p:cNvPr>
          <p:cNvSpPr/>
          <p:nvPr/>
        </p:nvSpPr>
        <p:spPr>
          <a:xfrm>
            <a:off x="7282929"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591409A-821F-47C8-821F-1754EB65205E}"/>
              </a:ext>
            </a:extLst>
          </p:cNvPr>
          <p:cNvSpPr/>
          <p:nvPr/>
        </p:nvSpPr>
        <p:spPr>
          <a:xfrm>
            <a:off x="7630988"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0FDC359-E76B-4876-8EEA-6C7139E57442}"/>
              </a:ext>
            </a:extLst>
          </p:cNvPr>
          <p:cNvSpPr/>
          <p:nvPr/>
        </p:nvSpPr>
        <p:spPr>
          <a:xfrm>
            <a:off x="7979047"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044A254-28EF-466A-9E6C-AEEBE0ACF35D}"/>
              </a:ext>
            </a:extLst>
          </p:cNvPr>
          <p:cNvSpPr/>
          <p:nvPr/>
        </p:nvSpPr>
        <p:spPr>
          <a:xfrm>
            <a:off x="8327106"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42DC83C-C1F9-4860-BAB9-0AB6E0747837}"/>
              </a:ext>
            </a:extLst>
          </p:cNvPr>
          <p:cNvSpPr/>
          <p:nvPr/>
        </p:nvSpPr>
        <p:spPr>
          <a:xfrm>
            <a:off x="8675165" y="137507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D18B18D-55BB-402F-8582-64F63829D070}"/>
              </a:ext>
            </a:extLst>
          </p:cNvPr>
          <p:cNvSpPr/>
          <p:nvPr/>
        </p:nvSpPr>
        <p:spPr>
          <a:xfrm>
            <a:off x="6246160"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168A5E5-7CFF-4A59-815A-DAABDA45D1D6}"/>
              </a:ext>
            </a:extLst>
          </p:cNvPr>
          <p:cNvSpPr/>
          <p:nvPr/>
        </p:nvSpPr>
        <p:spPr>
          <a:xfrm>
            <a:off x="6594219"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77C4C89-B3A5-4D65-B1D5-559E247C5F9F}"/>
              </a:ext>
            </a:extLst>
          </p:cNvPr>
          <p:cNvSpPr/>
          <p:nvPr/>
        </p:nvSpPr>
        <p:spPr>
          <a:xfrm>
            <a:off x="6942278"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173F811-59CE-419D-9EFA-5410F64A4E9E}"/>
              </a:ext>
            </a:extLst>
          </p:cNvPr>
          <p:cNvSpPr/>
          <p:nvPr/>
        </p:nvSpPr>
        <p:spPr>
          <a:xfrm>
            <a:off x="7290337"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FDB5B49-FD3C-4ABC-B050-653C41F03BC9}"/>
              </a:ext>
            </a:extLst>
          </p:cNvPr>
          <p:cNvSpPr/>
          <p:nvPr/>
        </p:nvSpPr>
        <p:spPr>
          <a:xfrm>
            <a:off x="7638396"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FB9E80E-E5BB-48C8-B262-2CC2E90F171D}"/>
              </a:ext>
            </a:extLst>
          </p:cNvPr>
          <p:cNvSpPr/>
          <p:nvPr/>
        </p:nvSpPr>
        <p:spPr>
          <a:xfrm>
            <a:off x="7986455"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A33A389-391E-479F-973F-2F954B705A2F}"/>
              </a:ext>
            </a:extLst>
          </p:cNvPr>
          <p:cNvSpPr/>
          <p:nvPr/>
        </p:nvSpPr>
        <p:spPr>
          <a:xfrm>
            <a:off x="8334514"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53DCCDA-A125-4A91-A609-9B657A3F6802}"/>
              </a:ext>
            </a:extLst>
          </p:cNvPr>
          <p:cNvSpPr/>
          <p:nvPr/>
        </p:nvSpPr>
        <p:spPr>
          <a:xfrm>
            <a:off x="8682573" y="1830670"/>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D6379F8-5D64-4DE2-B1BA-DFA445E4EC66}"/>
              </a:ext>
            </a:extLst>
          </p:cNvPr>
          <p:cNvSpPr/>
          <p:nvPr/>
        </p:nvSpPr>
        <p:spPr>
          <a:xfrm>
            <a:off x="6246160"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A197FA64-7BB9-48FB-B7D9-B1D14AD639AB}"/>
              </a:ext>
            </a:extLst>
          </p:cNvPr>
          <p:cNvSpPr/>
          <p:nvPr/>
        </p:nvSpPr>
        <p:spPr>
          <a:xfrm>
            <a:off x="6594219"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DADCEC9-A4D5-4885-AAB0-A2E4E16A2B92}"/>
              </a:ext>
            </a:extLst>
          </p:cNvPr>
          <p:cNvSpPr/>
          <p:nvPr/>
        </p:nvSpPr>
        <p:spPr>
          <a:xfrm>
            <a:off x="6942278"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ED9ABD8D-2912-4D80-8BF5-6C08F67C3306}"/>
              </a:ext>
            </a:extLst>
          </p:cNvPr>
          <p:cNvSpPr/>
          <p:nvPr/>
        </p:nvSpPr>
        <p:spPr>
          <a:xfrm>
            <a:off x="7290337"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5EE2400A-6DF4-4EFB-B1EC-33BED737CE76}"/>
              </a:ext>
            </a:extLst>
          </p:cNvPr>
          <p:cNvSpPr/>
          <p:nvPr/>
        </p:nvSpPr>
        <p:spPr>
          <a:xfrm>
            <a:off x="7638396"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409C3953-40B9-4E24-AA94-3C3F3E43FC69}"/>
              </a:ext>
            </a:extLst>
          </p:cNvPr>
          <p:cNvSpPr/>
          <p:nvPr/>
        </p:nvSpPr>
        <p:spPr>
          <a:xfrm>
            <a:off x="7986455"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5BFDF844-7BBF-4778-A64F-F61199BAA4F6}"/>
              </a:ext>
            </a:extLst>
          </p:cNvPr>
          <p:cNvSpPr/>
          <p:nvPr/>
        </p:nvSpPr>
        <p:spPr>
          <a:xfrm>
            <a:off x="8334514"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DE9D5153-E23E-45EA-A3BB-DB989880BB71}"/>
              </a:ext>
            </a:extLst>
          </p:cNvPr>
          <p:cNvSpPr/>
          <p:nvPr/>
        </p:nvSpPr>
        <p:spPr>
          <a:xfrm>
            <a:off x="8682573" y="2286265"/>
            <a:ext cx="348059" cy="362440"/>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itle 1">
            <a:extLst>
              <a:ext uri="{FF2B5EF4-FFF2-40B4-BE49-F238E27FC236}">
                <a16:creationId xmlns:a16="http://schemas.microsoft.com/office/drawing/2014/main" id="{06C3D746-B52C-4178-947A-C894313C34BC}"/>
              </a:ext>
            </a:extLst>
          </p:cNvPr>
          <p:cNvSpPr>
            <a:spLocks noGrp="1"/>
          </p:cNvSpPr>
          <p:nvPr>
            <p:ph type="title"/>
          </p:nvPr>
        </p:nvSpPr>
        <p:spPr>
          <a:xfrm>
            <a:off x="419641" y="276416"/>
            <a:ext cx="9976104" cy="590931"/>
          </a:xfrm>
        </p:spPr>
        <p:txBody>
          <a:bodyPr/>
          <a:lstStyle/>
          <a:p>
            <a:r>
              <a:rPr lang="en-US" dirty="0"/>
              <a:t>Gang </a:t>
            </a:r>
            <a:r>
              <a:rPr lang="en-US" b="1" dirty="0">
                <a:solidFill>
                  <a:srgbClr val="FF0000"/>
                </a:solidFill>
              </a:rPr>
              <a:t>worker</a:t>
            </a:r>
            <a:r>
              <a:rPr lang="en-US" dirty="0"/>
              <a:t> vector</a:t>
            </a:r>
          </a:p>
        </p:txBody>
      </p:sp>
      <p:sp>
        <p:nvSpPr>
          <p:cNvPr id="39" name="Content Placeholder 2">
            <a:extLst>
              <a:ext uri="{FF2B5EF4-FFF2-40B4-BE49-F238E27FC236}">
                <a16:creationId xmlns:a16="http://schemas.microsoft.com/office/drawing/2014/main" id="{B914D5F9-0AE4-44D3-8CF2-E49F6F9E59FB}"/>
              </a:ext>
            </a:extLst>
          </p:cNvPr>
          <p:cNvSpPr>
            <a:spLocks noGrp="1"/>
          </p:cNvSpPr>
          <p:nvPr>
            <p:ph idx="1"/>
          </p:nvPr>
        </p:nvSpPr>
        <p:spPr>
          <a:xfrm>
            <a:off x="455731" y="1635874"/>
            <a:ext cx="5000160" cy="3380058"/>
          </a:xfrm>
        </p:spPr>
        <p:txBody>
          <a:bodyPr/>
          <a:lstStyle/>
          <a:p>
            <a:r>
              <a:rPr lang="en-US" dirty="0"/>
              <a:t>In our sample code, we apply both gang and worker level parallelism to our outer-loop</a:t>
            </a:r>
          </a:p>
          <a:p>
            <a:r>
              <a:rPr lang="en-US" dirty="0"/>
              <a:t>The main difference this creates for our code is that we can now have smaller vectors running the inner loop</a:t>
            </a:r>
          </a:p>
          <a:p>
            <a:r>
              <a:rPr lang="en-US" dirty="0"/>
              <a:t>This will most likely improve performance </a:t>
            </a:r>
            <a:r>
              <a:rPr lang="en-US" b="1" dirty="0"/>
              <a:t>if</a:t>
            </a:r>
            <a:r>
              <a:rPr lang="en-US" dirty="0"/>
              <a:t> the inner loop is relatively small</a:t>
            </a:r>
          </a:p>
        </p:txBody>
      </p:sp>
      <p:sp>
        <p:nvSpPr>
          <p:cNvPr id="37" name="TextBox 36">
            <a:extLst>
              <a:ext uri="{FF2B5EF4-FFF2-40B4-BE49-F238E27FC236}">
                <a16:creationId xmlns:a16="http://schemas.microsoft.com/office/drawing/2014/main" id="{50BA7E93-1E02-4296-BBAD-9A6F85A340DD}"/>
              </a:ext>
            </a:extLst>
          </p:cNvPr>
          <p:cNvSpPr txBox="1"/>
          <p:nvPr/>
        </p:nvSpPr>
        <p:spPr>
          <a:xfrm>
            <a:off x="5803950" y="3536710"/>
            <a:ext cx="5006881" cy="1837426"/>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gang </a:t>
            </a:r>
            <a:r>
              <a:rPr lang="en-US" b="1" dirty="0">
                <a:solidFill>
                  <a:srgbClr val="8E4000"/>
                </a:solidFill>
                <a:latin typeface="Consolas" panose="020B0609020204030204" pitchFamily="49" charset="0"/>
                <a:cs typeface="Courier New" panose="02070309020205020404" pitchFamily="49" charset="0"/>
              </a:rPr>
              <a:t>worker</a:t>
            </a:r>
            <a:endParaRPr lang="en-US" dirty="0">
              <a:solidFill>
                <a:srgbClr val="8E4000"/>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N</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vector</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M</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&lt; loop code &gt;</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1547165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C3F2E-1E44-4981-B29D-74E602209182}"/>
              </a:ext>
            </a:extLst>
          </p:cNvPr>
          <p:cNvSpPr>
            <a:spLocks noGrp="1"/>
          </p:cNvSpPr>
          <p:nvPr>
            <p:ph type="title"/>
          </p:nvPr>
        </p:nvSpPr>
        <p:spPr/>
        <p:txBody>
          <a:bodyPr/>
          <a:lstStyle/>
          <a:p>
            <a:r>
              <a:rPr lang="en-US" dirty="0"/>
              <a:t>Parallel directive syntax</a:t>
            </a:r>
          </a:p>
        </p:txBody>
      </p:sp>
      <p:sp>
        <p:nvSpPr>
          <p:cNvPr id="3" name="TextBox 2">
            <a:extLst>
              <a:ext uri="{FF2B5EF4-FFF2-40B4-BE49-F238E27FC236}">
                <a16:creationId xmlns:a16="http://schemas.microsoft.com/office/drawing/2014/main" id="{282F1395-4DEC-48C1-9258-10EA27811140}"/>
              </a:ext>
            </a:extLst>
          </p:cNvPr>
          <p:cNvSpPr txBox="1"/>
          <p:nvPr/>
        </p:nvSpPr>
        <p:spPr>
          <a:xfrm>
            <a:off x="6053509" y="2036488"/>
            <a:ext cx="4590974" cy="2834622"/>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parallel num_gangs(2) \</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num_workers(2) vector_length(32)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#pragma acc loop gang worker</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acc loop vector</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32</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5" name="Content Placeholder 2">
            <a:extLst>
              <a:ext uri="{FF2B5EF4-FFF2-40B4-BE49-F238E27FC236}">
                <a16:creationId xmlns:a16="http://schemas.microsoft.com/office/drawing/2014/main" id="{17229A96-702F-4A43-AE56-EC2427D02C88}"/>
              </a:ext>
            </a:extLst>
          </p:cNvPr>
          <p:cNvSpPr txBox="1">
            <a:spLocks/>
          </p:cNvSpPr>
          <p:nvPr/>
        </p:nvSpPr>
        <p:spPr>
          <a:xfrm>
            <a:off x="419418" y="1720543"/>
            <a:ext cx="5367897" cy="371892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When using the parallel directive, you may define the number of gangs/workers/vectors with </a:t>
            </a:r>
            <a:r>
              <a:rPr lang="en-US" b="1" kern="0" dirty="0">
                <a:solidFill>
                  <a:srgbClr val="FF0000"/>
                </a:solidFill>
              </a:rPr>
              <a:t>num_gangs(N)</a:t>
            </a:r>
            <a:r>
              <a:rPr lang="en-US" kern="0" dirty="0"/>
              <a:t>, </a:t>
            </a:r>
            <a:r>
              <a:rPr lang="en-US" b="1" kern="0" dirty="0">
                <a:solidFill>
                  <a:srgbClr val="FF0000"/>
                </a:solidFill>
              </a:rPr>
              <a:t>num_workers(M)</a:t>
            </a:r>
            <a:r>
              <a:rPr lang="en-US" kern="0" dirty="0"/>
              <a:t>, </a:t>
            </a:r>
            <a:r>
              <a:rPr lang="en-US" b="1" kern="0" dirty="0">
                <a:solidFill>
                  <a:srgbClr val="FF0000"/>
                </a:solidFill>
              </a:rPr>
              <a:t>vector_length(Q)</a:t>
            </a:r>
          </a:p>
          <a:p>
            <a:pPr defTabSz="914400"/>
            <a:r>
              <a:rPr lang="en-US" kern="0" dirty="0"/>
              <a:t>Then, you may define where they belong in the loops using </a:t>
            </a:r>
            <a:r>
              <a:rPr lang="en-US" b="1" kern="0" dirty="0">
                <a:solidFill>
                  <a:srgbClr val="FF0000"/>
                </a:solidFill>
              </a:rPr>
              <a:t>gang</a:t>
            </a:r>
            <a:r>
              <a:rPr lang="en-US" b="1" kern="0" dirty="0"/>
              <a:t>,</a:t>
            </a:r>
            <a:r>
              <a:rPr lang="en-US" b="1" kern="0" dirty="0">
                <a:solidFill>
                  <a:srgbClr val="FF0000"/>
                </a:solidFill>
              </a:rPr>
              <a:t> worker</a:t>
            </a:r>
            <a:r>
              <a:rPr lang="en-US" b="1" kern="0" dirty="0"/>
              <a:t>,</a:t>
            </a:r>
            <a:r>
              <a:rPr lang="en-US" b="1" kern="0" dirty="0">
                <a:solidFill>
                  <a:srgbClr val="FF0000"/>
                </a:solidFill>
              </a:rPr>
              <a:t> vector</a:t>
            </a:r>
            <a:endParaRPr lang="en-US" kern="0" dirty="0"/>
          </a:p>
        </p:txBody>
      </p:sp>
      <p:sp>
        <p:nvSpPr>
          <p:cNvPr id="7" name="Rectangle 6">
            <a:extLst>
              <a:ext uri="{FF2B5EF4-FFF2-40B4-BE49-F238E27FC236}">
                <a16:creationId xmlns:a16="http://schemas.microsoft.com/office/drawing/2014/main" id="{B476ECAB-1911-43E2-9E1D-2C75B529E286}"/>
              </a:ext>
            </a:extLst>
          </p:cNvPr>
          <p:cNvSpPr/>
          <p:nvPr/>
        </p:nvSpPr>
        <p:spPr>
          <a:xfrm>
            <a:off x="8725989" y="2124891"/>
            <a:ext cx="1611085" cy="22642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92C45FB-699A-4D4A-AEDC-00CBDD925056}"/>
              </a:ext>
            </a:extLst>
          </p:cNvPr>
          <p:cNvSpPr/>
          <p:nvPr/>
        </p:nvSpPr>
        <p:spPr>
          <a:xfrm>
            <a:off x="6265818" y="2351313"/>
            <a:ext cx="1885405" cy="23513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B255EBC-F6D9-4F2E-B444-7BA666CC0862}"/>
              </a:ext>
            </a:extLst>
          </p:cNvPr>
          <p:cNvSpPr/>
          <p:nvPr/>
        </p:nvSpPr>
        <p:spPr>
          <a:xfrm>
            <a:off x="8216538" y="2351313"/>
            <a:ext cx="2236357" cy="235134"/>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708A8C6-0A31-48DA-9DFF-DCE10B39E8D3}"/>
              </a:ext>
            </a:extLst>
          </p:cNvPr>
          <p:cNvSpPr/>
          <p:nvPr/>
        </p:nvSpPr>
        <p:spPr>
          <a:xfrm>
            <a:off x="8484394" y="2845594"/>
            <a:ext cx="554831" cy="2524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F7D6D87-DE30-403D-9D48-E55ED0443244}"/>
              </a:ext>
            </a:extLst>
          </p:cNvPr>
          <p:cNvSpPr/>
          <p:nvPr/>
        </p:nvSpPr>
        <p:spPr>
          <a:xfrm>
            <a:off x="9091613" y="2845594"/>
            <a:ext cx="826293" cy="2524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651C972-A72E-4BF6-9349-72B3D0296F76}"/>
              </a:ext>
            </a:extLst>
          </p:cNvPr>
          <p:cNvSpPr/>
          <p:nvPr/>
        </p:nvSpPr>
        <p:spPr>
          <a:xfrm>
            <a:off x="8705238" y="3327591"/>
            <a:ext cx="826293" cy="2524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0739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8"/>
                                        </p:tgtEl>
                                      </p:cBhvr>
                                    </p:animEffect>
                                    <p:set>
                                      <p:cBhvr>
                                        <p:cTn id="25" dur="1" fill="hold">
                                          <p:stCondLst>
                                            <p:cond delay="499"/>
                                          </p:stCondLst>
                                        </p:cTn>
                                        <p:tgtEl>
                                          <p:spTgt spid="8"/>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5">
                                            <p:txEl>
                                              <p:pRg st="1" end="1"/>
                                            </p:txEl>
                                          </p:spTgt>
                                        </p:tgtEl>
                                        <p:attrNameLst>
                                          <p:attrName>style.visibility</p:attrName>
                                        </p:attrNameLst>
                                      </p:cBhvr>
                                      <p:to>
                                        <p:strVal val="visible"/>
                                      </p:to>
                                    </p:set>
                                    <p:animEffect transition="in" filter="fade">
                                      <p:cBhvr>
                                        <p:cTn id="32" dur="500"/>
                                        <p:tgtEl>
                                          <p:spTgt spid="5">
                                            <p:txEl>
                                              <p:pRg st="1" end="1"/>
                                            </p:txEl>
                                          </p:spTgt>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9" grpId="0" animBg="1"/>
      <p:bldP spid="9" grpId="1" animBg="1"/>
      <p:bldP spid="10" grpId="0" animBg="1"/>
      <p:bldP spid="11" grpId="0" animBg="1"/>
      <p:bldP spid="12" grpId="0" animBg="1"/>
    </p:bld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C3F2E-1E44-4981-B29D-74E602209182}"/>
              </a:ext>
            </a:extLst>
          </p:cNvPr>
          <p:cNvSpPr>
            <a:spLocks noGrp="1"/>
          </p:cNvSpPr>
          <p:nvPr>
            <p:ph type="title"/>
          </p:nvPr>
        </p:nvSpPr>
        <p:spPr/>
        <p:txBody>
          <a:bodyPr/>
          <a:lstStyle/>
          <a:p>
            <a:r>
              <a:rPr lang="en-US" dirty="0"/>
              <a:t>Parallel directive syntax</a:t>
            </a:r>
          </a:p>
        </p:txBody>
      </p:sp>
      <p:sp>
        <p:nvSpPr>
          <p:cNvPr id="3" name="TextBox 2">
            <a:extLst>
              <a:ext uri="{FF2B5EF4-FFF2-40B4-BE49-F238E27FC236}">
                <a16:creationId xmlns:a16="http://schemas.microsoft.com/office/drawing/2014/main" id="{282F1395-4DEC-48C1-9258-10EA27811140}"/>
              </a:ext>
            </a:extLst>
          </p:cNvPr>
          <p:cNvSpPr txBox="1"/>
          <p:nvPr/>
        </p:nvSpPr>
        <p:spPr>
          <a:xfrm>
            <a:off x="2268813" y="3616155"/>
            <a:ext cx="8332730" cy="2336024"/>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num_gangs(2) </a:t>
            </a:r>
            <a:r>
              <a:rPr lang="en-US" dirty="0" err="1">
                <a:solidFill>
                  <a:srgbClr val="8E4000"/>
                </a:solidFill>
                <a:latin typeface="Consolas" panose="020B0609020204030204" pitchFamily="49" charset="0"/>
                <a:cs typeface="Courier New" panose="02070309020205020404" pitchFamily="49" charset="0"/>
              </a:rPr>
              <a:t>num_workers</a:t>
            </a:r>
            <a:r>
              <a:rPr lang="en-US" dirty="0">
                <a:solidFill>
                  <a:srgbClr val="8E4000"/>
                </a:solidFill>
                <a:latin typeface="Consolas" panose="020B0609020204030204" pitchFamily="49" charset="0"/>
                <a:cs typeface="Courier New" panose="02070309020205020404" pitchFamily="49" charset="0"/>
              </a:rPr>
              <a:t>(2) </a:t>
            </a:r>
            <a:r>
              <a:rPr lang="en-US" dirty="0" err="1">
                <a:solidFill>
                  <a:srgbClr val="8E4000"/>
                </a:solidFill>
                <a:latin typeface="Consolas" panose="020B0609020204030204" pitchFamily="49" charset="0"/>
                <a:cs typeface="Courier New" panose="02070309020205020404" pitchFamily="49" charset="0"/>
              </a:rPr>
              <a:t>vector_length</a:t>
            </a:r>
            <a:r>
              <a:rPr lang="en-US" dirty="0">
                <a:solidFill>
                  <a:srgbClr val="8E4000"/>
                </a:solidFill>
                <a:latin typeface="Consolas" panose="020B0609020204030204" pitchFamily="49" charset="0"/>
                <a:cs typeface="Courier New" panose="02070309020205020404" pitchFamily="49" charset="0"/>
              </a:rPr>
              <a:t>(32)</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gang worker</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do </a:t>
            </a:r>
            <a:r>
              <a:rPr lang="en-US" dirty="0">
                <a:solidFill>
                  <a:schemeClr val="bg1"/>
                </a:solidFill>
                <a:latin typeface="Consolas" panose="020B0609020204030204" pitchFamily="49" charset="0"/>
                <a:cs typeface="Courier New" panose="02070309020205020404" pitchFamily="49" charset="0"/>
              </a:rPr>
              <a:t>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a:t>
            </a:r>
            <a:r>
              <a:rPr lang="en-US" dirty="0">
                <a:solidFill>
                  <a:srgbClr val="FF8738"/>
                </a:solidFill>
                <a:latin typeface="Consolas" panose="020B0609020204030204" pitchFamily="49" charset="0"/>
                <a:cs typeface="Courier New" panose="02070309020205020404" pitchFamily="49" charset="0"/>
              </a:rPr>
              <a:t>4</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vector</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32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a:t>
            </a:r>
            <a:r>
              <a:rPr lang="en-US" dirty="0">
                <a:solidFill>
                  <a:srgbClr val="030382"/>
                </a:solidFill>
                <a:latin typeface="Consolas" panose="020B0609020204030204" pitchFamily="49" charset="0"/>
                <a:cs typeface="Courier New" panose="02070309020205020404" pitchFamily="49" charset="0"/>
              </a:rPr>
              <a:t> = array(</a:t>
            </a:r>
            <a:r>
              <a:rPr lang="en-US" dirty="0" err="1">
                <a:solidFill>
                  <a:srgbClr val="030382"/>
                </a:solidFill>
                <a:latin typeface="Consolas" panose="020B0609020204030204" pitchFamily="49" charset="0"/>
                <a:cs typeface="Courier New" panose="02070309020205020404" pitchFamily="49" charset="0"/>
              </a:rPr>
              <a:t>x,y</a:t>
            </a:r>
            <a:r>
              <a:rPr lang="en-US" dirty="0">
                <a:solidFill>
                  <a:srgbClr val="030382"/>
                </a:solidFill>
                <a:latin typeface="Consolas" panose="020B0609020204030204" pitchFamily="49" charset="0"/>
                <a:cs typeface="Courier New" panose="02070309020205020404" pitchFamily="49" charset="0"/>
              </a:rPr>
              <a:t>) + 1</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dirty="0">
              <a:solidFill>
                <a:srgbClr val="5570FD"/>
              </a:solidFill>
              <a:latin typeface="Consolas" panose="020B0609020204030204" pitchFamily="49" charset="0"/>
              <a:cs typeface="Courier New" panose="02070309020205020404" pitchFamily="49" charset="0"/>
            </a:endParaRPr>
          </a:p>
        </p:txBody>
      </p:sp>
      <p:sp>
        <p:nvSpPr>
          <p:cNvPr id="5" name="Content Placeholder 2">
            <a:extLst>
              <a:ext uri="{FF2B5EF4-FFF2-40B4-BE49-F238E27FC236}">
                <a16:creationId xmlns:a16="http://schemas.microsoft.com/office/drawing/2014/main" id="{17229A96-702F-4A43-AE56-EC2427D02C88}"/>
              </a:ext>
            </a:extLst>
          </p:cNvPr>
          <p:cNvSpPr txBox="1">
            <a:spLocks/>
          </p:cNvSpPr>
          <p:nvPr/>
        </p:nvSpPr>
        <p:spPr>
          <a:xfrm>
            <a:off x="419418" y="1720543"/>
            <a:ext cx="9180868" cy="371892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When using the parallel directive, you may define the number of gangs/workers/vectors with </a:t>
            </a:r>
            <a:r>
              <a:rPr lang="en-US" b="1" kern="0" dirty="0">
                <a:solidFill>
                  <a:srgbClr val="FF0000"/>
                </a:solidFill>
              </a:rPr>
              <a:t>num_gangs(N)</a:t>
            </a:r>
            <a:r>
              <a:rPr lang="en-US" kern="0" dirty="0"/>
              <a:t>, </a:t>
            </a:r>
            <a:r>
              <a:rPr lang="en-US" b="1" kern="0" dirty="0">
                <a:solidFill>
                  <a:srgbClr val="FF0000"/>
                </a:solidFill>
              </a:rPr>
              <a:t>num_workers(M)</a:t>
            </a:r>
            <a:r>
              <a:rPr lang="en-US" kern="0" dirty="0"/>
              <a:t>, </a:t>
            </a:r>
            <a:r>
              <a:rPr lang="en-US" b="1" kern="0" dirty="0">
                <a:solidFill>
                  <a:srgbClr val="FF0000"/>
                </a:solidFill>
              </a:rPr>
              <a:t>vector_length(Q)</a:t>
            </a:r>
          </a:p>
          <a:p>
            <a:pPr defTabSz="914400"/>
            <a:r>
              <a:rPr lang="en-US" kern="0" dirty="0"/>
              <a:t>Then, you may define where they belong in the loops using </a:t>
            </a:r>
            <a:r>
              <a:rPr lang="en-US" b="1" kern="0" dirty="0">
                <a:solidFill>
                  <a:srgbClr val="FF0000"/>
                </a:solidFill>
              </a:rPr>
              <a:t>gang</a:t>
            </a:r>
            <a:r>
              <a:rPr lang="en-US" b="1" kern="0" dirty="0"/>
              <a:t>,</a:t>
            </a:r>
            <a:r>
              <a:rPr lang="en-US" b="1" kern="0" dirty="0">
                <a:solidFill>
                  <a:srgbClr val="FF0000"/>
                </a:solidFill>
              </a:rPr>
              <a:t> worker</a:t>
            </a:r>
            <a:r>
              <a:rPr lang="en-US" b="1" kern="0" dirty="0"/>
              <a:t>,</a:t>
            </a:r>
            <a:r>
              <a:rPr lang="en-US" b="1" kern="0" dirty="0">
                <a:solidFill>
                  <a:srgbClr val="FF0000"/>
                </a:solidFill>
              </a:rPr>
              <a:t> vector</a:t>
            </a:r>
            <a:endParaRPr lang="en-US" kern="0" dirty="0"/>
          </a:p>
        </p:txBody>
      </p:sp>
      <p:sp>
        <p:nvSpPr>
          <p:cNvPr id="7" name="Rectangle 6">
            <a:extLst>
              <a:ext uri="{FF2B5EF4-FFF2-40B4-BE49-F238E27FC236}">
                <a16:creationId xmlns:a16="http://schemas.microsoft.com/office/drawing/2014/main" id="{B476ECAB-1911-43E2-9E1D-2C75B529E286}"/>
              </a:ext>
            </a:extLst>
          </p:cNvPr>
          <p:cNvSpPr/>
          <p:nvPr/>
        </p:nvSpPr>
        <p:spPr>
          <a:xfrm>
            <a:off x="5841848" y="3681682"/>
            <a:ext cx="1782738" cy="226422"/>
          </a:xfrm>
          <a:prstGeom prst="rect">
            <a:avLst/>
          </a:prstGeom>
          <a:no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92C45FB-699A-4D4A-AEDC-00CBDD925056}"/>
              </a:ext>
            </a:extLst>
          </p:cNvPr>
          <p:cNvSpPr/>
          <p:nvPr/>
        </p:nvSpPr>
        <p:spPr>
          <a:xfrm>
            <a:off x="4199817" y="3681682"/>
            <a:ext cx="1611085" cy="226422"/>
          </a:xfrm>
          <a:prstGeom prst="rect">
            <a:avLst/>
          </a:prstGeom>
          <a:no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B255EBC-F6D9-4F2E-B444-7BA666CC0862}"/>
              </a:ext>
            </a:extLst>
          </p:cNvPr>
          <p:cNvSpPr/>
          <p:nvPr/>
        </p:nvSpPr>
        <p:spPr>
          <a:xfrm>
            <a:off x="7680280" y="3681682"/>
            <a:ext cx="2236357" cy="235134"/>
          </a:xfrm>
          <a:prstGeom prst="rect">
            <a:avLst/>
          </a:prstGeom>
          <a:no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708A8C6-0A31-48DA-9DFF-DCE10B39E8D3}"/>
              </a:ext>
            </a:extLst>
          </p:cNvPr>
          <p:cNvSpPr/>
          <p:nvPr/>
        </p:nvSpPr>
        <p:spPr>
          <a:xfrm>
            <a:off x="3943331" y="3938768"/>
            <a:ext cx="554831" cy="252415"/>
          </a:xfrm>
          <a:prstGeom prst="rect">
            <a:avLst/>
          </a:prstGeom>
          <a:no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F7D6D87-DE30-403D-9D48-E55ED0443244}"/>
              </a:ext>
            </a:extLst>
          </p:cNvPr>
          <p:cNvSpPr/>
          <p:nvPr/>
        </p:nvSpPr>
        <p:spPr>
          <a:xfrm>
            <a:off x="4550550" y="3938768"/>
            <a:ext cx="826293" cy="252415"/>
          </a:xfrm>
          <a:prstGeom prst="rect">
            <a:avLst/>
          </a:prstGeom>
          <a:no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651C972-A72E-4BF6-9349-72B3D0296F76}"/>
              </a:ext>
            </a:extLst>
          </p:cNvPr>
          <p:cNvSpPr/>
          <p:nvPr/>
        </p:nvSpPr>
        <p:spPr>
          <a:xfrm>
            <a:off x="4164796" y="4420899"/>
            <a:ext cx="826293" cy="252415"/>
          </a:xfrm>
          <a:prstGeom prst="rect">
            <a:avLst/>
          </a:prstGeom>
          <a:no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3613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8"/>
                                        </p:tgtEl>
                                      </p:cBhvr>
                                    </p:animEffect>
                                    <p:set>
                                      <p:cBhvr>
                                        <p:cTn id="25" dur="1" fill="hold">
                                          <p:stCondLst>
                                            <p:cond delay="499"/>
                                          </p:stCondLst>
                                        </p:cTn>
                                        <p:tgtEl>
                                          <p:spTgt spid="8"/>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5">
                                            <p:txEl>
                                              <p:pRg st="1" end="1"/>
                                            </p:txEl>
                                          </p:spTgt>
                                        </p:tgtEl>
                                        <p:attrNameLst>
                                          <p:attrName>style.visibility</p:attrName>
                                        </p:attrNameLst>
                                      </p:cBhvr>
                                      <p:to>
                                        <p:strVal val="visible"/>
                                      </p:to>
                                    </p:set>
                                    <p:animEffect transition="in" filter="fade">
                                      <p:cBhvr>
                                        <p:cTn id="32" dur="500"/>
                                        <p:tgtEl>
                                          <p:spTgt spid="5">
                                            <p:txEl>
                                              <p:pRg st="1" end="1"/>
                                            </p:txEl>
                                          </p:spTgt>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fade">
                                      <p:cBhvr>
                                        <p:cTn id="39" dur="500"/>
                                        <p:tgtEl>
                                          <p:spTgt spid="1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9" grpId="0" animBg="1"/>
      <p:bldP spid="9" grpId="1" animBg="1"/>
      <p:bldP spid="10" grpId="0" animBg="1"/>
      <p:bldP spid="11" grpId="0" animBg="1"/>
      <p:bldP spid="1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C3F2E-1E44-4981-B29D-74E602209182}"/>
              </a:ext>
            </a:extLst>
          </p:cNvPr>
          <p:cNvSpPr>
            <a:spLocks noGrp="1"/>
          </p:cNvSpPr>
          <p:nvPr>
            <p:ph type="title"/>
          </p:nvPr>
        </p:nvSpPr>
        <p:spPr/>
        <p:txBody>
          <a:bodyPr/>
          <a:lstStyle/>
          <a:p>
            <a:r>
              <a:rPr lang="en-US" dirty="0"/>
              <a:t>Parallel directive syntax</a:t>
            </a:r>
          </a:p>
        </p:txBody>
      </p:sp>
      <p:sp>
        <p:nvSpPr>
          <p:cNvPr id="3" name="TextBox 2">
            <a:extLst>
              <a:ext uri="{FF2B5EF4-FFF2-40B4-BE49-F238E27FC236}">
                <a16:creationId xmlns:a16="http://schemas.microsoft.com/office/drawing/2014/main" id="{282F1395-4DEC-48C1-9258-10EA27811140}"/>
              </a:ext>
            </a:extLst>
          </p:cNvPr>
          <p:cNvSpPr txBox="1"/>
          <p:nvPr/>
        </p:nvSpPr>
        <p:spPr>
          <a:xfrm>
            <a:off x="1881791" y="3150663"/>
            <a:ext cx="7166103" cy="208672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parallel loop num_gangs(2) num_workers(2) \ 	vector_length(32) gang worker</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acc loop vector</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32</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5" name="Content Placeholder 2">
            <a:extLst>
              <a:ext uri="{FF2B5EF4-FFF2-40B4-BE49-F238E27FC236}">
                <a16:creationId xmlns:a16="http://schemas.microsoft.com/office/drawing/2014/main" id="{17229A96-702F-4A43-AE56-EC2427D02C88}"/>
              </a:ext>
            </a:extLst>
          </p:cNvPr>
          <p:cNvSpPr txBox="1">
            <a:spLocks/>
          </p:cNvSpPr>
          <p:nvPr/>
        </p:nvSpPr>
        <p:spPr>
          <a:xfrm>
            <a:off x="2924716" y="1940993"/>
            <a:ext cx="5367897" cy="665606"/>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You may also apply gang/worker/vector when using the parallel loop construct</a:t>
            </a:r>
          </a:p>
        </p:txBody>
      </p:sp>
    </p:spTree>
    <p:extLst>
      <p:ext uri="{BB962C8B-B14F-4D97-AF65-F5344CB8AC3E}">
        <p14:creationId xmlns:p14="http://schemas.microsoft.com/office/powerpoint/2010/main" val="2524626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C3F2E-1E44-4981-B29D-74E602209182}"/>
              </a:ext>
            </a:extLst>
          </p:cNvPr>
          <p:cNvSpPr>
            <a:spLocks noGrp="1"/>
          </p:cNvSpPr>
          <p:nvPr>
            <p:ph type="title"/>
          </p:nvPr>
        </p:nvSpPr>
        <p:spPr/>
        <p:txBody>
          <a:bodyPr/>
          <a:lstStyle/>
          <a:p>
            <a:r>
              <a:rPr lang="en-US" dirty="0"/>
              <a:t>Parallel directive syntax</a:t>
            </a:r>
          </a:p>
        </p:txBody>
      </p:sp>
      <p:sp>
        <p:nvSpPr>
          <p:cNvPr id="3" name="TextBox 2">
            <a:extLst>
              <a:ext uri="{FF2B5EF4-FFF2-40B4-BE49-F238E27FC236}">
                <a16:creationId xmlns:a16="http://schemas.microsoft.com/office/drawing/2014/main" id="{282F1395-4DEC-48C1-9258-10EA27811140}"/>
              </a:ext>
            </a:extLst>
          </p:cNvPr>
          <p:cNvSpPr txBox="1"/>
          <p:nvPr/>
        </p:nvSpPr>
        <p:spPr>
          <a:xfrm>
            <a:off x="539703" y="3275312"/>
            <a:ext cx="10099650" cy="1837426"/>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num_gangs(2) num_workers(2) </a:t>
            </a:r>
            <a:r>
              <a:rPr lang="en-US" dirty="0" err="1">
                <a:solidFill>
                  <a:srgbClr val="8E4000"/>
                </a:solidFill>
                <a:latin typeface="Consolas" panose="020B0609020204030204" pitchFamily="49" charset="0"/>
                <a:cs typeface="Courier New" panose="02070309020205020404" pitchFamily="49" charset="0"/>
              </a:rPr>
              <a:t>vector_length</a:t>
            </a:r>
            <a:r>
              <a:rPr lang="en-US" dirty="0">
                <a:solidFill>
                  <a:srgbClr val="8E4000"/>
                </a:solidFill>
                <a:latin typeface="Consolas" panose="020B0609020204030204" pitchFamily="49" charset="0"/>
                <a:cs typeface="Courier New" panose="02070309020205020404" pitchFamily="49" charset="0"/>
              </a:rPr>
              <a:t>(32) gang worker</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vector</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32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
        <p:nvSpPr>
          <p:cNvPr id="5" name="Content Placeholder 2">
            <a:extLst>
              <a:ext uri="{FF2B5EF4-FFF2-40B4-BE49-F238E27FC236}">
                <a16:creationId xmlns:a16="http://schemas.microsoft.com/office/drawing/2014/main" id="{17229A96-702F-4A43-AE56-EC2427D02C88}"/>
              </a:ext>
            </a:extLst>
          </p:cNvPr>
          <p:cNvSpPr txBox="1">
            <a:spLocks/>
          </p:cNvSpPr>
          <p:nvPr/>
        </p:nvSpPr>
        <p:spPr>
          <a:xfrm>
            <a:off x="2924716" y="1940993"/>
            <a:ext cx="5367897" cy="665606"/>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You may also apply gang/worker/vector when using the parallel loop construct</a:t>
            </a:r>
          </a:p>
        </p:txBody>
      </p:sp>
    </p:spTree>
    <p:extLst>
      <p:ext uri="{BB962C8B-B14F-4D97-AF65-F5344CB8AC3E}">
        <p14:creationId xmlns:p14="http://schemas.microsoft.com/office/powerpoint/2010/main" val="904996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C3F2E-1E44-4981-B29D-74E602209182}"/>
              </a:ext>
            </a:extLst>
          </p:cNvPr>
          <p:cNvSpPr>
            <a:spLocks noGrp="1"/>
          </p:cNvSpPr>
          <p:nvPr>
            <p:ph type="title"/>
          </p:nvPr>
        </p:nvSpPr>
        <p:spPr/>
        <p:txBody>
          <a:bodyPr/>
          <a:lstStyle/>
          <a:p>
            <a:r>
              <a:rPr lang="en-US" dirty="0"/>
              <a:t>Kernels directive syntax</a:t>
            </a:r>
          </a:p>
        </p:txBody>
      </p:sp>
      <p:sp>
        <p:nvSpPr>
          <p:cNvPr id="4" name="TextBox 3">
            <a:extLst>
              <a:ext uri="{FF2B5EF4-FFF2-40B4-BE49-F238E27FC236}">
                <a16:creationId xmlns:a16="http://schemas.microsoft.com/office/drawing/2014/main" id="{9557B039-3C26-48B1-B0F4-24540F1DCF03}"/>
              </a:ext>
            </a:extLst>
          </p:cNvPr>
          <p:cNvSpPr txBox="1"/>
          <p:nvPr/>
        </p:nvSpPr>
        <p:spPr>
          <a:xfrm>
            <a:off x="5223883" y="2073538"/>
            <a:ext cx="5481290" cy="18374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gang(2) worker(2)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#pragma acc loop vector(32)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32</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5" name="Content Placeholder 2">
            <a:extLst>
              <a:ext uri="{FF2B5EF4-FFF2-40B4-BE49-F238E27FC236}">
                <a16:creationId xmlns:a16="http://schemas.microsoft.com/office/drawing/2014/main" id="{25025D49-AD1F-4792-A89E-327ECCA73A8B}"/>
              </a:ext>
            </a:extLst>
          </p:cNvPr>
          <p:cNvSpPr txBox="1">
            <a:spLocks/>
          </p:cNvSpPr>
          <p:nvPr/>
        </p:nvSpPr>
        <p:spPr>
          <a:xfrm>
            <a:off x="330332" y="1418180"/>
            <a:ext cx="4578853" cy="3589250"/>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When using the kernels directive, the process is somewhat simplified</a:t>
            </a:r>
            <a:endParaRPr lang="en-US" b="1" kern="0" dirty="0">
              <a:solidFill>
                <a:srgbClr val="FF0000"/>
              </a:solidFill>
            </a:endParaRPr>
          </a:p>
          <a:p>
            <a:pPr defTabSz="914400"/>
            <a:r>
              <a:rPr lang="en-US" kern="0" dirty="0"/>
              <a:t>You may define the location and number by using </a:t>
            </a:r>
            <a:r>
              <a:rPr lang="en-US" b="1" kern="0" dirty="0">
                <a:solidFill>
                  <a:srgbClr val="FF0000"/>
                </a:solidFill>
              </a:rPr>
              <a:t>gang(N)</a:t>
            </a:r>
            <a:r>
              <a:rPr lang="en-US" b="1" kern="0" dirty="0"/>
              <a:t>,</a:t>
            </a:r>
            <a:r>
              <a:rPr lang="en-US" b="1" kern="0" dirty="0">
                <a:solidFill>
                  <a:srgbClr val="FF0000"/>
                </a:solidFill>
              </a:rPr>
              <a:t> worker(M)</a:t>
            </a:r>
            <a:r>
              <a:rPr lang="en-US" b="1" kern="0" dirty="0"/>
              <a:t>,</a:t>
            </a:r>
            <a:r>
              <a:rPr lang="en-US" b="1" kern="0" dirty="0">
                <a:solidFill>
                  <a:srgbClr val="FF0000"/>
                </a:solidFill>
              </a:rPr>
              <a:t> vector(Q)</a:t>
            </a:r>
          </a:p>
          <a:p>
            <a:pPr defTabSz="914400"/>
            <a:r>
              <a:rPr lang="en-US" kern="0" dirty="0"/>
              <a:t>You may also define gang, worker, and vector using the same method as with the parallel directive</a:t>
            </a:r>
          </a:p>
          <a:p>
            <a:pPr defTabSz="914400"/>
            <a:r>
              <a:rPr lang="en-US" kern="0" dirty="0"/>
              <a:t>If you do not specify a number, the compiler will decide one</a:t>
            </a:r>
          </a:p>
        </p:txBody>
      </p:sp>
      <p:sp>
        <p:nvSpPr>
          <p:cNvPr id="6" name="Rectangle 5">
            <a:extLst>
              <a:ext uri="{FF2B5EF4-FFF2-40B4-BE49-F238E27FC236}">
                <a16:creationId xmlns:a16="http://schemas.microsoft.com/office/drawing/2014/main" id="{2AFCE79B-9112-4911-AC5F-84542803B874}"/>
              </a:ext>
            </a:extLst>
          </p:cNvPr>
          <p:cNvSpPr/>
          <p:nvPr/>
        </p:nvSpPr>
        <p:spPr>
          <a:xfrm>
            <a:off x="8401844" y="2118519"/>
            <a:ext cx="935831" cy="2524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560195D-946E-42F5-BB84-9BEEE0C9A3DD}"/>
              </a:ext>
            </a:extLst>
          </p:cNvPr>
          <p:cNvSpPr/>
          <p:nvPr/>
        </p:nvSpPr>
        <p:spPr>
          <a:xfrm>
            <a:off x="9393238" y="2118518"/>
            <a:ext cx="1214437" cy="2524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9F4EE7E-DA29-43C9-9EC4-84BDAABBFD16}"/>
              </a:ext>
            </a:extLst>
          </p:cNvPr>
          <p:cNvSpPr/>
          <p:nvPr/>
        </p:nvSpPr>
        <p:spPr>
          <a:xfrm>
            <a:off x="7594617" y="2613216"/>
            <a:ext cx="1388087" cy="2524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3328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6"/>
                                        </p:tgtEl>
                                      </p:cBhvr>
                                    </p:animEffect>
                                    <p:set>
                                      <p:cBhvr>
                                        <p:cTn id="27" dur="1" fill="hold">
                                          <p:stCondLst>
                                            <p:cond delay="499"/>
                                          </p:stCondLst>
                                        </p:cTn>
                                        <p:tgtEl>
                                          <p:spTgt spid="6"/>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7"/>
                                        </p:tgtEl>
                                      </p:cBhvr>
                                    </p:animEffect>
                                    <p:set>
                                      <p:cBhvr>
                                        <p:cTn id="30" dur="1" fill="hold">
                                          <p:stCondLst>
                                            <p:cond delay="499"/>
                                          </p:stCondLst>
                                        </p:cTn>
                                        <p:tgtEl>
                                          <p:spTgt spid="7"/>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8"/>
                                        </p:tgtEl>
                                      </p:cBhvr>
                                    </p:animEffect>
                                    <p:set>
                                      <p:cBhvr>
                                        <p:cTn id="33" dur="1" fill="hold">
                                          <p:stCondLst>
                                            <p:cond delay="499"/>
                                          </p:stCondLst>
                                        </p:cTn>
                                        <p:tgtEl>
                                          <p:spTgt spid="8"/>
                                        </p:tgtEl>
                                        <p:attrNameLst>
                                          <p:attrName>style.visibility</p:attrName>
                                        </p:attrNameLst>
                                      </p:cBhvr>
                                      <p:to>
                                        <p:strVal val="hidden"/>
                                      </p:to>
                                    </p:set>
                                  </p:childTnLst>
                                </p:cTn>
                              </p:par>
                            </p:childTnLst>
                          </p:cTn>
                        </p:par>
                        <p:par>
                          <p:cTn id="34" fill="hold">
                            <p:stCondLst>
                              <p:cond delay="500"/>
                            </p:stCondLst>
                            <p:childTnLst>
                              <p:par>
                                <p:cTn id="35" presetID="10" presetClass="entr" presetSubtype="0" fill="hold" nodeType="afterEffect">
                                  <p:stCondLst>
                                    <p:cond delay="0"/>
                                  </p:stCondLst>
                                  <p:childTnLst>
                                    <p:set>
                                      <p:cBhvr>
                                        <p:cTn id="36" dur="1" fill="hold">
                                          <p:stCondLst>
                                            <p:cond delay="0"/>
                                          </p:stCondLst>
                                        </p:cTn>
                                        <p:tgtEl>
                                          <p:spTgt spid="5">
                                            <p:txEl>
                                              <p:pRg st="2" end="2"/>
                                            </p:txEl>
                                          </p:spTgt>
                                        </p:tgtEl>
                                        <p:attrNameLst>
                                          <p:attrName>style.visibility</p:attrName>
                                        </p:attrNameLst>
                                      </p:cBhvr>
                                      <p:to>
                                        <p:strVal val="visible"/>
                                      </p:to>
                                    </p:set>
                                    <p:animEffect transition="in" filter="fade">
                                      <p:cBhvr>
                                        <p:cTn id="37" dur="500"/>
                                        <p:tgtEl>
                                          <p:spTgt spid="5">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3" end="3"/>
                                            </p:txEl>
                                          </p:spTgt>
                                        </p:tgtEl>
                                        <p:attrNameLst>
                                          <p:attrName>style.visibility</p:attrName>
                                        </p:attrNameLst>
                                      </p:cBhvr>
                                      <p:to>
                                        <p:strVal val="visible"/>
                                      </p:to>
                                    </p:set>
                                    <p:animEffect transition="in" filter="fade">
                                      <p:cBhvr>
                                        <p:cTn id="4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Lst>
  </p:timing>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C3F2E-1E44-4981-B29D-74E602209182}"/>
              </a:ext>
            </a:extLst>
          </p:cNvPr>
          <p:cNvSpPr>
            <a:spLocks noGrp="1"/>
          </p:cNvSpPr>
          <p:nvPr>
            <p:ph type="title"/>
          </p:nvPr>
        </p:nvSpPr>
        <p:spPr/>
        <p:txBody>
          <a:bodyPr/>
          <a:lstStyle/>
          <a:p>
            <a:r>
              <a:rPr lang="en-US" dirty="0"/>
              <a:t>Kernels directive syntax</a:t>
            </a:r>
          </a:p>
        </p:txBody>
      </p:sp>
      <p:sp>
        <p:nvSpPr>
          <p:cNvPr id="4" name="TextBox 3">
            <a:extLst>
              <a:ext uri="{FF2B5EF4-FFF2-40B4-BE49-F238E27FC236}">
                <a16:creationId xmlns:a16="http://schemas.microsoft.com/office/drawing/2014/main" id="{9557B039-3C26-48B1-B0F4-24540F1DCF03}"/>
              </a:ext>
            </a:extLst>
          </p:cNvPr>
          <p:cNvSpPr txBox="1"/>
          <p:nvPr/>
        </p:nvSpPr>
        <p:spPr>
          <a:xfrm>
            <a:off x="5223883" y="1948889"/>
            <a:ext cx="5481290" cy="2086725"/>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gang(2) worker(2)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vector(32)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32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chemeClr val="bg1"/>
              </a:solidFill>
              <a:latin typeface="Consolas" panose="020B0609020204030204" pitchFamily="49" charset="0"/>
              <a:cs typeface="Courier New" panose="02070309020205020404" pitchFamily="49" charset="0"/>
            </a:endParaRPr>
          </a:p>
        </p:txBody>
      </p:sp>
      <p:sp>
        <p:nvSpPr>
          <p:cNvPr id="5" name="Content Placeholder 2">
            <a:extLst>
              <a:ext uri="{FF2B5EF4-FFF2-40B4-BE49-F238E27FC236}">
                <a16:creationId xmlns:a16="http://schemas.microsoft.com/office/drawing/2014/main" id="{25025D49-AD1F-4792-A89E-327ECCA73A8B}"/>
              </a:ext>
            </a:extLst>
          </p:cNvPr>
          <p:cNvSpPr txBox="1">
            <a:spLocks/>
          </p:cNvSpPr>
          <p:nvPr/>
        </p:nvSpPr>
        <p:spPr>
          <a:xfrm>
            <a:off x="330332" y="1418180"/>
            <a:ext cx="4578853" cy="3589250"/>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When using the kernels directive, the process is somewhat simplified</a:t>
            </a:r>
            <a:endParaRPr lang="en-US" b="1" kern="0" dirty="0">
              <a:solidFill>
                <a:srgbClr val="FF0000"/>
              </a:solidFill>
            </a:endParaRPr>
          </a:p>
          <a:p>
            <a:pPr defTabSz="914400"/>
            <a:r>
              <a:rPr lang="en-US" kern="0" dirty="0"/>
              <a:t>You may define the location and number by using </a:t>
            </a:r>
            <a:r>
              <a:rPr lang="en-US" b="1" kern="0" dirty="0">
                <a:solidFill>
                  <a:srgbClr val="FF0000"/>
                </a:solidFill>
              </a:rPr>
              <a:t>gang(N)</a:t>
            </a:r>
            <a:r>
              <a:rPr lang="en-US" b="1" kern="0" dirty="0"/>
              <a:t>,</a:t>
            </a:r>
            <a:r>
              <a:rPr lang="en-US" b="1" kern="0" dirty="0">
                <a:solidFill>
                  <a:srgbClr val="FF0000"/>
                </a:solidFill>
              </a:rPr>
              <a:t> worker(M)</a:t>
            </a:r>
            <a:r>
              <a:rPr lang="en-US" b="1" kern="0" dirty="0"/>
              <a:t>,</a:t>
            </a:r>
            <a:r>
              <a:rPr lang="en-US" b="1" kern="0" dirty="0">
                <a:solidFill>
                  <a:srgbClr val="FF0000"/>
                </a:solidFill>
              </a:rPr>
              <a:t> vector(Q)</a:t>
            </a:r>
          </a:p>
          <a:p>
            <a:pPr defTabSz="914400"/>
            <a:r>
              <a:rPr lang="en-US" kern="0" dirty="0"/>
              <a:t>You may also define gang, worker, and vector using the same method as with the parallel directive</a:t>
            </a:r>
          </a:p>
          <a:p>
            <a:pPr defTabSz="914400"/>
            <a:r>
              <a:rPr lang="en-US" kern="0" dirty="0"/>
              <a:t>If you do not specify a number, the compiler will decide one</a:t>
            </a:r>
          </a:p>
        </p:txBody>
      </p:sp>
      <p:sp>
        <p:nvSpPr>
          <p:cNvPr id="6" name="Rectangle 5">
            <a:extLst>
              <a:ext uri="{FF2B5EF4-FFF2-40B4-BE49-F238E27FC236}">
                <a16:creationId xmlns:a16="http://schemas.microsoft.com/office/drawing/2014/main" id="{2AFCE79B-9112-4911-AC5F-84542803B874}"/>
              </a:ext>
            </a:extLst>
          </p:cNvPr>
          <p:cNvSpPr/>
          <p:nvPr/>
        </p:nvSpPr>
        <p:spPr>
          <a:xfrm>
            <a:off x="7645844" y="1996119"/>
            <a:ext cx="935831" cy="2524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560195D-946E-42F5-BB84-9BEEE0C9A3DD}"/>
              </a:ext>
            </a:extLst>
          </p:cNvPr>
          <p:cNvSpPr/>
          <p:nvPr/>
        </p:nvSpPr>
        <p:spPr>
          <a:xfrm>
            <a:off x="8637238" y="1996118"/>
            <a:ext cx="1214437" cy="2524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9F4EE7E-DA29-43C9-9EC4-84BDAABBFD16}"/>
              </a:ext>
            </a:extLst>
          </p:cNvPr>
          <p:cNvSpPr/>
          <p:nvPr/>
        </p:nvSpPr>
        <p:spPr>
          <a:xfrm>
            <a:off x="6849417" y="2490816"/>
            <a:ext cx="1388087" cy="25241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7716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6"/>
                                        </p:tgtEl>
                                      </p:cBhvr>
                                    </p:animEffect>
                                    <p:set>
                                      <p:cBhvr>
                                        <p:cTn id="27" dur="1" fill="hold">
                                          <p:stCondLst>
                                            <p:cond delay="499"/>
                                          </p:stCondLst>
                                        </p:cTn>
                                        <p:tgtEl>
                                          <p:spTgt spid="6"/>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7"/>
                                        </p:tgtEl>
                                      </p:cBhvr>
                                    </p:animEffect>
                                    <p:set>
                                      <p:cBhvr>
                                        <p:cTn id="30" dur="1" fill="hold">
                                          <p:stCondLst>
                                            <p:cond delay="499"/>
                                          </p:stCondLst>
                                        </p:cTn>
                                        <p:tgtEl>
                                          <p:spTgt spid="7"/>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8"/>
                                        </p:tgtEl>
                                      </p:cBhvr>
                                    </p:animEffect>
                                    <p:set>
                                      <p:cBhvr>
                                        <p:cTn id="33" dur="1" fill="hold">
                                          <p:stCondLst>
                                            <p:cond delay="499"/>
                                          </p:stCondLst>
                                        </p:cTn>
                                        <p:tgtEl>
                                          <p:spTgt spid="8"/>
                                        </p:tgtEl>
                                        <p:attrNameLst>
                                          <p:attrName>style.visibility</p:attrName>
                                        </p:attrNameLst>
                                      </p:cBhvr>
                                      <p:to>
                                        <p:strVal val="hidden"/>
                                      </p:to>
                                    </p:set>
                                  </p:childTnLst>
                                </p:cTn>
                              </p:par>
                            </p:childTnLst>
                          </p:cTn>
                        </p:par>
                        <p:par>
                          <p:cTn id="34" fill="hold">
                            <p:stCondLst>
                              <p:cond delay="500"/>
                            </p:stCondLst>
                            <p:childTnLst>
                              <p:par>
                                <p:cTn id="35" presetID="10" presetClass="entr" presetSubtype="0" fill="hold" nodeType="afterEffect">
                                  <p:stCondLst>
                                    <p:cond delay="0"/>
                                  </p:stCondLst>
                                  <p:childTnLst>
                                    <p:set>
                                      <p:cBhvr>
                                        <p:cTn id="36" dur="1" fill="hold">
                                          <p:stCondLst>
                                            <p:cond delay="0"/>
                                          </p:stCondLst>
                                        </p:cTn>
                                        <p:tgtEl>
                                          <p:spTgt spid="5">
                                            <p:txEl>
                                              <p:pRg st="2" end="2"/>
                                            </p:txEl>
                                          </p:spTgt>
                                        </p:tgtEl>
                                        <p:attrNameLst>
                                          <p:attrName>style.visibility</p:attrName>
                                        </p:attrNameLst>
                                      </p:cBhvr>
                                      <p:to>
                                        <p:strVal val="visible"/>
                                      </p:to>
                                    </p:set>
                                    <p:animEffect transition="in" filter="fade">
                                      <p:cBhvr>
                                        <p:cTn id="37" dur="500"/>
                                        <p:tgtEl>
                                          <p:spTgt spid="5">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3" end="3"/>
                                            </p:txEl>
                                          </p:spTgt>
                                        </p:tgtEl>
                                        <p:attrNameLst>
                                          <p:attrName>style.visibility</p:attrName>
                                        </p:attrNameLst>
                                      </p:cBhvr>
                                      <p:to>
                                        <p:strVal val="visible"/>
                                      </p:to>
                                    </p:set>
                                    <p:animEffect transition="in" filter="fade">
                                      <p:cBhvr>
                                        <p:cTn id="4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C3F2E-1E44-4981-B29D-74E602209182}"/>
              </a:ext>
            </a:extLst>
          </p:cNvPr>
          <p:cNvSpPr>
            <a:spLocks noGrp="1"/>
          </p:cNvSpPr>
          <p:nvPr>
            <p:ph type="title"/>
          </p:nvPr>
        </p:nvSpPr>
        <p:spPr/>
        <p:txBody>
          <a:bodyPr/>
          <a:lstStyle/>
          <a:p>
            <a:r>
              <a:rPr lang="en-US" dirty="0"/>
              <a:t>Kernels directive syntax</a:t>
            </a:r>
          </a:p>
        </p:txBody>
      </p:sp>
      <p:sp>
        <p:nvSpPr>
          <p:cNvPr id="4" name="TextBox 3">
            <a:extLst>
              <a:ext uri="{FF2B5EF4-FFF2-40B4-BE49-F238E27FC236}">
                <a16:creationId xmlns:a16="http://schemas.microsoft.com/office/drawing/2014/main" id="{9557B039-3C26-48B1-B0F4-24540F1DCF03}"/>
              </a:ext>
            </a:extLst>
          </p:cNvPr>
          <p:cNvSpPr txBox="1"/>
          <p:nvPr/>
        </p:nvSpPr>
        <p:spPr>
          <a:xfrm>
            <a:off x="5328386" y="1418179"/>
            <a:ext cx="5481290" cy="4579715"/>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kernels</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#pragma acc loop gang(2) worker(2)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vector(32)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32</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#pragma acc loop gang(4) worker(4)</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16</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acc loop vector(16)</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16</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array2[x][y]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5" name="Content Placeholder 2">
            <a:extLst>
              <a:ext uri="{FF2B5EF4-FFF2-40B4-BE49-F238E27FC236}">
                <a16:creationId xmlns:a16="http://schemas.microsoft.com/office/drawing/2014/main" id="{25025D49-AD1F-4792-A89E-327ECCA73A8B}"/>
              </a:ext>
            </a:extLst>
          </p:cNvPr>
          <p:cNvSpPr txBox="1">
            <a:spLocks/>
          </p:cNvSpPr>
          <p:nvPr/>
        </p:nvSpPr>
        <p:spPr>
          <a:xfrm>
            <a:off x="330332" y="1418179"/>
            <a:ext cx="4578853" cy="4319681"/>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When using the kernels directive, the process is somewhat simplified</a:t>
            </a:r>
            <a:endParaRPr lang="en-US" b="1" kern="0" dirty="0">
              <a:solidFill>
                <a:srgbClr val="FF0000"/>
              </a:solidFill>
            </a:endParaRPr>
          </a:p>
          <a:p>
            <a:pPr defTabSz="914400"/>
            <a:r>
              <a:rPr lang="en-US" kern="0" dirty="0"/>
              <a:t>You may define the location and number by using </a:t>
            </a:r>
            <a:r>
              <a:rPr lang="en-US" b="1" kern="0" dirty="0">
                <a:solidFill>
                  <a:srgbClr val="FF0000"/>
                </a:solidFill>
              </a:rPr>
              <a:t>gang(N)</a:t>
            </a:r>
            <a:r>
              <a:rPr lang="en-US" b="1" kern="0" dirty="0"/>
              <a:t>,</a:t>
            </a:r>
            <a:r>
              <a:rPr lang="en-US" b="1" kern="0" dirty="0">
                <a:solidFill>
                  <a:srgbClr val="FF0000"/>
                </a:solidFill>
              </a:rPr>
              <a:t> worker(M)</a:t>
            </a:r>
            <a:r>
              <a:rPr lang="en-US" b="1" kern="0" dirty="0"/>
              <a:t>,</a:t>
            </a:r>
            <a:r>
              <a:rPr lang="en-US" b="1" kern="0" dirty="0">
                <a:solidFill>
                  <a:srgbClr val="FF0000"/>
                </a:solidFill>
              </a:rPr>
              <a:t> vector(Q)</a:t>
            </a:r>
          </a:p>
          <a:p>
            <a:pPr defTabSz="914400"/>
            <a:r>
              <a:rPr lang="en-US" kern="0" dirty="0"/>
              <a:t>You may also define gang, worker, and vector using the same method as with the parallel directive</a:t>
            </a:r>
          </a:p>
          <a:p>
            <a:pPr defTabSz="914400"/>
            <a:r>
              <a:rPr lang="en-US" kern="0" dirty="0"/>
              <a:t>If you do not specify a number, the compiler will decide one</a:t>
            </a:r>
          </a:p>
          <a:p>
            <a:pPr defTabSz="914400"/>
            <a:r>
              <a:rPr lang="en-US" kern="0" dirty="0"/>
              <a:t>Each loop nest can have different values for gang, worker, and vector</a:t>
            </a:r>
          </a:p>
        </p:txBody>
      </p:sp>
    </p:spTree>
    <p:extLst>
      <p:ext uri="{BB962C8B-B14F-4D97-AF65-F5344CB8AC3E}">
        <p14:creationId xmlns:p14="http://schemas.microsoft.com/office/powerpoint/2010/main" val="310873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C3F2E-1E44-4981-B29D-74E602209182}"/>
              </a:ext>
            </a:extLst>
          </p:cNvPr>
          <p:cNvSpPr>
            <a:spLocks noGrp="1"/>
          </p:cNvSpPr>
          <p:nvPr>
            <p:ph type="title"/>
          </p:nvPr>
        </p:nvSpPr>
        <p:spPr/>
        <p:txBody>
          <a:bodyPr/>
          <a:lstStyle/>
          <a:p>
            <a:r>
              <a:rPr lang="en-US" dirty="0"/>
              <a:t>Kernels directive syntax</a:t>
            </a:r>
          </a:p>
        </p:txBody>
      </p:sp>
      <p:sp>
        <p:nvSpPr>
          <p:cNvPr id="4" name="TextBox 3">
            <a:extLst>
              <a:ext uri="{FF2B5EF4-FFF2-40B4-BE49-F238E27FC236}">
                <a16:creationId xmlns:a16="http://schemas.microsoft.com/office/drawing/2014/main" id="{9557B039-3C26-48B1-B0F4-24540F1DCF03}"/>
              </a:ext>
            </a:extLst>
          </p:cNvPr>
          <p:cNvSpPr txBox="1"/>
          <p:nvPr/>
        </p:nvSpPr>
        <p:spPr>
          <a:xfrm>
            <a:off x="5328386" y="1418179"/>
            <a:ext cx="5481290" cy="4579715"/>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a:t>
            </a: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gang(2) worker(2)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do</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vector(32)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32</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gang(4) worker(4)</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do</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16</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vector(16)</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16</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array2(</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array2(</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p>
        </p:txBody>
      </p:sp>
      <p:sp>
        <p:nvSpPr>
          <p:cNvPr id="5" name="Content Placeholder 2">
            <a:extLst>
              <a:ext uri="{FF2B5EF4-FFF2-40B4-BE49-F238E27FC236}">
                <a16:creationId xmlns:a16="http://schemas.microsoft.com/office/drawing/2014/main" id="{25025D49-AD1F-4792-A89E-327ECCA73A8B}"/>
              </a:ext>
            </a:extLst>
          </p:cNvPr>
          <p:cNvSpPr txBox="1">
            <a:spLocks/>
          </p:cNvSpPr>
          <p:nvPr/>
        </p:nvSpPr>
        <p:spPr>
          <a:xfrm>
            <a:off x="330332" y="1418179"/>
            <a:ext cx="4578853" cy="4319681"/>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When using the kernels directive, the process is somewhat simplified</a:t>
            </a:r>
            <a:endParaRPr lang="en-US" b="1" kern="0" dirty="0">
              <a:solidFill>
                <a:srgbClr val="FF0000"/>
              </a:solidFill>
            </a:endParaRPr>
          </a:p>
          <a:p>
            <a:pPr defTabSz="914400"/>
            <a:r>
              <a:rPr lang="en-US" kern="0" dirty="0"/>
              <a:t>You may define the location and number by using </a:t>
            </a:r>
            <a:r>
              <a:rPr lang="en-US" b="1" kern="0" dirty="0">
                <a:solidFill>
                  <a:srgbClr val="FF0000"/>
                </a:solidFill>
              </a:rPr>
              <a:t>gang(N)</a:t>
            </a:r>
            <a:r>
              <a:rPr lang="en-US" b="1" kern="0" dirty="0"/>
              <a:t>,</a:t>
            </a:r>
            <a:r>
              <a:rPr lang="en-US" b="1" kern="0" dirty="0">
                <a:solidFill>
                  <a:srgbClr val="FF0000"/>
                </a:solidFill>
              </a:rPr>
              <a:t> worker(M)</a:t>
            </a:r>
            <a:r>
              <a:rPr lang="en-US" b="1" kern="0" dirty="0"/>
              <a:t>,</a:t>
            </a:r>
            <a:r>
              <a:rPr lang="en-US" b="1" kern="0" dirty="0">
                <a:solidFill>
                  <a:srgbClr val="FF0000"/>
                </a:solidFill>
              </a:rPr>
              <a:t> vector(Q)</a:t>
            </a:r>
          </a:p>
          <a:p>
            <a:pPr defTabSz="914400"/>
            <a:r>
              <a:rPr lang="en-US" kern="0" dirty="0"/>
              <a:t>You may also define gang, worker, and vector using the same method as with the parallel directive</a:t>
            </a:r>
          </a:p>
          <a:p>
            <a:pPr defTabSz="914400"/>
            <a:r>
              <a:rPr lang="en-US" kern="0" dirty="0"/>
              <a:t>If you do not specify a number, the compiler will decide one</a:t>
            </a:r>
          </a:p>
          <a:p>
            <a:pPr defTabSz="914400"/>
            <a:r>
              <a:rPr lang="en-US" kern="0" dirty="0"/>
              <a:t>Each loop nest can have different values for gang, worker, and vector</a:t>
            </a:r>
          </a:p>
        </p:txBody>
      </p:sp>
    </p:spTree>
    <p:extLst>
      <p:ext uri="{BB962C8B-B14F-4D97-AF65-F5344CB8AC3E}">
        <p14:creationId xmlns:p14="http://schemas.microsoft.com/office/powerpoint/2010/main" val="2356284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50D4F2-BFB3-4670-98A2-CE8D29BD0257}"/>
              </a:ext>
            </a:extLst>
          </p:cNvPr>
          <p:cNvSpPr txBox="1"/>
          <p:nvPr/>
        </p:nvSpPr>
        <p:spPr>
          <a:xfrm>
            <a:off x="571251" y="3237719"/>
            <a:ext cx="5520242" cy="18374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kernels loop </a:t>
            </a:r>
            <a:r>
              <a:rPr lang="en-US" b="1" dirty="0">
                <a:solidFill>
                  <a:srgbClr val="8E4000"/>
                </a:solidFill>
                <a:latin typeface="Consolas" panose="020B0609020204030204" pitchFamily="49" charset="0"/>
                <a:cs typeface="Courier New" panose="02070309020205020404" pitchFamily="49" charset="0"/>
              </a:rPr>
              <a:t>gang worker(1)</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vector(8)</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8</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20" name="Title 1">
            <a:extLst>
              <a:ext uri="{FF2B5EF4-FFF2-40B4-BE49-F238E27FC236}">
                <a16:creationId xmlns:a16="http://schemas.microsoft.com/office/drawing/2014/main" id="{6BDFDD46-F97F-46F4-AAA9-5E04532BABD4}"/>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A6B4E89D-BCD6-4B8D-BFA0-A2B32D59DCF2}"/>
              </a:ext>
            </a:extLst>
          </p:cNvPr>
          <p:cNvSpPr txBox="1">
            <a:spLocks/>
          </p:cNvSpPr>
          <p:nvPr/>
        </p:nvSpPr>
        <p:spPr>
          <a:xfrm>
            <a:off x="6919607" y="1953213"/>
            <a:ext cx="3599574" cy="371892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have a simple 2-dimensional loop nest</a:t>
            </a:r>
          </a:p>
          <a:p>
            <a:r>
              <a:rPr lang="en-US" dirty="0"/>
              <a:t>We have specified that there is </a:t>
            </a:r>
            <a:r>
              <a:rPr lang="en-US" b="1" dirty="0">
                <a:solidFill>
                  <a:srgbClr val="0C4E9B"/>
                </a:solidFill>
              </a:rPr>
              <a:t>1 worker </a:t>
            </a:r>
            <a:r>
              <a:rPr lang="en-US" dirty="0"/>
              <a:t>and a </a:t>
            </a:r>
            <a:r>
              <a:rPr lang="en-US" b="1" dirty="0">
                <a:solidFill>
                  <a:srgbClr val="0C4E9B"/>
                </a:solidFill>
              </a:rPr>
              <a:t>vector length of 8</a:t>
            </a:r>
          </a:p>
          <a:p>
            <a:pPr defTabSz="914400"/>
            <a:r>
              <a:rPr lang="en-US" dirty="0"/>
              <a:t>We do not specify how many </a:t>
            </a:r>
            <a:r>
              <a:rPr lang="en-US" b="1" dirty="0">
                <a:solidFill>
                  <a:srgbClr val="0C4E9B"/>
                </a:solidFill>
              </a:rPr>
              <a:t>gangs</a:t>
            </a:r>
            <a:r>
              <a:rPr lang="en-US" dirty="0"/>
              <a:t> to generate, so the compiler will create </a:t>
            </a:r>
            <a:r>
              <a:rPr lang="en-US" b="1" dirty="0">
                <a:solidFill>
                  <a:srgbClr val="0C4E9B"/>
                </a:solidFill>
              </a:rPr>
              <a:t>enough gangs to cover the loop</a:t>
            </a:r>
          </a:p>
        </p:txBody>
      </p:sp>
      <p:sp>
        <p:nvSpPr>
          <p:cNvPr id="24" name="Rectangle 23">
            <a:extLst>
              <a:ext uri="{FF2B5EF4-FFF2-40B4-BE49-F238E27FC236}">
                <a16:creationId xmlns:a16="http://schemas.microsoft.com/office/drawing/2014/main" id="{4F4D961E-7D3E-472C-A072-39BC5A124647}"/>
              </a:ext>
            </a:extLst>
          </p:cNvPr>
          <p:cNvSpPr/>
          <p:nvPr/>
        </p:nvSpPr>
        <p:spPr>
          <a:xfrm>
            <a:off x="3731441" y="3267075"/>
            <a:ext cx="619125" cy="2889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3F7323C-C854-491F-80F0-F90490712E63}"/>
              </a:ext>
            </a:extLst>
          </p:cNvPr>
          <p:cNvSpPr/>
          <p:nvPr/>
        </p:nvSpPr>
        <p:spPr>
          <a:xfrm>
            <a:off x="4407006" y="3267075"/>
            <a:ext cx="1140354" cy="2889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19F8AA9-15FE-4066-BEDC-607B8CBF5123}"/>
              </a:ext>
            </a:extLst>
          </p:cNvPr>
          <p:cNvSpPr/>
          <p:nvPr/>
        </p:nvSpPr>
        <p:spPr>
          <a:xfrm>
            <a:off x="2966676" y="3751945"/>
            <a:ext cx="1248273" cy="2889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7145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xEl>
                                              <p:pRg st="1" end="1"/>
                                            </p:txEl>
                                          </p:spTgt>
                                        </p:tgtEl>
                                        <p:attrNameLst>
                                          <p:attrName>style.visibility</p:attrName>
                                        </p:attrNameLst>
                                      </p:cBhvr>
                                      <p:to>
                                        <p:strVal val="visible"/>
                                      </p:to>
                                    </p:set>
                                    <p:animEffect transition="in" filter="fade">
                                      <p:cBhvr>
                                        <p:cTn id="12" dur="500"/>
                                        <p:tgtEl>
                                          <p:spTgt spid="22">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grpId="1" nodeType="clickEffect">
                                  <p:stCondLst>
                                    <p:cond delay="0"/>
                                  </p:stCondLst>
                                  <p:childTnLst>
                                    <p:animEffect transition="out" filter="fade">
                                      <p:cBhvr>
                                        <p:cTn id="24" dur="500"/>
                                        <p:tgtEl>
                                          <p:spTgt spid="25"/>
                                        </p:tgtEl>
                                      </p:cBhvr>
                                    </p:animEffect>
                                    <p:set>
                                      <p:cBhvr>
                                        <p:cTn id="25" dur="1" fill="hold">
                                          <p:stCondLst>
                                            <p:cond delay="499"/>
                                          </p:stCondLst>
                                        </p:cTn>
                                        <p:tgtEl>
                                          <p:spTgt spid="25"/>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26"/>
                                        </p:tgtEl>
                                      </p:cBhvr>
                                    </p:animEffect>
                                    <p:set>
                                      <p:cBhvr>
                                        <p:cTn id="28" dur="1" fill="hold">
                                          <p:stCondLst>
                                            <p:cond delay="499"/>
                                          </p:stCondLst>
                                        </p:cTn>
                                        <p:tgtEl>
                                          <p:spTgt spid="26"/>
                                        </p:tgtEl>
                                        <p:attrNameLst>
                                          <p:attrName>style.visibility</p:attrName>
                                        </p:attrNameLst>
                                      </p:cBhvr>
                                      <p:to>
                                        <p:strVal val="hidden"/>
                                      </p:to>
                                    </p:se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22">
                                            <p:txEl>
                                              <p:pRg st="2" end="2"/>
                                            </p:txEl>
                                          </p:spTgt>
                                        </p:tgtEl>
                                        <p:attrNameLst>
                                          <p:attrName>style.visibility</p:attrName>
                                        </p:attrNameLst>
                                      </p:cBhvr>
                                      <p:to>
                                        <p:strVal val="visible"/>
                                      </p:to>
                                    </p:set>
                                    <p:animEffect transition="in" filter="fade">
                                      <p:cBhvr>
                                        <p:cTn id="32" dur="500"/>
                                        <p:tgtEl>
                                          <p:spTgt spid="22">
                                            <p:txEl>
                                              <p:pRg st="2" end="2"/>
                                            </p:txEl>
                                          </p:spTgt>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5" grpId="1" animBg="1"/>
      <p:bldP spid="26" grpId="0" animBg="1"/>
      <p:bldP spid="26"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1483D-DBD6-45B8-8D96-AE1922EBC4D1}"/>
              </a:ext>
            </a:extLst>
          </p:cNvPr>
          <p:cNvSpPr>
            <a:spLocks noGrp="1"/>
          </p:cNvSpPr>
          <p:nvPr>
            <p:ph type="title"/>
          </p:nvPr>
        </p:nvSpPr>
        <p:spPr/>
        <p:txBody>
          <a:bodyPr/>
          <a:lstStyle/>
          <a:p>
            <a:r>
              <a:rPr lang="en-US" dirty="0"/>
              <a:t>Parallelizing loops</a:t>
            </a:r>
          </a:p>
        </p:txBody>
      </p:sp>
    </p:spTree>
    <p:extLst>
      <p:ext uri="{BB962C8B-B14F-4D97-AF65-F5344CB8AC3E}">
        <p14:creationId xmlns:p14="http://schemas.microsoft.com/office/powerpoint/2010/main" val="2582018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50D4F2-BFB3-4670-98A2-CE8D29BD0257}"/>
              </a:ext>
            </a:extLst>
          </p:cNvPr>
          <p:cNvSpPr txBox="1"/>
          <p:nvPr/>
        </p:nvSpPr>
        <p:spPr>
          <a:xfrm>
            <a:off x="571251" y="3113070"/>
            <a:ext cx="5520242" cy="2086725"/>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a:t>
            </a:r>
            <a:r>
              <a:rPr lang="en-US" b="1" dirty="0">
                <a:solidFill>
                  <a:srgbClr val="8E4000"/>
                </a:solidFill>
                <a:latin typeface="Consolas" panose="020B0609020204030204" pitchFamily="49" charset="0"/>
                <a:cs typeface="Courier New" panose="02070309020205020404" pitchFamily="49" charset="0"/>
              </a:rPr>
              <a:t>gang worker(1)</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vector(8)</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8</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chemeClr val="bg1"/>
              </a:solidFill>
              <a:latin typeface="Consolas" panose="020B0609020204030204" pitchFamily="49" charset="0"/>
              <a:cs typeface="Courier New" panose="02070309020205020404" pitchFamily="49" charset="0"/>
            </a:endParaRPr>
          </a:p>
        </p:txBody>
      </p:sp>
      <p:sp>
        <p:nvSpPr>
          <p:cNvPr id="20" name="Title 1">
            <a:extLst>
              <a:ext uri="{FF2B5EF4-FFF2-40B4-BE49-F238E27FC236}">
                <a16:creationId xmlns:a16="http://schemas.microsoft.com/office/drawing/2014/main" id="{6BDFDD46-F97F-46F4-AAA9-5E04532BABD4}"/>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A6B4E89D-BCD6-4B8D-BFA0-A2B32D59DCF2}"/>
              </a:ext>
            </a:extLst>
          </p:cNvPr>
          <p:cNvSpPr txBox="1">
            <a:spLocks/>
          </p:cNvSpPr>
          <p:nvPr/>
        </p:nvSpPr>
        <p:spPr>
          <a:xfrm>
            <a:off x="6919607" y="1953213"/>
            <a:ext cx="3599574" cy="371892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have a simple 2-dimensional loop nest</a:t>
            </a:r>
          </a:p>
          <a:p>
            <a:r>
              <a:rPr lang="en-US" dirty="0"/>
              <a:t>We have specified that there is </a:t>
            </a:r>
            <a:r>
              <a:rPr lang="en-US" b="1" dirty="0">
                <a:solidFill>
                  <a:srgbClr val="0C4E9B"/>
                </a:solidFill>
              </a:rPr>
              <a:t>1 worker </a:t>
            </a:r>
            <a:r>
              <a:rPr lang="en-US" dirty="0"/>
              <a:t>and a </a:t>
            </a:r>
            <a:r>
              <a:rPr lang="en-US" b="1" dirty="0">
                <a:solidFill>
                  <a:srgbClr val="0C4E9B"/>
                </a:solidFill>
              </a:rPr>
              <a:t>vector length of 8</a:t>
            </a:r>
          </a:p>
          <a:p>
            <a:pPr defTabSz="914400"/>
            <a:r>
              <a:rPr lang="en-US" dirty="0"/>
              <a:t>We do not specify how many </a:t>
            </a:r>
            <a:r>
              <a:rPr lang="en-US" b="1" dirty="0">
                <a:solidFill>
                  <a:srgbClr val="0C4E9B"/>
                </a:solidFill>
              </a:rPr>
              <a:t>gangs</a:t>
            </a:r>
            <a:r>
              <a:rPr lang="en-US" dirty="0"/>
              <a:t> to generate, so the compiler will create </a:t>
            </a:r>
            <a:r>
              <a:rPr lang="en-US" b="1" dirty="0">
                <a:solidFill>
                  <a:srgbClr val="0C4E9B"/>
                </a:solidFill>
              </a:rPr>
              <a:t>enough gangs to cover the loop</a:t>
            </a:r>
          </a:p>
        </p:txBody>
      </p:sp>
      <p:sp>
        <p:nvSpPr>
          <p:cNvPr id="24" name="Rectangle 23">
            <a:extLst>
              <a:ext uri="{FF2B5EF4-FFF2-40B4-BE49-F238E27FC236}">
                <a16:creationId xmlns:a16="http://schemas.microsoft.com/office/drawing/2014/main" id="{4F4D961E-7D3E-472C-A072-39BC5A124647}"/>
              </a:ext>
            </a:extLst>
          </p:cNvPr>
          <p:cNvSpPr/>
          <p:nvPr/>
        </p:nvSpPr>
        <p:spPr>
          <a:xfrm>
            <a:off x="2993441" y="3144675"/>
            <a:ext cx="619125" cy="2889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3F7323C-C854-491F-80F0-F90490712E63}"/>
              </a:ext>
            </a:extLst>
          </p:cNvPr>
          <p:cNvSpPr/>
          <p:nvPr/>
        </p:nvSpPr>
        <p:spPr>
          <a:xfrm>
            <a:off x="3669006" y="3144675"/>
            <a:ext cx="1140354" cy="2889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19F8AA9-15FE-4066-BEDC-607B8CBF5123}"/>
              </a:ext>
            </a:extLst>
          </p:cNvPr>
          <p:cNvSpPr/>
          <p:nvPr/>
        </p:nvSpPr>
        <p:spPr>
          <a:xfrm>
            <a:off x="2228676" y="3629545"/>
            <a:ext cx="1248273" cy="28892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0218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xEl>
                                              <p:pRg st="1" end="1"/>
                                            </p:txEl>
                                          </p:spTgt>
                                        </p:tgtEl>
                                        <p:attrNameLst>
                                          <p:attrName>style.visibility</p:attrName>
                                        </p:attrNameLst>
                                      </p:cBhvr>
                                      <p:to>
                                        <p:strVal val="visible"/>
                                      </p:to>
                                    </p:set>
                                    <p:animEffect transition="in" filter="fade">
                                      <p:cBhvr>
                                        <p:cTn id="12" dur="500"/>
                                        <p:tgtEl>
                                          <p:spTgt spid="22">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grpId="1" nodeType="clickEffect">
                                  <p:stCondLst>
                                    <p:cond delay="0"/>
                                  </p:stCondLst>
                                  <p:childTnLst>
                                    <p:animEffect transition="out" filter="fade">
                                      <p:cBhvr>
                                        <p:cTn id="24" dur="500"/>
                                        <p:tgtEl>
                                          <p:spTgt spid="25"/>
                                        </p:tgtEl>
                                      </p:cBhvr>
                                    </p:animEffect>
                                    <p:set>
                                      <p:cBhvr>
                                        <p:cTn id="25" dur="1" fill="hold">
                                          <p:stCondLst>
                                            <p:cond delay="499"/>
                                          </p:stCondLst>
                                        </p:cTn>
                                        <p:tgtEl>
                                          <p:spTgt spid="25"/>
                                        </p:tgtEl>
                                        <p:attrNameLst>
                                          <p:attrName>style.visibility</p:attrName>
                                        </p:attrNameLst>
                                      </p:cBhvr>
                                      <p:to>
                                        <p:strVal val="hidden"/>
                                      </p:to>
                                    </p:set>
                                  </p:childTnLst>
                                </p:cTn>
                              </p:par>
                              <p:par>
                                <p:cTn id="26" presetID="10" presetClass="exit" presetSubtype="0" fill="hold" grpId="1" nodeType="withEffect">
                                  <p:stCondLst>
                                    <p:cond delay="0"/>
                                  </p:stCondLst>
                                  <p:childTnLst>
                                    <p:animEffect transition="out" filter="fade">
                                      <p:cBhvr>
                                        <p:cTn id="27" dur="500"/>
                                        <p:tgtEl>
                                          <p:spTgt spid="26"/>
                                        </p:tgtEl>
                                      </p:cBhvr>
                                    </p:animEffect>
                                    <p:set>
                                      <p:cBhvr>
                                        <p:cTn id="28" dur="1" fill="hold">
                                          <p:stCondLst>
                                            <p:cond delay="499"/>
                                          </p:stCondLst>
                                        </p:cTn>
                                        <p:tgtEl>
                                          <p:spTgt spid="26"/>
                                        </p:tgtEl>
                                        <p:attrNameLst>
                                          <p:attrName>style.visibility</p:attrName>
                                        </p:attrNameLst>
                                      </p:cBhvr>
                                      <p:to>
                                        <p:strVal val="hidden"/>
                                      </p:to>
                                    </p:se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22">
                                            <p:txEl>
                                              <p:pRg st="2" end="2"/>
                                            </p:txEl>
                                          </p:spTgt>
                                        </p:tgtEl>
                                        <p:attrNameLst>
                                          <p:attrName>style.visibility</p:attrName>
                                        </p:attrNameLst>
                                      </p:cBhvr>
                                      <p:to>
                                        <p:strVal val="visible"/>
                                      </p:to>
                                    </p:set>
                                    <p:animEffect transition="in" filter="fade">
                                      <p:cBhvr>
                                        <p:cTn id="32" dur="500"/>
                                        <p:tgtEl>
                                          <p:spTgt spid="22">
                                            <p:txEl>
                                              <p:pRg st="2" end="2"/>
                                            </p:txEl>
                                          </p:spTgt>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5" grpId="1" animBg="1"/>
      <p:bldP spid="26" grpId="0" animBg="1"/>
      <p:bldP spid="26" grpId="1"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50D4F2-BFB3-4670-98A2-CE8D29BD0257}"/>
              </a:ext>
            </a:extLst>
          </p:cNvPr>
          <p:cNvSpPr txBox="1"/>
          <p:nvPr/>
        </p:nvSpPr>
        <p:spPr>
          <a:xfrm>
            <a:off x="571251" y="3237719"/>
            <a:ext cx="5520242" cy="18374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kernels loop </a:t>
            </a:r>
            <a:r>
              <a:rPr lang="en-US" b="1" dirty="0">
                <a:solidFill>
                  <a:srgbClr val="8E4000"/>
                </a:solidFill>
                <a:latin typeface="Consolas" panose="020B0609020204030204" pitchFamily="49" charset="0"/>
                <a:cs typeface="Courier New" panose="02070309020205020404" pitchFamily="49" charset="0"/>
              </a:rPr>
              <a:t>gang worker(1)</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vector(8)</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8</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4" name="Rounded Rectangle 5">
            <a:extLst>
              <a:ext uri="{FF2B5EF4-FFF2-40B4-BE49-F238E27FC236}">
                <a16:creationId xmlns:a16="http://schemas.microsoft.com/office/drawing/2014/main" id="{A0C27C44-5771-4B5E-89B5-EE8F9083C81B}"/>
              </a:ext>
            </a:extLst>
          </p:cNvPr>
          <p:cNvSpPr/>
          <p:nvPr/>
        </p:nvSpPr>
        <p:spPr>
          <a:xfrm>
            <a:off x="801888" y="939073"/>
            <a:ext cx="4626322" cy="1627768"/>
          </a:xfrm>
          <a:prstGeom prst="roundRect">
            <a:avLst/>
          </a:prstGeom>
          <a:solidFill>
            <a:schemeClr val="bg2">
              <a:lumMod val="40000"/>
              <a:lumOff val="60000"/>
            </a:schemeClr>
          </a:solidFill>
          <a:ln w="28575">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endParaRPr>
          </a:p>
        </p:txBody>
      </p:sp>
      <p:sp>
        <p:nvSpPr>
          <p:cNvPr id="5" name="Rectangle 4">
            <a:extLst>
              <a:ext uri="{FF2B5EF4-FFF2-40B4-BE49-F238E27FC236}">
                <a16:creationId xmlns:a16="http://schemas.microsoft.com/office/drawing/2014/main" id="{53D149EB-ECC5-4844-B37C-83D4456C12F4}"/>
              </a:ext>
            </a:extLst>
          </p:cNvPr>
          <p:cNvSpPr/>
          <p:nvPr/>
        </p:nvSpPr>
        <p:spPr>
          <a:xfrm>
            <a:off x="1109590"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01F806F-4E83-4F9D-B24E-9178CA87BAF0}"/>
              </a:ext>
            </a:extLst>
          </p:cNvPr>
          <p:cNvSpPr/>
          <p:nvPr/>
        </p:nvSpPr>
        <p:spPr>
          <a:xfrm>
            <a:off x="1479887"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51057D3-231B-4BAC-A8FE-2AA8316A486F}"/>
              </a:ext>
            </a:extLst>
          </p:cNvPr>
          <p:cNvSpPr/>
          <p:nvPr/>
        </p:nvSpPr>
        <p:spPr>
          <a:xfrm>
            <a:off x="1850184"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E07B306-A766-4137-90EA-71665A74DA01}"/>
              </a:ext>
            </a:extLst>
          </p:cNvPr>
          <p:cNvSpPr/>
          <p:nvPr/>
        </p:nvSpPr>
        <p:spPr>
          <a:xfrm>
            <a:off x="2220481"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6884295-9CA0-40E5-9778-C656097FF7E3}"/>
              </a:ext>
            </a:extLst>
          </p:cNvPr>
          <p:cNvSpPr/>
          <p:nvPr/>
        </p:nvSpPr>
        <p:spPr>
          <a:xfrm>
            <a:off x="2590778"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3E749F-7D29-499E-8B64-91A9C8F1047F}"/>
              </a:ext>
            </a:extLst>
          </p:cNvPr>
          <p:cNvSpPr/>
          <p:nvPr/>
        </p:nvSpPr>
        <p:spPr>
          <a:xfrm>
            <a:off x="2961075"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3C30853-F42A-43D3-AD3F-441FF1D34A5C}"/>
              </a:ext>
            </a:extLst>
          </p:cNvPr>
          <p:cNvSpPr/>
          <p:nvPr/>
        </p:nvSpPr>
        <p:spPr>
          <a:xfrm>
            <a:off x="3334051"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331B357-0BAE-424E-8D37-D879D42B2AF4}"/>
              </a:ext>
            </a:extLst>
          </p:cNvPr>
          <p:cNvSpPr/>
          <p:nvPr/>
        </p:nvSpPr>
        <p:spPr>
          <a:xfrm>
            <a:off x="3704348"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Brace 12">
            <a:extLst>
              <a:ext uri="{FF2B5EF4-FFF2-40B4-BE49-F238E27FC236}">
                <a16:creationId xmlns:a16="http://schemas.microsoft.com/office/drawing/2014/main" id="{B4075234-0C84-42AE-B396-AB00C495E6B7}"/>
              </a:ext>
            </a:extLst>
          </p:cNvPr>
          <p:cNvSpPr/>
          <p:nvPr/>
        </p:nvSpPr>
        <p:spPr>
          <a:xfrm>
            <a:off x="4167598" y="1502713"/>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4" name="TextBox 13">
            <a:extLst>
              <a:ext uri="{FF2B5EF4-FFF2-40B4-BE49-F238E27FC236}">
                <a16:creationId xmlns:a16="http://schemas.microsoft.com/office/drawing/2014/main" id="{66DDC251-AAD5-40F6-9871-59F333F4237F}"/>
              </a:ext>
            </a:extLst>
          </p:cNvPr>
          <p:cNvSpPr txBox="1"/>
          <p:nvPr/>
        </p:nvSpPr>
        <p:spPr>
          <a:xfrm>
            <a:off x="4273146" y="1505469"/>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5" name="TextBox 14">
            <a:extLst>
              <a:ext uri="{FF2B5EF4-FFF2-40B4-BE49-F238E27FC236}">
                <a16:creationId xmlns:a16="http://schemas.microsoft.com/office/drawing/2014/main" id="{A00D1628-9A54-431F-A9A3-5CD8B50090C3}"/>
              </a:ext>
            </a:extLst>
          </p:cNvPr>
          <p:cNvSpPr txBox="1"/>
          <p:nvPr/>
        </p:nvSpPr>
        <p:spPr>
          <a:xfrm>
            <a:off x="2293285" y="2194753"/>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6" name="Group 15">
            <a:extLst>
              <a:ext uri="{FF2B5EF4-FFF2-40B4-BE49-F238E27FC236}">
                <a16:creationId xmlns:a16="http://schemas.microsoft.com/office/drawing/2014/main" id="{F64A115A-814E-4017-BB5D-84F8AF09124E}"/>
              </a:ext>
            </a:extLst>
          </p:cNvPr>
          <p:cNvGrpSpPr/>
          <p:nvPr/>
        </p:nvGrpSpPr>
        <p:grpSpPr>
          <a:xfrm>
            <a:off x="1187963" y="1121009"/>
            <a:ext cx="2824680" cy="400110"/>
            <a:chOff x="1277488" y="1499022"/>
            <a:chExt cx="2824680" cy="400110"/>
          </a:xfrm>
        </p:grpSpPr>
        <p:sp>
          <p:nvSpPr>
            <p:cNvPr id="17" name="TextBox 16">
              <a:extLst>
                <a:ext uri="{FF2B5EF4-FFF2-40B4-BE49-F238E27FC236}">
                  <a16:creationId xmlns:a16="http://schemas.microsoft.com/office/drawing/2014/main" id="{7C1ED510-14B6-4640-AA7A-297249291838}"/>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8" name="Straight Arrow Connector 17">
              <a:extLst>
                <a:ext uri="{FF2B5EF4-FFF2-40B4-BE49-F238E27FC236}">
                  <a16:creationId xmlns:a16="http://schemas.microsoft.com/office/drawing/2014/main" id="{2C61C490-9709-41BE-AA2B-EB7DBDB75E4B}"/>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CABF156E-58D7-4911-A82D-0FC7469F82B7}"/>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0" name="Title 1">
            <a:extLst>
              <a:ext uri="{FF2B5EF4-FFF2-40B4-BE49-F238E27FC236}">
                <a16:creationId xmlns:a16="http://schemas.microsoft.com/office/drawing/2014/main" id="{6BDFDD46-F97F-46F4-AAA9-5E04532BABD4}"/>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A6B4E89D-BCD6-4B8D-BFA0-A2B32D59DCF2}"/>
              </a:ext>
            </a:extLst>
          </p:cNvPr>
          <p:cNvSpPr txBox="1">
            <a:spLocks/>
          </p:cNvSpPr>
          <p:nvPr/>
        </p:nvSpPr>
        <p:spPr>
          <a:xfrm>
            <a:off x="6576722" y="1502713"/>
            <a:ext cx="4213198" cy="371892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The diagram shows a single gang, though the compiler will be able to generate as many gangs as it wants</a:t>
            </a:r>
          </a:p>
          <a:p>
            <a:r>
              <a:rPr lang="en-US" dirty="0"/>
              <a:t>These gangs are completely separate from each other, and are indistinguishable</a:t>
            </a:r>
          </a:p>
          <a:p>
            <a:r>
              <a:rPr lang="en-US" dirty="0"/>
              <a:t>We will show these gangs apply to a physical loop diagram, but this representation may not be 100% accurate to what the compiler might decide</a:t>
            </a:r>
          </a:p>
        </p:txBody>
      </p:sp>
      <p:sp>
        <p:nvSpPr>
          <p:cNvPr id="26" name="Rounded Rectangle 5">
            <a:extLst>
              <a:ext uri="{FF2B5EF4-FFF2-40B4-BE49-F238E27FC236}">
                <a16:creationId xmlns:a16="http://schemas.microsoft.com/office/drawing/2014/main" id="{7D947D5C-126F-43E2-9E2B-371751BD4822}"/>
              </a:ext>
            </a:extLst>
          </p:cNvPr>
          <p:cNvSpPr/>
          <p:nvPr/>
        </p:nvSpPr>
        <p:spPr>
          <a:xfrm>
            <a:off x="801888" y="939073"/>
            <a:ext cx="4626322" cy="1627768"/>
          </a:xfrm>
          <a:prstGeom prst="roundRect">
            <a:avLst/>
          </a:prstGeom>
          <a:no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endParaRPr>
          </a:p>
        </p:txBody>
      </p:sp>
    </p:spTree>
    <p:extLst>
      <p:ext uri="{BB962C8B-B14F-4D97-AF65-F5344CB8AC3E}">
        <p14:creationId xmlns:p14="http://schemas.microsoft.com/office/powerpoint/2010/main" val="1890209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2">
                                            <p:txEl>
                                              <p:pRg st="1" end="1"/>
                                            </p:txEl>
                                          </p:spTgt>
                                        </p:tgtEl>
                                        <p:attrNameLst>
                                          <p:attrName>style.visibility</p:attrName>
                                        </p:attrNameLst>
                                      </p:cBhvr>
                                      <p:to>
                                        <p:strVal val="visible"/>
                                      </p:to>
                                    </p:set>
                                    <p:animEffect transition="in" filter="fade">
                                      <p:cBhvr>
                                        <p:cTn id="16" dur="500"/>
                                        <p:tgtEl>
                                          <p:spTgt spid="22">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2">
                                            <p:txEl>
                                              <p:pRg st="2" end="2"/>
                                            </p:txEl>
                                          </p:spTgt>
                                        </p:tgtEl>
                                        <p:attrNameLst>
                                          <p:attrName>style.visibility</p:attrName>
                                        </p:attrNameLst>
                                      </p:cBhvr>
                                      <p:to>
                                        <p:strVal val="visible"/>
                                      </p:to>
                                    </p:set>
                                    <p:animEffect transition="in" filter="fade">
                                      <p:cBhvr>
                                        <p:cTn id="21" dur="500"/>
                                        <p:tgtEl>
                                          <p:spTgt spid="2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50D4F2-BFB3-4670-98A2-CE8D29BD0257}"/>
              </a:ext>
            </a:extLst>
          </p:cNvPr>
          <p:cNvSpPr txBox="1"/>
          <p:nvPr/>
        </p:nvSpPr>
        <p:spPr>
          <a:xfrm>
            <a:off x="571251" y="3113070"/>
            <a:ext cx="5520242" cy="2086725"/>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a:t>
            </a:r>
            <a:r>
              <a:rPr lang="en-US" b="1" dirty="0">
                <a:solidFill>
                  <a:srgbClr val="8E4000"/>
                </a:solidFill>
                <a:latin typeface="Consolas" panose="020B0609020204030204" pitchFamily="49" charset="0"/>
                <a:cs typeface="Courier New" panose="02070309020205020404" pitchFamily="49" charset="0"/>
              </a:rPr>
              <a:t>gang worker(1)</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vector(8)</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8</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chemeClr val="bg1"/>
              </a:solidFill>
              <a:latin typeface="Consolas" panose="020B0609020204030204" pitchFamily="49" charset="0"/>
              <a:cs typeface="Courier New" panose="02070309020205020404" pitchFamily="49" charset="0"/>
            </a:endParaRPr>
          </a:p>
        </p:txBody>
      </p:sp>
      <p:sp>
        <p:nvSpPr>
          <p:cNvPr id="4" name="Rounded Rectangle 5">
            <a:extLst>
              <a:ext uri="{FF2B5EF4-FFF2-40B4-BE49-F238E27FC236}">
                <a16:creationId xmlns:a16="http://schemas.microsoft.com/office/drawing/2014/main" id="{A0C27C44-5771-4B5E-89B5-EE8F9083C81B}"/>
              </a:ext>
            </a:extLst>
          </p:cNvPr>
          <p:cNvSpPr/>
          <p:nvPr/>
        </p:nvSpPr>
        <p:spPr>
          <a:xfrm>
            <a:off x="801888" y="939073"/>
            <a:ext cx="4626322" cy="1627768"/>
          </a:xfrm>
          <a:prstGeom prst="roundRect">
            <a:avLst/>
          </a:prstGeom>
          <a:solidFill>
            <a:schemeClr val="bg2">
              <a:lumMod val="40000"/>
              <a:lumOff val="60000"/>
            </a:schemeClr>
          </a:solidFill>
          <a:ln w="28575">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endParaRPr>
          </a:p>
        </p:txBody>
      </p:sp>
      <p:sp>
        <p:nvSpPr>
          <p:cNvPr id="5" name="Rectangle 4">
            <a:extLst>
              <a:ext uri="{FF2B5EF4-FFF2-40B4-BE49-F238E27FC236}">
                <a16:creationId xmlns:a16="http://schemas.microsoft.com/office/drawing/2014/main" id="{53D149EB-ECC5-4844-B37C-83D4456C12F4}"/>
              </a:ext>
            </a:extLst>
          </p:cNvPr>
          <p:cNvSpPr/>
          <p:nvPr/>
        </p:nvSpPr>
        <p:spPr>
          <a:xfrm>
            <a:off x="1109590"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01F806F-4E83-4F9D-B24E-9178CA87BAF0}"/>
              </a:ext>
            </a:extLst>
          </p:cNvPr>
          <p:cNvSpPr/>
          <p:nvPr/>
        </p:nvSpPr>
        <p:spPr>
          <a:xfrm>
            <a:off x="1479887"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51057D3-231B-4BAC-A8FE-2AA8316A486F}"/>
              </a:ext>
            </a:extLst>
          </p:cNvPr>
          <p:cNvSpPr/>
          <p:nvPr/>
        </p:nvSpPr>
        <p:spPr>
          <a:xfrm>
            <a:off x="1850184"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E07B306-A766-4137-90EA-71665A74DA01}"/>
              </a:ext>
            </a:extLst>
          </p:cNvPr>
          <p:cNvSpPr/>
          <p:nvPr/>
        </p:nvSpPr>
        <p:spPr>
          <a:xfrm>
            <a:off x="2220481"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6884295-9CA0-40E5-9778-C656097FF7E3}"/>
              </a:ext>
            </a:extLst>
          </p:cNvPr>
          <p:cNvSpPr/>
          <p:nvPr/>
        </p:nvSpPr>
        <p:spPr>
          <a:xfrm>
            <a:off x="2590778"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3E749F-7D29-499E-8B64-91A9C8F1047F}"/>
              </a:ext>
            </a:extLst>
          </p:cNvPr>
          <p:cNvSpPr/>
          <p:nvPr/>
        </p:nvSpPr>
        <p:spPr>
          <a:xfrm>
            <a:off x="2961075"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3C30853-F42A-43D3-AD3F-441FF1D34A5C}"/>
              </a:ext>
            </a:extLst>
          </p:cNvPr>
          <p:cNvSpPr/>
          <p:nvPr/>
        </p:nvSpPr>
        <p:spPr>
          <a:xfrm>
            <a:off x="3334051"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331B357-0BAE-424E-8D37-D879D42B2AF4}"/>
              </a:ext>
            </a:extLst>
          </p:cNvPr>
          <p:cNvSpPr/>
          <p:nvPr/>
        </p:nvSpPr>
        <p:spPr>
          <a:xfrm>
            <a:off x="3704348"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Brace 12">
            <a:extLst>
              <a:ext uri="{FF2B5EF4-FFF2-40B4-BE49-F238E27FC236}">
                <a16:creationId xmlns:a16="http://schemas.microsoft.com/office/drawing/2014/main" id="{B4075234-0C84-42AE-B396-AB00C495E6B7}"/>
              </a:ext>
            </a:extLst>
          </p:cNvPr>
          <p:cNvSpPr/>
          <p:nvPr/>
        </p:nvSpPr>
        <p:spPr>
          <a:xfrm>
            <a:off x="4167598" y="1502713"/>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4" name="TextBox 13">
            <a:extLst>
              <a:ext uri="{FF2B5EF4-FFF2-40B4-BE49-F238E27FC236}">
                <a16:creationId xmlns:a16="http://schemas.microsoft.com/office/drawing/2014/main" id="{66DDC251-AAD5-40F6-9871-59F333F4237F}"/>
              </a:ext>
            </a:extLst>
          </p:cNvPr>
          <p:cNvSpPr txBox="1"/>
          <p:nvPr/>
        </p:nvSpPr>
        <p:spPr>
          <a:xfrm>
            <a:off x="4273146" y="1505469"/>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5" name="TextBox 14">
            <a:extLst>
              <a:ext uri="{FF2B5EF4-FFF2-40B4-BE49-F238E27FC236}">
                <a16:creationId xmlns:a16="http://schemas.microsoft.com/office/drawing/2014/main" id="{A00D1628-9A54-431F-A9A3-5CD8B50090C3}"/>
              </a:ext>
            </a:extLst>
          </p:cNvPr>
          <p:cNvSpPr txBox="1"/>
          <p:nvPr/>
        </p:nvSpPr>
        <p:spPr>
          <a:xfrm>
            <a:off x="2293285" y="2194753"/>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6" name="Group 15">
            <a:extLst>
              <a:ext uri="{FF2B5EF4-FFF2-40B4-BE49-F238E27FC236}">
                <a16:creationId xmlns:a16="http://schemas.microsoft.com/office/drawing/2014/main" id="{F64A115A-814E-4017-BB5D-84F8AF09124E}"/>
              </a:ext>
            </a:extLst>
          </p:cNvPr>
          <p:cNvGrpSpPr/>
          <p:nvPr/>
        </p:nvGrpSpPr>
        <p:grpSpPr>
          <a:xfrm>
            <a:off x="1187963" y="1121009"/>
            <a:ext cx="2824680" cy="400110"/>
            <a:chOff x="1277488" y="1499022"/>
            <a:chExt cx="2824680" cy="400110"/>
          </a:xfrm>
        </p:grpSpPr>
        <p:sp>
          <p:nvSpPr>
            <p:cNvPr id="17" name="TextBox 16">
              <a:extLst>
                <a:ext uri="{FF2B5EF4-FFF2-40B4-BE49-F238E27FC236}">
                  <a16:creationId xmlns:a16="http://schemas.microsoft.com/office/drawing/2014/main" id="{7C1ED510-14B6-4640-AA7A-297249291838}"/>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8" name="Straight Arrow Connector 17">
              <a:extLst>
                <a:ext uri="{FF2B5EF4-FFF2-40B4-BE49-F238E27FC236}">
                  <a16:creationId xmlns:a16="http://schemas.microsoft.com/office/drawing/2014/main" id="{2C61C490-9709-41BE-AA2B-EB7DBDB75E4B}"/>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CABF156E-58D7-4911-A82D-0FC7469F82B7}"/>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0" name="Title 1">
            <a:extLst>
              <a:ext uri="{FF2B5EF4-FFF2-40B4-BE49-F238E27FC236}">
                <a16:creationId xmlns:a16="http://schemas.microsoft.com/office/drawing/2014/main" id="{6BDFDD46-F97F-46F4-AAA9-5E04532BABD4}"/>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A6B4E89D-BCD6-4B8D-BFA0-A2B32D59DCF2}"/>
              </a:ext>
            </a:extLst>
          </p:cNvPr>
          <p:cNvSpPr txBox="1">
            <a:spLocks/>
          </p:cNvSpPr>
          <p:nvPr/>
        </p:nvSpPr>
        <p:spPr>
          <a:xfrm>
            <a:off x="6576722" y="1502713"/>
            <a:ext cx="4213198" cy="371892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The diagram shows a single gang, though the compiler will be able to generate as many gangs as it wants</a:t>
            </a:r>
          </a:p>
          <a:p>
            <a:r>
              <a:rPr lang="en-US" dirty="0"/>
              <a:t>These gangs are completely separate from each other, and are indistinguishable</a:t>
            </a:r>
          </a:p>
          <a:p>
            <a:r>
              <a:rPr lang="en-US" dirty="0"/>
              <a:t>We will show these gangs apply to a physical loop diagram, but this representation may not be 100% accurate to what the compiler might decide</a:t>
            </a:r>
          </a:p>
        </p:txBody>
      </p:sp>
      <p:sp>
        <p:nvSpPr>
          <p:cNvPr id="26" name="Rounded Rectangle 5">
            <a:extLst>
              <a:ext uri="{FF2B5EF4-FFF2-40B4-BE49-F238E27FC236}">
                <a16:creationId xmlns:a16="http://schemas.microsoft.com/office/drawing/2014/main" id="{7D947D5C-126F-43E2-9E2B-371751BD4822}"/>
              </a:ext>
            </a:extLst>
          </p:cNvPr>
          <p:cNvSpPr/>
          <p:nvPr/>
        </p:nvSpPr>
        <p:spPr>
          <a:xfrm>
            <a:off x="801888" y="939073"/>
            <a:ext cx="4626322" cy="1627768"/>
          </a:xfrm>
          <a:prstGeom prst="roundRect">
            <a:avLst/>
          </a:prstGeom>
          <a:noFill/>
          <a:ln w="28575">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endParaRPr>
          </a:p>
        </p:txBody>
      </p:sp>
    </p:spTree>
    <p:extLst>
      <p:ext uri="{BB962C8B-B14F-4D97-AF65-F5344CB8AC3E}">
        <p14:creationId xmlns:p14="http://schemas.microsoft.com/office/powerpoint/2010/main" val="1437831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2">
                                            <p:txEl>
                                              <p:pRg st="1" end="1"/>
                                            </p:txEl>
                                          </p:spTgt>
                                        </p:tgtEl>
                                        <p:attrNameLst>
                                          <p:attrName>style.visibility</p:attrName>
                                        </p:attrNameLst>
                                      </p:cBhvr>
                                      <p:to>
                                        <p:strVal val="visible"/>
                                      </p:to>
                                    </p:set>
                                    <p:animEffect transition="in" filter="fade">
                                      <p:cBhvr>
                                        <p:cTn id="16" dur="500"/>
                                        <p:tgtEl>
                                          <p:spTgt spid="22">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2">
                                            <p:txEl>
                                              <p:pRg st="2" end="2"/>
                                            </p:txEl>
                                          </p:spTgt>
                                        </p:tgtEl>
                                        <p:attrNameLst>
                                          <p:attrName>style.visibility</p:attrName>
                                        </p:attrNameLst>
                                      </p:cBhvr>
                                      <p:to>
                                        <p:strVal val="visible"/>
                                      </p:to>
                                    </p:set>
                                    <p:animEffect transition="in" filter="fade">
                                      <p:cBhvr>
                                        <p:cTn id="21" dur="500"/>
                                        <p:tgtEl>
                                          <p:spTgt spid="2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ectangle 85">
            <a:extLst>
              <a:ext uri="{FF2B5EF4-FFF2-40B4-BE49-F238E27FC236}">
                <a16:creationId xmlns:a16="http://schemas.microsoft.com/office/drawing/2014/main" id="{6E6E0619-1C39-4095-A37B-B506F2920809}"/>
              </a:ext>
            </a:extLst>
          </p:cNvPr>
          <p:cNvSpPr/>
          <p:nvPr/>
        </p:nvSpPr>
        <p:spPr>
          <a:xfrm>
            <a:off x="1109590"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C8F81BF7-620C-4AC6-B980-854C8F4F4B39}"/>
              </a:ext>
            </a:extLst>
          </p:cNvPr>
          <p:cNvSpPr/>
          <p:nvPr/>
        </p:nvSpPr>
        <p:spPr>
          <a:xfrm>
            <a:off x="1479887"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F42655B6-A6B2-4FF7-B93C-3F711A020933}"/>
              </a:ext>
            </a:extLst>
          </p:cNvPr>
          <p:cNvSpPr/>
          <p:nvPr/>
        </p:nvSpPr>
        <p:spPr>
          <a:xfrm>
            <a:off x="1850184"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F2CF4439-BC2E-4E0F-A47F-6A91D8C4A225}"/>
              </a:ext>
            </a:extLst>
          </p:cNvPr>
          <p:cNvSpPr/>
          <p:nvPr/>
        </p:nvSpPr>
        <p:spPr>
          <a:xfrm>
            <a:off x="2220481"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4518D31B-C7E2-45A6-BD2F-6EA27517E9E6}"/>
              </a:ext>
            </a:extLst>
          </p:cNvPr>
          <p:cNvSpPr/>
          <p:nvPr/>
        </p:nvSpPr>
        <p:spPr>
          <a:xfrm>
            <a:off x="2590778"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034270BF-C1D9-4B35-B036-3058CF357461}"/>
              </a:ext>
            </a:extLst>
          </p:cNvPr>
          <p:cNvSpPr/>
          <p:nvPr/>
        </p:nvSpPr>
        <p:spPr>
          <a:xfrm>
            <a:off x="2961075"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1674928F-BEFF-4120-B146-B6804C227552}"/>
              </a:ext>
            </a:extLst>
          </p:cNvPr>
          <p:cNvSpPr/>
          <p:nvPr/>
        </p:nvSpPr>
        <p:spPr>
          <a:xfrm>
            <a:off x="3334051"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67C78F83-1AFC-45E1-A5F6-49EABB62723C}"/>
              </a:ext>
            </a:extLst>
          </p:cNvPr>
          <p:cNvSpPr/>
          <p:nvPr/>
        </p:nvSpPr>
        <p:spPr>
          <a:xfrm>
            <a:off x="3704348"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ounded Rectangle 5">
            <a:extLst>
              <a:ext uri="{FF2B5EF4-FFF2-40B4-BE49-F238E27FC236}">
                <a16:creationId xmlns:a16="http://schemas.microsoft.com/office/drawing/2014/main" id="{49D588DF-D05E-4AA6-88CB-F906508A8410}"/>
              </a:ext>
            </a:extLst>
          </p:cNvPr>
          <p:cNvSpPr/>
          <p:nvPr/>
        </p:nvSpPr>
        <p:spPr>
          <a:xfrm>
            <a:off x="797213" y="945995"/>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32" name="Right Brace 131">
            <a:extLst>
              <a:ext uri="{FF2B5EF4-FFF2-40B4-BE49-F238E27FC236}">
                <a16:creationId xmlns:a16="http://schemas.microsoft.com/office/drawing/2014/main" id="{4173A04A-A77B-4423-AE3F-40D8FD144814}"/>
              </a:ext>
            </a:extLst>
          </p:cNvPr>
          <p:cNvSpPr/>
          <p:nvPr/>
        </p:nvSpPr>
        <p:spPr>
          <a:xfrm>
            <a:off x="4162923" y="1509635"/>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33" name="TextBox 132">
            <a:extLst>
              <a:ext uri="{FF2B5EF4-FFF2-40B4-BE49-F238E27FC236}">
                <a16:creationId xmlns:a16="http://schemas.microsoft.com/office/drawing/2014/main" id="{39FBD8F9-CFD3-4E0C-9D64-06853D3ABFB8}"/>
              </a:ext>
            </a:extLst>
          </p:cNvPr>
          <p:cNvSpPr txBox="1"/>
          <p:nvPr/>
        </p:nvSpPr>
        <p:spPr>
          <a:xfrm>
            <a:off x="4268471" y="1512391"/>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34" name="TextBox 133">
            <a:extLst>
              <a:ext uri="{FF2B5EF4-FFF2-40B4-BE49-F238E27FC236}">
                <a16:creationId xmlns:a16="http://schemas.microsoft.com/office/drawing/2014/main" id="{D8755CA0-8BC2-4B43-A652-573C111D488C}"/>
              </a:ext>
            </a:extLst>
          </p:cNvPr>
          <p:cNvSpPr txBox="1"/>
          <p:nvPr/>
        </p:nvSpPr>
        <p:spPr>
          <a:xfrm>
            <a:off x="2288610" y="2201675"/>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35" name="Group 134">
            <a:extLst>
              <a:ext uri="{FF2B5EF4-FFF2-40B4-BE49-F238E27FC236}">
                <a16:creationId xmlns:a16="http://schemas.microsoft.com/office/drawing/2014/main" id="{BE9D11B7-6BCC-4348-978C-FB7D6C4957A7}"/>
              </a:ext>
            </a:extLst>
          </p:cNvPr>
          <p:cNvGrpSpPr/>
          <p:nvPr/>
        </p:nvGrpSpPr>
        <p:grpSpPr>
          <a:xfrm>
            <a:off x="1183288" y="1127931"/>
            <a:ext cx="2824680" cy="400110"/>
            <a:chOff x="1277488" y="1499022"/>
            <a:chExt cx="2824680" cy="400110"/>
          </a:xfrm>
        </p:grpSpPr>
        <p:sp>
          <p:nvSpPr>
            <p:cNvPr id="136" name="TextBox 135">
              <a:extLst>
                <a:ext uri="{FF2B5EF4-FFF2-40B4-BE49-F238E27FC236}">
                  <a16:creationId xmlns:a16="http://schemas.microsoft.com/office/drawing/2014/main" id="{0F02DF2C-99B6-43B4-B04E-D30F266C3779}"/>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37" name="Straight Arrow Connector 136">
              <a:extLst>
                <a:ext uri="{FF2B5EF4-FFF2-40B4-BE49-F238E27FC236}">
                  <a16:creationId xmlns:a16="http://schemas.microsoft.com/office/drawing/2014/main" id="{8FBBCC20-098D-4BCF-8C18-94958FCEC12E}"/>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8" name="Straight Arrow Connector 137">
              <a:extLst>
                <a:ext uri="{FF2B5EF4-FFF2-40B4-BE49-F238E27FC236}">
                  <a16:creationId xmlns:a16="http://schemas.microsoft.com/office/drawing/2014/main" id="{C65CA5DC-7337-4431-8E5B-1675C69F1905}"/>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cxnSp>
        <p:nvCxnSpPr>
          <p:cNvPr id="99" name="Straight Arrow Connector 98">
            <a:extLst>
              <a:ext uri="{FF2B5EF4-FFF2-40B4-BE49-F238E27FC236}">
                <a16:creationId xmlns:a16="http://schemas.microsoft.com/office/drawing/2014/main" id="{905FA85F-A52B-4379-A9D4-3B1F2102C579}"/>
              </a:ext>
            </a:extLst>
          </p:cNvPr>
          <p:cNvCxnSpPr/>
          <p:nvPr/>
        </p:nvCxnSpPr>
        <p:spPr>
          <a:xfrm>
            <a:off x="3097303" y="1310581"/>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sp>
        <p:nvSpPr>
          <p:cNvPr id="47" name="Rectangle 46">
            <a:extLst>
              <a:ext uri="{FF2B5EF4-FFF2-40B4-BE49-F238E27FC236}">
                <a16:creationId xmlns:a16="http://schemas.microsoft.com/office/drawing/2014/main" id="{A172C976-1F3C-4C31-9403-52B9995A7A74}"/>
              </a:ext>
            </a:extLst>
          </p:cNvPr>
          <p:cNvSpPr/>
          <p:nvPr/>
        </p:nvSpPr>
        <p:spPr>
          <a:xfrm>
            <a:off x="509047"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(0,0)</a:t>
            </a:r>
          </a:p>
        </p:txBody>
      </p:sp>
      <p:sp>
        <p:nvSpPr>
          <p:cNvPr id="48" name="Rectangle 47">
            <a:extLst>
              <a:ext uri="{FF2B5EF4-FFF2-40B4-BE49-F238E27FC236}">
                <a16:creationId xmlns:a16="http://schemas.microsoft.com/office/drawing/2014/main" id="{2C6D0740-65B8-4F58-B14E-D2287A87ADAE}"/>
              </a:ext>
            </a:extLst>
          </p:cNvPr>
          <p:cNvSpPr/>
          <p:nvPr/>
        </p:nvSpPr>
        <p:spPr>
          <a:xfrm>
            <a:off x="1180379"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(0,1)</a:t>
            </a:r>
          </a:p>
        </p:txBody>
      </p:sp>
      <p:sp>
        <p:nvSpPr>
          <p:cNvPr id="49" name="Rectangle 48">
            <a:extLst>
              <a:ext uri="{FF2B5EF4-FFF2-40B4-BE49-F238E27FC236}">
                <a16:creationId xmlns:a16="http://schemas.microsoft.com/office/drawing/2014/main" id="{494D415F-8817-4F3C-BDEE-2DC797DA84B1}"/>
              </a:ext>
            </a:extLst>
          </p:cNvPr>
          <p:cNvSpPr/>
          <p:nvPr/>
        </p:nvSpPr>
        <p:spPr>
          <a:xfrm>
            <a:off x="1851711"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(0,2)</a:t>
            </a:r>
          </a:p>
        </p:txBody>
      </p:sp>
      <p:sp>
        <p:nvSpPr>
          <p:cNvPr id="50" name="Rectangle 49">
            <a:extLst>
              <a:ext uri="{FF2B5EF4-FFF2-40B4-BE49-F238E27FC236}">
                <a16:creationId xmlns:a16="http://schemas.microsoft.com/office/drawing/2014/main" id="{7882D7D2-FDA2-46E2-9925-617F5B926B3B}"/>
              </a:ext>
            </a:extLst>
          </p:cNvPr>
          <p:cNvSpPr/>
          <p:nvPr/>
        </p:nvSpPr>
        <p:spPr>
          <a:xfrm>
            <a:off x="2523043"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(0,3)</a:t>
            </a:r>
          </a:p>
        </p:txBody>
      </p:sp>
      <p:sp>
        <p:nvSpPr>
          <p:cNvPr id="51" name="Rectangle 50">
            <a:extLst>
              <a:ext uri="{FF2B5EF4-FFF2-40B4-BE49-F238E27FC236}">
                <a16:creationId xmlns:a16="http://schemas.microsoft.com/office/drawing/2014/main" id="{95901019-E4A2-4753-BABC-EB863D9BE8AC}"/>
              </a:ext>
            </a:extLst>
          </p:cNvPr>
          <p:cNvSpPr/>
          <p:nvPr/>
        </p:nvSpPr>
        <p:spPr>
          <a:xfrm>
            <a:off x="3194375"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(0,4)</a:t>
            </a:r>
          </a:p>
        </p:txBody>
      </p:sp>
      <p:sp>
        <p:nvSpPr>
          <p:cNvPr id="52" name="Rectangle 51">
            <a:extLst>
              <a:ext uri="{FF2B5EF4-FFF2-40B4-BE49-F238E27FC236}">
                <a16:creationId xmlns:a16="http://schemas.microsoft.com/office/drawing/2014/main" id="{B165B368-6135-4184-9A6A-373657017F1E}"/>
              </a:ext>
            </a:extLst>
          </p:cNvPr>
          <p:cNvSpPr/>
          <p:nvPr/>
        </p:nvSpPr>
        <p:spPr>
          <a:xfrm>
            <a:off x="3865707"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(0,5)</a:t>
            </a:r>
          </a:p>
        </p:txBody>
      </p:sp>
      <p:sp>
        <p:nvSpPr>
          <p:cNvPr id="53" name="Rectangle 52">
            <a:extLst>
              <a:ext uri="{FF2B5EF4-FFF2-40B4-BE49-F238E27FC236}">
                <a16:creationId xmlns:a16="http://schemas.microsoft.com/office/drawing/2014/main" id="{DDADD43D-F128-41B1-B8D9-DC1D9AC3636A}"/>
              </a:ext>
            </a:extLst>
          </p:cNvPr>
          <p:cNvSpPr/>
          <p:nvPr/>
        </p:nvSpPr>
        <p:spPr>
          <a:xfrm>
            <a:off x="4537039"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(0,6)</a:t>
            </a:r>
          </a:p>
        </p:txBody>
      </p:sp>
      <p:sp>
        <p:nvSpPr>
          <p:cNvPr id="54" name="Rectangle 53">
            <a:extLst>
              <a:ext uri="{FF2B5EF4-FFF2-40B4-BE49-F238E27FC236}">
                <a16:creationId xmlns:a16="http://schemas.microsoft.com/office/drawing/2014/main" id="{8445C9EC-3697-4AB8-9951-A8FEF2B58780}"/>
              </a:ext>
            </a:extLst>
          </p:cNvPr>
          <p:cNvSpPr/>
          <p:nvPr/>
        </p:nvSpPr>
        <p:spPr>
          <a:xfrm>
            <a:off x="5208371"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(0,7)</a:t>
            </a:r>
          </a:p>
        </p:txBody>
      </p:sp>
      <p:sp>
        <p:nvSpPr>
          <p:cNvPr id="55" name="Rectangle 54">
            <a:extLst>
              <a:ext uri="{FF2B5EF4-FFF2-40B4-BE49-F238E27FC236}">
                <a16:creationId xmlns:a16="http://schemas.microsoft.com/office/drawing/2014/main" id="{714D69A7-1CFD-4187-9189-29765B059858}"/>
              </a:ext>
            </a:extLst>
          </p:cNvPr>
          <p:cNvSpPr/>
          <p:nvPr/>
        </p:nvSpPr>
        <p:spPr>
          <a:xfrm>
            <a:off x="509047"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(1,0)</a:t>
            </a:r>
          </a:p>
        </p:txBody>
      </p:sp>
      <p:sp>
        <p:nvSpPr>
          <p:cNvPr id="56" name="Rectangle 55">
            <a:extLst>
              <a:ext uri="{FF2B5EF4-FFF2-40B4-BE49-F238E27FC236}">
                <a16:creationId xmlns:a16="http://schemas.microsoft.com/office/drawing/2014/main" id="{7909EC70-BE06-45A1-BF96-BCE7F7DB957A}"/>
              </a:ext>
            </a:extLst>
          </p:cNvPr>
          <p:cNvSpPr/>
          <p:nvPr/>
        </p:nvSpPr>
        <p:spPr>
          <a:xfrm>
            <a:off x="1180379"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57" name="Rectangle 56">
            <a:extLst>
              <a:ext uri="{FF2B5EF4-FFF2-40B4-BE49-F238E27FC236}">
                <a16:creationId xmlns:a16="http://schemas.microsoft.com/office/drawing/2014/main" id="{37D2D6B4-2B89-4368-BEB6-B9AE0118AAF1}"/>
              </a:ext>
            </a:extLst>
          </p:cNvPr>
          <p:cNvSpPr/>
          <p:nvPr/>
        </p:nvSpPr>
        <p:spPr>
          <a:xfrm>
            <a:off x="1851711"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58" name="Rectangle 57">
            <a:extLst>
              <a:ext uri="{FF2B5EF4-FFF2-40B4-BE49-F238E27FC236}">
                <a16:creationId xmlns:a16="http://schemas.microsoft.com/office/drawing/2014/main" id="{F3AE7DCD-323E-4A62-82BB-164E8C154B1B}"/>
              </a:ext>
            </a:extLst>
          </p:cNvPr>
          <p:cNvSpPr/>
          <p:nvPr/>
        </p:nvSpPr>
        <p:spPr>
          <a:xfrm>
            <a:off x="2523043"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59" name="Rectangle 58">
            <a:extLst>
              <a:ext uri="{FF2B5EF4-FFF2-40B4-BE49-F238E27FC236}">
                <a16:creationId xmlns:a16="http://schemas.microsoft.com/office/drawing/2014/main" id="{9AEA00E0-A477-417F-A0BC-28A66B713763}"/>
              </a:ext>
            </a:extLst>
          </p:cNvPr>
          <p:cNvSpPr/>
          <p:nvPr/>
        </p:nvSpPr>
        <p:spPr>
          <a:xfrm>
            <a:off x="3194375"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60" name="Rectangle 59">
            <a:extLst>
              <a:ext uri="{FF2B5EF4-FFF2-40B4-BE49-F238E27FC236}">
                <a16:creationId xmlns:a16="http://schemas.microsoft.com/office/drawing/2014/main" id="{9CDE9849-78A3-423A-90E6-8F708F995D36}"/>
              </a:ext>
            </a:extLst>
          </p:cNvPr>
          <p:cNvSpPr/>
          <p:nvPr/>
        </p:nvSpPr>
        <p:spPr>
          <a:xfrm>
            <a:off x="3865707"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61" name="Rectangle 60">
            <a:extLst>
              <a:ext uri="{FF2B5EF4-FFF2-40B4-BE49-F238E27FC236}">
                <a16:creationId xmlns:a16="http://schemas.microsoft.com/office/drawing/2014/main" id="{CCCFD27B-02EE-421D-B475-A6E69E116E5C}"/>
              </a:ext>
            </a:extLst>
          </p:cNvPr>
          <p:cNvSpPr/>
          <p:nvPr/>
        </p:nvSpPr>
        <p:spPr>
          <a:xfrm>
            <a:off x="4537039"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62" name="Rectangle 61">
            <a:extLst>
              <a:ext uri="{FF2B5EF4-FFF2-40B4-BE49-F238E27FC236}">
                <a16:creationId xmlns:a16="http://schemas.microsoft.com/office/drawing/2014/main" id="{7D2F30DF-6EE9-47B8-8A1E-1A08FB65C586}"/>
              </a:ext>
            </a:extLst>
          </p:cNvPr>
          <p:cNvSpPr/>
          <p:nvPr/>
        </p:nvSpPr>
        <p:spPr>
          <a:xfrm>
            <a:off x="5208371"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63" name="Rectangle 62">
            <a:extLst>
              <a:ext uri="{FF2B5EF4-FFF2-40B4-BE49-F238E27FC236}">
                <a16:creationId xmlns:a16="http://schemas.microsoft.com/office/drawing/2014/main" id="{A71BDA71-502E-4A3D-9D3F-09F6A34C4DB1}"/>
              </a:ext>
            </a:extLst>
          </p:cNvPr>
          <p:cNvSpPr/>
          <p:nvPr/>
        </p:nvSpPr>
        <p:spPr>
          <a:xfrm>
            <a:off x="509048"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a:t>
            </a:r>
          </a:p>
        </p:txBody>
      </p:sp>
      <p:sp>
        <p:nvSpPr>
          <p:cNvPr id="64" name="Rectangle 63">
            <a:extLst>
              <a:ext uri="{FF2B5EF4-FFF2-40B4-BE49-F238E27FC236}">
                <a16:creationId xmlns:a16="http://schemas.microsoft.com/office/drawing/2014/main" id="{803AA7A1-B060-49F9-91F1-C3E22D020D7B}"/>
              </a:ext>
            </a:extLst>
          </p:cNvPr>
          <p:cNvSpPr/>
          <p:nvPr/>
        </p:nvSpPr>
        <p:spPr>
          <a:xfrm>
            <a:off x="1180380"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65" name="Rectangle 64">
            <a:extLst>
              <a:ext uri="{FF2B5EF4-FFF2-40B4-BE49-F238E27FC236}">
                <a16:creationId xmlns:a16="http://schemas.microsoft.com/office/drawing/2014/main" id="{2C220C0D-DD28-4BB7-9FDC-F2E472A89845}"/>
              </a:ext>
            </a:extLst>
          </p:cNvPr>
          <p:cNvSpPr/>
          <p:nvPr/>
        </p:nvSpPr>
        <p:spPr>
          <a:xfrm>
            <a:off x="1851712"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66" name="Rectangle 65">
            <a:extLst>
              <a:ext uri="{FF2B5EF4-FFF2-40B4-BE49-F238E27FC236}">
                <a16:creationId xmlns:a16="http://schemas.microsoft.com/office/drawing/2014/main" id="{A1B832A0-1C2F-4283-BB3C-6BA29F77CD1D}"/>
              </a:ext>
            </a:extLst>
          </p:cNvPr>
          <p:cNvSpPr/>
          <p:nvPr/>
        </p:nvSpPr>
        <p:spPr>
          <a:xfrm>
            <a:off x="2523044"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67" name="Rectangle 66">
            <a:extLst>
              <a:ext uri="{FF2B5EF4-FFF2-40B4-BE49-F238E27FC236}">
                <a16:creationId xmlns:a16="http://schemas.microsoft.com/office/drawing/2014/main" id="{BE043629-6E69-468F-A7E5-65B26663BBE3}"/>
              </a:ext>
            </a:extLst>
          </p:cNvPr>
          <p:cNvSpPr/>
          <p:nvPr/>
        </p:nvSpPr>
        <p:spPr>
          <a:xfrm>
            <a:off x="3194376"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68" name="Rectangle 67">
            <a:extLst>
              <a:ext uri="{FF2B5EF4-FFF2-40B4-BE49-F238E27FC236}">
                <a16:creationId xmlns:a16="http://schemas.microsoft.com/office/drawing/2014/main" id="{CA4B099C-50CC-446F-B70E-D8FBE2D3A70E}"/>
              </a:ext>
            </a:extLst>
          </p:cNvPr>
          <p:cNvSpPr/>
          <p:nvPr/>
        </p:nvSpPr>
        <p:spPr>
          <a:xfrm>
            <a:off x="3865708"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69" name="Rectangle 68">
            <a:extLst>
              <a:ext uri="{FF2B5EF4-FFF2-40B4-BE49-F238E27FC236}">
                <a16:creationId xmlns:a16="http://schemas.microsoft.com/office/drawing/2014/main" id="{4E9A7AB7-51A0-4772-A2B1-775DE5ABDBBF}"/>
              </a:ext>
            </a:extLst>
          </p:cNvPr>
          <p:cNvSpPr/>
          <p:nvPr/>
        </p:nvSpPr>
        <p:spPr>
          <a:xfrm>
            <a:off x="4537040"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70" name="Rectangle 69">
            <a:extLst>
              <a:ext uri="{FF2B5EF4-FFF2-40B4-BE49-F238E27FC236}">
                <a16:creationId xmlns:a16="http://schemas.microsoft.com/office/drawing/2014/main" id="{4B658555-8D97-4ADB-B259-F0740A19B474}"/>
              </a:ext>
            </a:extLst>
          </p:cNvPr>
          <p:cNvSpPr/>
          <p:nvPr/>
        </p:nvSpPr>
        <p:spPr>
          <a:xfrm>
            <a:off x="5208372"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71" name="Rectangle 70">
            <a:extLst>
              <a:ext uri="{FF2B5EF4-FFF2-40B4-BE49-F238E27FC236}">
                <a16:creationId xmlns:a16="http://schemas.microsoft.com/office/drawing/2014/main" id="{3EF65A53-922D-4968-8842-7B90B895E885}"/>
              </a:ext>
            </a:extLst>
          </p:cNvPr>
          <p:cNvSpPr/>
          <p:nvPr/>
        </p:nvSpPr>
        <p:spPr>
          <a:xfrm>
            <a:off x="509048"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(3,0)</a:t>
            </a:r>
          </a:p>
        </p:txBody>
      </p:sp>
      <p:sp>
        <p:nvSpPr>
          <p:cNvPr id="72" name="Rectangle 71">
            <a:extLst>
              <a:ext uri="{FF2B5EF4-FFF2-40B4-BE49-F238E27FC236}">
                <a16:creationId xmlns:a16="http://schemas.microsoft.com/office/drawing/2014/main" id="{13657EC9-FE3C-48AD-BA41-76E6C820C504}"/>
              </a:ext>
            </a:extLst>
          </p:cNvPr>
          <p:cNvSpPr/>
          <p:nvPr/>
        </p:nvSpPr>
        <p:spPr>
          <a:xfrm>
            <a:off x="1180380"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73" name="Rectangle 72">
            <a:extLst>
              <a:ext uri="{FF2B5EF4-FFF2-40B4-BE49-F238E27FC236}">
                <a16:creationId xmlns:a16="http://schemas.microsoft.com/office/drawing/2014/main" id="{9196C125-9202-43D8-995D-45CE70208B58}"/>
              </a:ext>
            </a:extLst>
          </p:cNvPr>
          <p:cNvSpPr/>
          <p:nvPr/>
        </p:nvSpPr>
        <p:spPr>
          <a:xfrm>
            <a:off x="1851712"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74" name="Rectangle 73">
            <a:extLst>
              <a:ext uri="{FF2B5EF4-FFF2-40B4-BE49-F238E27FC236}">
                <a16:creationId xmlns:a16="http://schemas.microsoft.com/office/drawing/2014/main" id="{7C916B8D-B5A8-4BF4-B5E5-A64F568C88E4}"/>
              </a:ext>
            </a:extLst>
          </p:cNvPr>
          <p:cNvSpPr/>
          <p:nvPr/>
        </p:nvSpPr>
        <p:spPr>
          <a:xfrm>
            <a:off x="2523044"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75" name="Rectangle 74">
            <a:extLst>
              <a:ext uri="{FF2B5EF4-FFF2-40B4-BE49-F238E27FC236}">
                <a16:creationId xmlns:a16="http://schemas.microsoft.com/office/drawing/2014/main" id="{9B9958C8-75FB-427C-8EC3-86A8B2E932C0}"/>
              </a:ext>
            </a:extLst>
          </p:cNvPr>
          <p:cNvSpPr/>
          <p:nvPr/>
        </p:nvSpPr>
        <p:spPr>
          <a:xfrm>
            <a:off x="3194376"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76" name="Rectangle 75">
            <a:extLst>
              <a:ext uri="{FF2B5EF4-FFF2-40B4-BE49-F238E27FC236}">
                <a16:creationId xmlns:a16="http://schemas.microsoft.com/office/drawing/2014/main" id="{ECAD9A78-38AE-4AD2-A1E4-644E0BBDD4AE}"/>
              </a:ext>
            </a:extLst>
          </p:cNvPr>
          <p:cNvSpPr/>
          <p:nvPr/>
        </p:nvSpPr>
        <p:spPr>
          <a:xfrm>
            <a:off x="3865708"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77" name="Rectangle 76">
            <a:extLst>
              <a:ext uri="{FF2B5EF4-FFF2-40B4-BE49-F238E27FC236}">
                <a16:creationId xmlns:a16="http://schemas.microsoft.com/office/drawing/2014/main" id="{F1C3B447-62C8-4C90-9B1C-26D49FB777D7}"/>
              </a:ext>
            </a:extLst>
          </p:cNvPr>
          <p:cNvSpPr/>
          <p:nvPr/>
        </p:nvSpPr>
        <p:spPr>
          <a:xfrm>
            <a:off x="4537040"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78" name="Rectangle 77">
            <a:extLst>
              <a:ext uri="{FF2B5EF4-FFF2-40B4-BE49-F238E27FC236}">
                <a16:creationId xmlns:a16="http://schemas.microsoft.com/office/drawing/2014/main" id="{BA9E517F-7B01-4400-B8A5-1712917426FE}"/>
              </a:ext>
            </a:extLst>
          </p:cNvPr>
          <p:cNvSpPr/>
          <p:nvPr/>
        </p:nvSpPr>
        <p:spPr>
          <a:xfrm>
            <a:off x="5208372"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82" name="Title 1">
            <a:extLst>
              <a:ext uri="{FF2B5EF4-FFF2-40B4-BE49-F238E27FC236}">
                <a16:creationId xmlns:a16="http://schemas.microsoft.com/office/drawing/2014/main" id="{E9C3010A-870D-472F-B73B-E83AEF8BCDB0}"/>
              </a:ext>
            </a:extLst>
          </p:cNvPr>
          <p:cNvSpPr>
            <a:spLocks noGrp="1"/>
          </p:cNvSpPr>
          <p:nvPr>
            <p:ph type="title"/>
          </p:nvPr>
        </p:nvSpPr>
        <p:spPr>
          <a:xfrm>
            <a:off x="182775" y="175657"/>
            <a:ext cx="9976104" cy="590931"/>
          </a:xfrm>
        </p:spPr>
        <p:txBody>
          <a:bodyPr/>
          <a:lstStyle/>
          <a:p>
            <a:r>
              <a:rPr lang="en-US" dirty="0"/>
              <a:t>Gang Worker vector</a:t>
            </a:r>
          </a:p>
        </p:txBody>
      </p:sp>
      <p:sp>
        <p:nvSpPr>
          <p:cNvPr id="111" name="Rectangle 110">
            <a:extLst>
              <a:ext uri="{FF2B5EF4-FFF2-40B4-BE49-F238E27FC236}">
                <a16:creationId xmlns:a16="http://schemas.microsoft.com/office/drawing/2014/main" id="{606CF71E-3E59-4066-A938-54A295FD433C}"/>
              </a:ext>
            </a:extLst>
          </p:cNvPr>
          <p:cNvSpPr/>
          <p:nvPr/>
        </p:nvSpPr>
        <p:spPr>
          <a:xfrm>
            <a:off x="1089538"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Rectangle 158">
            <a:extLst>
              <a:ext uri="{FF2B5EF4-FFF2-40B4-BE49-F238E27FC236}">
                <a16:creationId xmlns:a16="http://schemas.microsoft.com/office/drawing/2014/main" id="{8C5E7764-1EB4-4032-8109-3845BC78D6F4}"/>
              </a:ext>
            </a:extLst>
          </p:cNvPr>
          <p:cNvSpPr/>
          <p:nvPr/>
        </p:nvSpPr>
        <p:spPr>
          <a:xfrm>
            <a:off x="1459835"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a:extLst>
              <a:ext uri="{FF2B5EF4-FFF2-40B4-BE49-F238E27FC236}">
                <a16:creationId xmlns:a16="http://schemas.microsoft.com/office/drawing/2014/main" id="{D319AB3F-4000-41FF-9F63-FADE4D40B692}"/>
              </a:ext>
            </a:extLst>
          </p:cNvPr>
          <p:cNvSpPr/>
          <p:nvPr/>
        </p:nvSpPr>
        <p:spPr>
          <a:xfrm>
            <a:off x="1830132"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160">
            <a:extLst>
              <a:ext uri="{FF2B5EF4-FFF2-40B4-BE49-F238E27FC236}">
                <a16:creationId xmlns:a16="http://schemas.microsoft.com/office/drawing/2014/main" id="{1BEB6FF4-7F91-442A-BDF8-526B0BE0C15D}"/>
              </a:ext>
            </a:extLst>
          </p:cNvPr>
          <p:cNvSpPr/>
          <p:nvPr/>
        </p:nvSpPr>
        <p:spPr>
          <a:xfrm>
            <a:off x="2200429"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B2F6EC9E-3057-4DFF-9D5B-5F902CF803CA}"/>
              </a:ext>
            </a:extLst>
          </p:cNvPr>
          <p:cNvSpPr/>
          <p:nvPr/>
        </p:nvSpPr>
        <p:spPr>
          <a:xfrm>
            <a:off x="2570726"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a:extLst>
              <a:ext uri="{FF2B5EF4-FFF2-40B4-BE49-F238E27FC236}">
                <a16:creationId xmlns:a16="http://schemas.microsoft.com/office/drawing/2014/main" id="{22893F2F-11AE-4DF2-9EC7-A27967ECA4AB}"/>
              </a:ext>
            </a:extLst>
          </p:cNvPr>
          <p:cNvSpPr/>
          <p:nvPr/>
        </p:nvSpPr>
        <p:spPr>
          <a:xfrm>
            <a:off x="2941023"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Rectangle 163">
            <a:extLst>
              <a:ext uri="{FF2B5EF4-FFF2-40B4-BE49-F238E27FC236}">
                <a16:creationId xmlns:a16="http://schemas.microsoft.com/office/drawing/2014/main" id="{D6EFAFBD-810C-4442-9C17-1876F05EBB0E}"/>
              </a:ext>
            </a:extLst>
          </p:cNvPr>
          <p:cNvSpPr/>
          <p:nvPr/>
        </p:nvSpPr>
        <p:spPr>
          <a:xfrm>
            <a:off x="3313999"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ectangle 164">
            <a:extLst>
              <a:ext uri="{FF2B5EF4-FFF2-40B4-BE49-F238E27FC236}">
                <a16:creationId xmlns:a16="http://schemas.microsoft.com/office/drawing/2014/main" id="{40F0FFB8-5E21-4914-B77B-D6C1EF5B19F4}"/>
              </a:ext>
            </a:extLst>
          </p:cNvPr>
          <p:cNvSpPr/>
          <p:nvPr/>
        </p:nvSpPr>
        <p:spPr>
          <a:xfrm>
            <a:off x="3684296"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Content Placeholder 2">
            <a:extLst>
              <a:ext uri="{FF2B5EF4-FFF2-40B4-BE49-F238E27FC236}">
                <a16:creationId xmlns:a16="http://schemas.microsoft.com/office/drawing/2014/main" id="{85C96C72-948F-4D25-98C5-0EFA07657103}"/>
              </a:ext>
            </a:extLst>
          </p:cNvPr>
          <p:cNvSpPr txBox="1">
            <a:spLocks/>
          </p:cNvSpPr>
          <p:nvPr/>
        </p:nvSpPr>
        <p:spPr>
          <a:xfrm>
            <a:off x="7373226" y="3481061"/>
            <a:ext cx="3599574" cy="2507731"/>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The vectors are colored, so that we can observe which loop iterations they are being applied to</a:t>
            </a:r>
            <a:endParaRPr lang="en-US" b="1" dirty="0">
              <a:solidFill>
                <a:srgbClr val="0C4E9B"/>
              </a:solidFill>
            </a:endParaRPr>
          </a:p>
          <a:p>
            <a:r>
              <a:rPr lang="en-US" dirty="0"/>
              <a:t>Based on the size of this loop nest, the compiler will (theoretically) generate </a:t>
            </a:r>
            <a:r>
              <a:rPr lang="en-US" b="1" dirty="0">
                <a:solidFill>
                  <a:srgbClr val="0C4E9B"/>
                </a:solidFill>
              </a:rPr>
              <a:t>4 gangs</a:t>
            </a:r>
          </a:p>
        </p:txBody>
      </p:sp>
      <p:sp>
        <p:nvSpPr>
          <p:cNvPr id="101" name="TextBox 100">
            <a:extLst>
              <a:ext uri="{FF2B5EF4-FFF2-40B4-BE49-F238E27FC236}">
                <a16:creationId xmlns:a16="http://schemas.microsoft.com/office/drawing/2014/main" id="{E34F8B4E-34BD-43A9-805A-240FFC32F1C6}"/>
              </a:ext>
            </a:extLst>
          </p:cNvPr>
          <p:cNvSpPr txBox="1"/>
          <p:nvPr/>
        </p:nvSpPr>
        <p:spPr>
          <a:xfrm>
            <a:off x="6380686" y="1035065"/>
            <a:ext cx="4069033" cy="14496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#pragma acc kernels loop </a:t>
            </a:r>
            <a:r>
              <a:rPr lang="en-US" sz="1400" b="1" dirty="0">
                <a:solidFill>
                  <a:srgbClr val="8E4000"/>
                </a:solidFill>
                <a:latin typeface="Consolas" panose="020B0609020204030204" pitchFamily="49" charset="0"/>
                <a:cs typeface="Courier New" panose="02070309020205020404" pitchFamily="49" charset="0"/>
              </a:rPr>
              <a:t>gang worker(1)</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x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x &lt; </a:t>
            </a:r>
            <a:r>
              <a:rPr lang="en-US" sz="1400" dirty="0">
                <a:solidFill>
                  <a:srgbClr val="FF8738"/>
                </a:solidFill>
                <a:latin typeface="Consolas" panose="020B0609020204030204" pitchFamily="49" charset="0"/>
                <a:cs typeface="Courier New" panose="02070309020205020404" pitchFamily="49" charset="0"/>
              </a:rPr>
              <a:t>4</a:t>
            </a:r>
            <a:r>
              <a:rPr lang="en-US" sz="1400" dirty="0">
                <a:solidFill>
                  <a:schemeClr val="bg1"/>
                </a:solidFill>
                <a:latin typeface="Consolas" panose="020B0609020204030204" pitchFamily="49" charset="0"/>
                <a:cs typeface="Courier New" panose="02070309020205020404" pitchFamily="49" charset="0"/>
              </a:rPr>
              <a:t>; x</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loop </a:t>
            </a:r>
            <a:r>
              <a:rPr lang="en-US" sz="1400" b="1" dirty="0">
                <a:solidFill>
                  <a:srgbClr val="8E4000"/>
                </a:solidFill>
                <a:latin typeface="Consolas" panose="020B0609020204030204" pitchFamily="49" charset="0"/>
                <a:cs typeface="Courier New" panose="02070309020205020404" pitchFamily="49" charset="0"/>
              </a:rPr>
              <a:t>vector(8)</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y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y &lt; </a:t>
            </a:r>
            <a:r>
              <a:rPr lang="en-US" sz="1400" dirty="0">
                <a:solidFill>
                  <a:srgbClr val="FF8738"/>
                </a:solidFill>
                <a:latin typeface="Consolas" panose="020B0609020204030204" pitchFamily="49" charset="0"/>
                <a:cs typeface="Courier New" panose="02070309020205020404" pitchFamily="49" charset="0"/>
              </a:rPr>
              <a:t>8</a:t>
            </a:r>
            <a:r>
              <a:rPr lang="en-US" sz="1400" dirty="0">
                <a:solidFill>
                  <a:schemeClr val="bg1"/>
                </a:solidFill>
                <a:latin typeface="Consolas" panose="020B0609020204030204" pitchFamily="49" charset="0"/>
                <a:cs typeface="Courier New" panose="02070309020205020404" pitchFamily="49" charset="0"/>
              </a:rPr>
              <a:t>; 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array[x][y]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p:txBody>
      </p:sp>
      <p:sp>
        <p:nvSpPr>
          <p:cNvPr id="195" name="Rectangle 194">
            <a:extLst>
              <a:ext uri="{FF2B5EF4-FFF2-40B4-BE49-F238E27FC236}">
                <a16:creationId xmlns:a16="http://schemas.microsoft.com/office/drawing/2014/main" id="{C5412748-CF81-4D71-BFB0-F9B382A0C3F9}"/>
              </a:ext>
            </a:extLst>
          </p:cNvPr>
          <p:cNvSpPr/>
          <p:nvPr/>
        </p:nvSpPr>
        <p:spPr>
          <a:xfrm>
            <a:off x="509046"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(0,0)</a:t>
            </a:r>
          </a:p>
        </p:txBody>
      </p:sp>
      <p:sp>
        <p:nvSpPr>
          <p:cNvPr id="196" name="Rectangle 195">
            <a:extLst>
              <a:ext uri="{FF2B5EF4-FFF2-40B4-BE49-F238E27FC236}">
                <a16:creationId xmlns:a16="http://schemas.microsoft.com/office/drawing/2014/main" id="{75EE2D04-5230-478F-BE55-0AA01D0C5C65}"/>
              </a:ext>
            </a:extLst>
          </p:cNvPr>
          <p:cNvSpPr/>
          <p:nvPr/>
        </p:nvSpPr>
        <p:spPr>
          <a:xfrm>
            <a:off x="1180378"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(0,1)</a:t>
            </a:r>
          </a:p>
        </p:txBody>
      </p:sp>
      <p:sp>
        <p:nvSpPr>
          <p:cNvPr id="197" name="Rectangle 196">
            <a:extLst>
              <a:ext uri="{FF2B5EF4-FFF2-40B4-BE49-F238E27FC236}">
                <a16:creationId xmlns:a16="http://schemas.microsoft.com/office/drawing/2014/main" id="{E3F9781D-B1D2-4522-8F23-D4B5E91297B3}"/>
              </a:ext>
            </a:extLst>
          </p:cNvPr>
          <p:cNvSpPr/>
          <p:nvPr/>
        </p:nvSpPr>
        <p:spPr>
          <a:xfrm>
            <a:off x="1851710"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(0,2)</a:t>
            </a:r>
          </a:p>
        </p:txBody>
      </p:sp>
      <p:sp>
        <p:nvSpPr>
          <p:cNvPr id="198" name="Rectangle 197">
            <a:extLst>
              <a:ext uri="{FF2B5EF4-FFF2-40B4-BE49-F238E27FC236}">
                <a16:creationId xmlns:a16="http://schemas.microsoft.com/office/drawing/2014/main" id="{33257351-752C-4A64-B179-80CC2D8A160D}"/>
              </a:ext>
            </a:extLst>
          </p:cNvPr>
          <p:cNvSpPr/>
          <p:nvPr/>
        </p:nvSpPr>
        <p:spPr>
          <a:xfrm>
            <a:off x="2523042"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(0,3)</a:t>
            </a:r>
          </a:p>
        </p:txBody>
      </p:sp>
      <p:sp>
        <p:nvSpPr>
          <p:cNvPr id="199" name="Rectangle 198">
            <a:extLst>
              <a:ext uri="{FF2B5EF4-FFF2-40B4-BE49-F238E27FC236}">
                <a16:creationId xmlns:a16="http://schemas.microsoft.com/office/drawing/2014/main" id="{B8F47876-B078-4AD9-9092-B31203360485}"/>
              </a:ext>
            </a:extLst>
          </p:cNvPr>
          <p:cNvSpPr/>
          <p:nvPr/>
        </p:nvSpPr>
        <p:spPr>
          <a:xfrm>
            <a:off x="3194374"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(0,4)</a:t>
            </a:r>
          </a:p>
        </p:txBody>
      </p:sp>
      <p:sp>
        <p:nvSpPr>
          <p:cNvPr id="200" name="Rectangle 199">
            <a:extLst>
              <a:ext uri="{FF2B5EF4-FFF2-40B4-BE49-F238E27FC236}">
                <a16:creationId xmlns:a16="http://schemas.microsoft.com/office/drawing/2014/main" id="{E0FADC82-48B7-4546-9528-DD39A4DAF6AF}"/>
              </a:ext>
            </a:extLst>
          </p:cNvPr>
          <p:cNvSpPr/>
          <p:nvPr/>
        </p:nvSpPr>
        <p:spPr>
          <a:xfrm>
            <a:off x="3865706"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(0,5)</a:t>
            </a:r>
          </a:p>
        </p:txBody>
      </p:sp>
      <p:sp>
        <p:nvSpPr>
          <p:cNvPr id="201" name="Rectangle 200">
            <a:extLst>
              <a:ext uri="{FF2B5EF4-FFF2-40B4-BE49-F238E27FC236}">
                <a16:creationId xmlns:a16="http://schemas.microsoft.com/office/drawing/2014/main" id="{51533493-94B6-4881-8754-F8FE823D13FA}"/>
              </a:ext>
            </a:extLst>
          </p:cNvPr>
          <p:cNvSpPr/>
          <p:nvPr/>
        </p:nvSpPr>
        <p:spPr>
          <a:xfrm>
            <a:off x="4537038"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(0,6)</a:t>
            </a:r>
          </a:p>
        </p:txBody>
      </p:sp>
      <p:sp>
        <p:nvSpPr>
          <p:cNvPr id="202" name="Rectangle 201">
            <a:extLst>
              <a:ext uri="{FF2B5EF4-FFF2-40B4-BE49-F238E27FC236}">
                <a16:creationId xmlns:a16="http://schemas.microsoft.com/office/drawing/2014/main" id="{95FEBAFA-470D-4EEC-AA2E-85889F9F168D}"/>
              </a:ext>
            </a:extLst>
          </p:cNvPr>
          <p:cNvSpPr/>
          <p:nvPr/>
        </p:nvSpPr>
        <p:spPr>
          <a:xfrm>
            <a:off x="5208370"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(0,7)</a:t>
            </a:r>
          </a:p>
        </p:txBody>
      </p:sp>
      <p:sp>
        <p:nvSpPr>
          <p:cNvPr id="203" name="Rectangle 202">
            <a:extLst>
              <a:ext uri="{FF2B5EF4-FFF2-40B4-BE49-F238E27FC236}">
                <a16:creationId xmlns:a16="http://schemas.microsoft.com/office/drawing/2014/main" id="{3C188B73-F540-438A-B285-12AC0335A1CA}"/>
              </a:ext>
            </a:extLst>
          </p:cNvPr>
          <p:cNvSpPr/>
          <p:nvPr/>
        </p:nvSpPr>
        <p:spPr>
          <a:xfrm>
            <a:off x="509046"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(1,0)</a:t>
            </a:r>
          </a:p>
        </p:txBody>
      </p:sp>
      <p:sp>
        <p:nvSpPr>
          <p:cNvPr id="204" name="Rectangle 203">
            <a:extLst>
              <a:ext uri="{FF2B5EF4-FFF2-40B4-BE49-F238E27FC236}">
                <a16:creationId xmlns:a16="http://schemas.microsoft.com/office/drawing/2014/main" id="{B4D540A6-4B9D-43B3-B049-35667517403D}"/>
              </a:ext>
            </a:extLst>
          </p:cNvPr>
          <p:cNvSpPr/>
          <p:nvPr/>
        </p:nvSpPr>
        <p:spPr>
          <a:xfrm>
            <a:off x="1180378"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205" name="Rectangle 204">
            <a:extLst>
              <a:ext uri="{FF2B5EF4-FFF2-40B4-BE49-F238E27FC236}">
                <a16:creationId xmlns:a16="http://schemas.microsoft.com/office/drawing/2014/main" id="{792B3542-3096-436D-A34F-3B3FEFD6C5D6}"/>
              </a:ext>
            </a:extLst>
          </p:cNvPr>
          <p:cNvSpPr/>
          <p:nvPr/>
        </p:nvSpPr>
        <p:spPr>
          <a:xfrm>
            <a:off x="1851710"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206" name="Rectangle 205">
            <a:extLst>
              <a:ext uri="{FF2B5EF4-FFF2-40B4-BE49-F238E27FC236}">
                <a16:creationId xmlns:a16="http://schemas.microsoft.com/office/drawing/2014/main" id="{E3EC8E3B-9A46-452E-860A-DBDA9058E30A}"/>
              </a:ext>
            </a:extLst>
          </p:cNvPr>
          <p:cNvSpPr/>
          <p:nvPr/>
        </p:nvSpPr>
        <p:spPr>
          <a:xfrm>
            <a:off x="2523042"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207" name="Rectangle 206">
            <a:extLst>
              <a:ext uri="{FF2B5EF4-FFF2-40B4-BE49-F238E27FC236}">
                <a16:creationId xmlns:a16="http://schemas.microsoft.com/office/drawing/2014/main" id="{68B02B6E-A763-40D9-9B3C-B690688901D5}"/>
              </a:ext>
            </a:extLst>
          </p:cNvPr>
          <p:cNvSpPr/>
          <p:nvPr/>
        </p:nvSpPr>
        <p:spPr>
          <a:xfrm>
            <a:off x="3194374"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208" name="Rectangle 207">
            <a:extLst>
              <a:ext uri="{FF2B5EF4-FFF2-40B4-BE49-F238E27FC236}">
                <a16:creationId xmlns:a16="http://schemas.microsoft.com/office/drawing/2014/main" id="{C3A34AB2-F240-4BA5-AADC-2B46619CE0F5}"/>
              </a:ext>
            </a:extLst>
          </p:cNvPr>
          <p:cNvSpPr/>
          <p:nvPr/>
        </p:nvSpPr>
        <p:spPr>
          <a:xfrm>
            <a:off x="3865706"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209" name="Rectangle 208">
            <a:extLst>
              <a:ext uri="{FF2B5EF4-FFF2-40B4-BE49-F238E27FC236}">
                <a16:creationId xmlns:a16="http://schemas.microsoft.com/office/drawing/2014/main" id="{A27FDD99-2223-458B-83C9-38561458478E}"/>
              </a:ext>
            </a:extLst>
          </p:cNvPr>
          <p:cNvSpPr/>
          <p:nvPr/>
        </p:nvSpPr>
        <p:spPr>
          <a:xfrm>
            <a:off x="4537038"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210" name="Rectangle 209">
            <a:extLst>
              <a:ext uri="{FF2B5EF4-FFF2-40B4-BE49-F238E27FC236}">
                <a16:creationId xmlns:a16="http://schemas.microsoft.com/office/drawing/2014/main" id="{E3DDD05C-F787-4686-98CF-ABDE1C8E1744}"/>
              </a:ext>
            </a:extLst>
          </p:cNvPr>
          <p:cNvSpPr/>
          <p:nvPr/>
        </p:nvSpPr>
        <p:spPr>
          <a:xfrm>
            <a:off x="5208370"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211" name="Rectangle 210">
            <a:extLst>
              <a:ext uri="{FF2B5EF4-FFF2-40B4-BE49-F238E27FC236}">
                <a16:creationId xmlns:a16="http://schemas.microsoft.com/office/drawing/2014/main" id="{F808C4CC-1398-4DDC-A697-7C656C3E14DB}"/>
              </a:ext>
            </a:extLst>
          </p:cNvPr>
          <p:cNvSpPr/>
          <p:nvPr/>
        </p:nvSpPr>
        <p:spPr>
          <a:xfrm>
            <a:off x="509047"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a:t>
            </a:r>
          </a:p>
        </p:txBody>
      </p:sp>
      <p:sp>
        <p:nvSpPr>
          <p:cNvPr id="212" name="Rectangle 211">
            <a:extLst>
              <a:ext uri="{FF2B5EF4-FFF2-40B4-BE49-F238E27FC236}">
                <a16:creationId xmlns:a16="http://schemas.microsoft.com/office/drawing/2014/main" id="{06BA8028-24D3-44DD-954E-493F27E09FAD}"/>
              </a:ext>
            </a:extLst>
          </p:cNvPr>
          <p:cNvSpPr/>
          <p:nvPr/>
        </p:nvSpPr>
        <p:spPr>
          <a:xfrm>
            <a:off x="1180379"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213" name="Rectangle 212">
            <a:extLst>
              <a:ext uri="{FF2B5EF4-FFF2-40B4-BE49-F238E27FC236}">
                <a16:creationId xmlns:a16="http://schemas.microsoft.com/office/drawing/2014/main" id="{08A54B35-B9D5-4063-B752-F449C667E103}"/>
              </a:ext>
            </a:extLst>
          </p:cNvPr>
          <p:cNvSpPr/>
          <p:nvPr/>
        </p:nvSpPr>
        <p:spPr>
          <a:xfrm>
            <a:off x="1851711"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214" name="Rectangle 213">
            <a:extLst>
              <a:ext uri="{FF2B5EF4-FFF2-40B4-BE49-F238E27FC236}">
                <a16:creationId xmlns:a16="http://schemas.microsoft.com/office/drawing/2014/main" id="{F52C1A6D-A4F7-4FE3-8EAD-B7E7E0494CFA}"/>
              </a:ext>
            </a:extLst>
          </p:cNvPr>
          <p:cNvSpPr/>
          <p:nvPr/>
        </p:nvSpPr>
        <p:spPr>
          <a:xfrm>
            <a:off x="2523043"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215" name="Rectangle 214">
            <a:extLst>
              <a:ext uri="{FF2B5EF4-FFF2-40B4-BE49-F238E27FC236}">
                <a16:creationId xmlns:a16="http://schemas.microsoft.com/office/drawing/2014/main" id="{F5CE9306-9CF2-48F5-87F2-C82523B5EBCC}"/>
              </a:ext>
            </a:extLst>
          </p:cNvPr>
          <p:cNvSpPr/>
          <p:nvPr/>
        </p:nvSpPr>
        <p:spPr>
          <a:xfrm>
            <a:off x="3194375"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216" name="Rectangle 215">
            <a:extLst>
              <a:ext uri="{FF2B5EF4-FFF2-40B4-BE49-F238E27FC236}">
                <a16:creationId xmlns:a16="http://schemas.microsoft.com/office/drawing/2014/main" id="{4A62CF17-C381-42CB-8EEC-628581690503}"/>
              </a:ext>
            </a:extLst>
          </p:cNvPr>
          <p:cNvSpPr/>
          <p:nvPr/>
        </p:nvSpPr>
        <p:spPr>
          <a:xfrm>
            <a:off x="3865707"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217" name="Rectangle 216">
            <a:extLst>
              <a:ext uri="{FF2B5EF4-FFF2-40B4-BE49-F238E27FC236}">
                <a16:creationId xmlns:a16="http://schemas.microsoft.com/office/drawing/2014/main" id="{61B350A3-DE64-400E-BFCB-09186907FDB0}"/>
              </a:ext>
            </a:extLst>
          </p:cNvPr>
          <p:cNvSpPr/>
          <p:nvPr/>
        </p:nvSpPr>
        <p:spPr>
          <a:xfrm>
            <a:off x="4537039"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218" name="Rectangle 217">
            <a:extLst>
              <a:ext uri="{FF2B5EF4-FFF2-40B4-BE49-F238E27FC236}">
                <a16:creationId xmlns:a16="http://schemas.microsoft.com/office/drawing/2014/main" id="{97B454FF-59AF-4F23-91B3-F0DD43ECE393}"/>
              </a:ext>
            </a:extLst>
          </p:cNvPr>
          <p:cNvSpPr/>
          <p:nvPr/>
        </p:nvSpPr>
        <p:spPr>
          <a:xfrm>
            <a:off x="5208371"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219" name="Rectangle 218">
            <a:extLst>
              <a:ext uri="{FF2B5EF4-FFF2-40B4-BE49-F238E27FC236}">
                <a16:creationId xmlns:a16="http://schemas.microsoft.com/office/drawing/2014/main" id="{7F56FC6A-F822-4559-BD3C-FAF3ADD4E46B}"/>
              </a:ext>
            </a:extLst>
          </p:cNvPr>
          <p:cNvSpPr/>
          <p:nvPr/>
        </p:nvSpPr>
        <p:spPr>
          <a:xfrm>
            <a:off x="509047"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(3,0)</a:t>
            </a:r>
          </a:p>
        </p:txBody>
      </p:sp>
      <p:sp>
        <p:nvSpPr>
          <p:cNvPr id="220" name="Rectangle 219">
            <a:extLst>
              <a:ext uri="{FF2B5EF4-FFF2-40B4-BE49-F238E27FC236}">
                <a16:creationId xmlns:a16="http://schemas.microsoft.com/office/drawing/2014/main" id="{6AE6E5C6-79D4-470E-9CA9-C8D2A156F97E}"/>
              </a:ext>
            </a:extLst>
          </p:cNvPr>
          <p:cNvSpPr/>
          <p:nvPr/>
        </p:nvSpPr>
        <p:spPr>
          <a:xfrm>
            <a:off x="1180379"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221" name="Rectangle 220">
            <a:extLst>
              <a:ext uri="{FF2B5EF4-FFF2-40B4-BE49-F238E27FC236}">
                <a16:creationId xmlns:a16="http://schemas.microsoft.com/office/drawing/2014/main" id="{7EDF26FB-D156-46F1-8091-08995409465C}"/>
              </a:ext>
            </a:extLst>
          </p:cNvPr>
          <p:cNvSpPr/>
          <p:nvPr/>
        </p:nvSpPr>
        <p:spPr>
          <a:xfrm>
            <a:off x="1851711"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222" name="Rectangle 221">
            <a:extLst>
              <a:ext uri="{FF2B5EF4-FFF2-40B4-BE49-F238E27FC236}">
                <a16:creationId xmlns:a16="http://schemas.microsoft.com/office/drawing/2014/main" id="{BDE31886-1F5F-4EA2-BFC7-27292525837F}"/>
              </a:ext>
            </a:extLst>
          </p:cNvPr>
          <p:cNvSpPr/>
          <p:nvPr/>
        </p:nvSpPr>
        <p:spPr>
          <a:xfrm>
            <a:off x="2523043"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223" name="Rectangle 222">
            <a:extLst>
              <a:ext uri="{FF2B5EF4-FFF2-40B4-BE49-F238E27FC236}">
                <a16:creationId xmlns:a16="http://schemas.microsoft.com/office/drawing/2014/main" id="{A68E87A4-D9EA-4BF5-A009-842CFACBBA69}"/>
              </a:ext>
            </a:extLst>
          </p:cNvPr>
          <p:cNvSpPr/>
          <p:nvPr/>
        </p:nvSpPr>
        <p:spPr>
          <a:xfrm>
            <a:off x="3194375"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224" name="Rectangle 223">
            <a:extLst>
              <a:ext uri="{FF2B5EF4-FFF2-40B4-BE49-F238E27FC236}">
                <a16:creationId xmlns:a16="http://schemas.microsoft.com/office/drawing/2014/main" id="{6481F4E9-5346-4EAA-BCED-7DD633E839FD}"/>
              </a:ext>
            </a:extLst>
          </p:cNvPr>
          <p:cNvSpPr/>
          <p:nvPr/>
        </p:nvSpPr>
        <p:spPr>
          <a:xfrm>
            <a:off x="3865707"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225" name="Rectangle 224">
            <a:extLst>
              <a:ext uri="{FF2B5EF4-FFF2-40B4-BE49-F238E27FC236}">
                <a16:creationId xmlns:a16="http://schemas.microsoft.com/office/drawing/2014/main" id="{08798CCD-4C3B-400C-8BB4-5D72BBDAA4B7}"/>
              </a:ext>
            </a:extLst>
          </p:cNvPr>
          <p:cNvSpPr/>
          <p:nvPr/>
        </p:nvSpPr>
        <p:spPr>
          <a:xfrm>
            <a:off x="4537039"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226" name="Rectangle 225">
            <a:extLst>
              <a:ext uri="{FF2B5EF4-FFF2-40B4-BE49-F238E27FC236}">
                <a16:creationId xmlns:a16="http://schemas.microsoft.com/office/drawing/2014/main" id="{F4F6FEEB-0F99-4621-BEA4-3FDD2F597ED7}"/>
              </a:ext>
            </a:extLst>
          </p:cNvPr>
          <p:cNvSpPr/>
          <p:nvPr/>
        </p:nvSpPr>
        <p:spPr>
          <a:xfrm>
            <a:off x="5208371"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102" name="Rounded Rectangle 5">
            <a:extLst>
              <a:ext uri="{FF2B5EF4-FFF2-40B4-BE49-F238E27FC236}">
                <a16:creationId xmlns:a16="http://schemas.microsoft.com/office/drawing/2014/main" id="{6D580174-5735-4EEF-8606-D15AA9AD9D27}"/>
              </a:ext>
            </a:extLst>
          </p:cNvPr>
          <p:cNvSpPr/>
          <p:nvPr/>
        </p:nvSpPr>
        <p:spPr>
          <a:xfrm>
            <a:off x="434340" y="2892750"/>
            <a:ext cx="6732814" cy="684436"/>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03" name="Rounded Rectangle 5">
            <a:extLst>
              <a:ext uri="{FF2B5EF4-FFF2-40B4-BE49-F238E27FC236}">
                <a16:creationId xmlns:a16="http://schemas.microsoft.com/office/drawing/2014/main" id="{C54D91A1-24BC-4CD5-B529-31EF7C6545E1}"/>
              </a:ext>
            </a:extLst>
          </p:cNvPr>
          <p:cNvSpPr/>
          <p:nvPr/>
        </p:nvSpPr>
        <p:spPr>
          <a:xfrm>
            <a:off x="434340" y="3577187"/>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04" name="Rounded Rectangle 5">
            <a:extLst>
              <a:ext uri="{FF2B5EF4-FFF2-40B4-BE49-F238E27FC236}">
                <a16:creationId xmlns:a16="http://schemas.microsoft.com/office/drawing/2014/main" id="{99969D28-7C4D-4BD8-8832-B702767326F0}"/>
              </a:ext>
            </a:extLst>
          </p:cNvPr>
          <p:cNvSpPr/>
          <p:nvPr/>
        </p:nvSpPr>
        <p:spPr>
          <a:xfrm>
            <a:off x="428315" y="4248518"/>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05" name="Rounded Rectangle 5">
            <a:extLst>
              <a:ext uri="{FF2B5EF4-FFF2-40B4-BE49-F238E27FC236}">
                <a16:creationId xmlns:a16="http://schemas.microsoft.com/office/drawing/2014/main" id="{643E197A-EA42-4B06-8B67-B2F2D96FAE65}"/>
              </a:ext>
            </a:extLst>
          </p:cNvPr>
          <p:cNvSpPr/>
          <p:nvPr/>
        </p:nvSpPr>
        <p:spPr>
          <a:xfrm>
            <a:off x="434340" y="4919850"/>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27" name="TextBox 226">
            <a:extLst>
              <a:ext uri="{FF2B5EF4-FFF2-40B4-BE49-F238E27FC236}">
                <a16:creationId xmlns:a16="http://schemas.microsoft.com/office/drawing/2014/main" id="{436354AF-14DC-4FEB-87AD-57B3608EE2D4}"/>
              </a:ext>
            </a:extLst>
          </p:cNvPr>
          <p:cNvSpPr txBox="1"/>
          <p:nvPr/>
        </p:nvSpPr>
        <p:spPr>
          <a:xfrm>
            <a:off x="6789990" y="2979322"/>
            <a:ext cx="1602469" cy="461665"/>
          </a:xfrm>
          <a:prstGeom prst="rect">
            <a:avLst/>
          </a:prstGeom>
          <a:noFill/>
        </p:spPr>
        <p:txBody>
          <a:bodyPr wrap="square" rtlCol="0">
            <a:spAutoFit/>
          </a:bodyPr>
          <a:lstStyle/>
          <a:p>
            <a:pPr algn="ctr"/>
            <a:r>
              <a:rPr lang="en-US" sz="2400" b="1" dirty="0">
                <a:solidFill>
                  <a:srgbClr val="FF0000"/>
                </a:solidFill>
                <a:latin typeface="Trebuchet MS" pitchFamily="34" charset="0"/>
              </a:rPr>
              <a:t>Gang</a:t>
            </a:r>
          </a:p>
        </p:txBody>
      </p:sp>
      <p:sp>
        <p:nvSpPr>
          <p:cNvPr id="228" name="TextBox 227">
            <a:extLst>
              <a:ext uri="{FF2B5EF4-FFF2-40B4-BE49-F238E27FC236}">
                <a16:creationId xmlns:a16="http://schemas.microsoft.com/office/drawing/2014/main" id="{95683979-0DC7-4125-9BF5-6A637B05858D}"/>
              </a:ext>
            </a:extLst>
          </p:cNvPr>
          <p:cNvSpPr txBox="1"/>
          <p:nvPr/>
        </p:nvSpPr>
        <p:spPr>
          <a:xfrm>
            <a:off x="1772817" y="2948545"/>
            <a:ext cx="2824680" cy="523220"/>
          </a:xfrm>
          <a:prstGeom prst="rect">
            <a:avLst/>
          </a:prstGeom>
          <a:noFill/>
        </p:spPr>
        <p:txBody>
          <a:bodyPr wrap="square" rtlCol="0">
            <a:spAutoFit/>
          </a:bodyPr>
          <a:lstStyle/>
          <a:p>
            <a:pPr algn="ctr"/>
            <a:r>
              <a:rPr lang="en-US" sz="2800" b="1" dirty="0">
                <a:latin typeface="Trebuchet MS" pitchFamily="34" charset="0"/>
              </a:rPr>
              <a:t>Vector</a:t>
            </a:r>
          </a:p>
        </p:txBody>
      </p:sp>
      <p:cxnSp>
        <p:nvCxnSpPr>
          <p:cNvPr id="229" name="Straight Arrow Connector 228">
            <a:extLst>
              <a:ext uri="{FF2B5EF4-FFF2-40B4-BE49-F238E27FC236}">
                <a16:creationId xmlns:a16="http://schemas.microsoft.com/office/drawing/2014/main" id="{B0E7283F-5D00-4447-A4FE-D9EE724FFB41}"/>
              </a:ext>
            </a:extLst>
          </p:cNvPr>
          <p:cNvCxnSpPr>
            <a:cxnSpLocks/>
          </p:cNvCxnSpPr>
          <p:nvPr/>
        </p:nvCxnSpPr>
        <p:spPr>
          <a:xfrm>
            <a:off x="3826444" y="3246316"/>
            <a:ext cx="1673299"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0" name="Straight Arrow Connector 229">
            <a:extLst>
              <a:ext uri="{FF2B5EF4-FFF2-40B4-BE49-F238E27FC236}">
                <a16:creationId xmlns:a16="http://schemas.microsoft.com/office/drawing/2014/main" id="{0CF5DFD3-CB17-48C7-9F22-C9EC313213AB}"/>
              </a:ext>
            </a:extLst>
          </p:cNvPr>
          <p:cNvCxnSpPr>
            <a:cxnSpLocks/>
          </p:cNvCxnSpPr>
          <p:nvPr/>
        </p:nvCxnSpPr>
        <p:spPr>
          <a:xfrm flipH="1">
            <a:off x="836003" y="3244338"/>
            <a:ext cx="1726015"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31" name="TextBox 230">
            <a:extLst>
              <a:ext uri="{FF2B5EF4-FFF2-40B4-BE49-F238E27FC236}">
                <a16:creationId xmlns:a16="http://schemas.microsoft.com/office/drawing/2014/main" id="{D92E5696-17E9-4548-AAFD-03EB94ACA8F2}"/>
              </a:ext>
            </a:extLst>
          </p:cNvPr>
          <p:cNvSpPr txBox="1"/>
          <p:nvPr/>
        </p:nvSpPr>
        <p:spPr>
          <a:xfrm>
            <a:off x="5684000" y="3048361"/>
            <a:ext cx="1602469" cy="369332"/>
          </a:xfrm>
          <a:prstGeom prst="rect">
            <a:avLst/>
          </a:prstGeom>
          <a:noFill/>
        </p:spPr>
        <p:txBody>
          <a:bodyPr wrap="square" rtlCol="0">
            <a:spAutoFit/>
          </a:bodyPr>
          <a:lstStyle/>
          <a:p>
            <a:pPr algn="ctr"/>
            <a:r>
              <a:rPr lang="en-US" b="1" dirty="0">
                <a:solidFill>
                  <a:srgbClr val="0C4E9B"/>
                </a:solidFill>
                <a:latin typeface="Trebuchet MS" pitchFamily="34" charset="0"/>
              </a:rPr>
              <a:t>1 Worker</a:t>
            </a:r>
          </a:p>
        </p:txBody>
      </p:sp>
    </p:spTree>
    <p:extLst>
      <p:ext uri="{BB962C8B-B14F-4D97-AF65-F5344CB8AC3E}">
        <p14:creationId xmlns:p14="http://schemas.microsoft.com/office/powerpoint/2010/main" val="520750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4">
                                            <p:txEl>
                                              <p:pRg st="0" end="0"/>
                                            </p:txEl>
                                          </p:spTgt>
                                        </p:tgtEl>
                                        <p:attrNameLst>
                                          <p:attrName>style.visibility</p:attrName>
                                        </p:attrNameLst>
                                      </p:cBhvr>
                                      <p:to>
                                        <p:strVal val="visible"/>
                                      </p:to>
                                    </p:set>
                                    <p:animEffect transition="in" filter="fade">
                                      <p:cBhvr>
                                        <p:cTn id="7" dur="500"/>
                                        <p:tgtEl>
                                          <p:spTgt spid="17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4">
                                            <p:txEl>
                                              <p:pRg st="1" end="1"/>
                                            </p:txEl>
                                          </p:spTgt>
                                        </p:tgtEl>
                                        <p:attrNameLst>
                                          <p:attrName>style.visibility</p:attrName>
                                        </p:attrNameLst>
                                      </p:cBhvr>
                                      <p:to>
                                        <p:strVal val="visible"/>
                                      </p:to>
                                    </p:set>
                                    <p:animEffect transition="in" filter="fade">
                                      <p:cBhvr>
                                        <p:cTn id="12" dur="500"/>
                                        <p:tgtEl>
                                          <p:spTgt spid="17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2"/>
                                        </p:tgtEl>
                                        <p:attrNameLst>
                                          <p:attrName>style.visibility</p:attrName>
                                        </p:attrNameLst>
                                      </p:cBhvr>
                                      <p:to>
                                        <p:strVal val="visible"/>
                                      </p:to>
                                    </p:set>
                                    <p:animEffect transition="in" filter="fade">
                                      <p:cBhvr>
                                        <p:cTn id="17" dur="500"/>
                                        <p:tgtEl>
                                          <p:spTgt spid="102"/>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195"/>
                                        </p:tgtEl>
                                        <p:attrNameLst>
                                          <p:attrName>style.visibility</p:attrName>
                                        </p:attrNameLst>
                                      </p:cBhvr>
                                      <p:to>
                                        <p:strVal val="visible"/>
                                      </p:to>
                                    </p:set>
                                    <p:animEffect transition="in" filter="fade">
                                      <p:cBhvr>
                                        <p:cTn id="21" dur="500"/>
                                        <p:tgtEl>
                                          <p:spTgt spid="19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96"/>
                                        </p:tgtEl>
                                        <p:attrNameLst>
                                          <p:attrName>style.visibility</p:attrName>
                                        </p:attrNameLst>
                                      </p:cBhvr>
                                      <p:to>
                                        <p:strVal val="visible"/>
                                      </p:to>
                                    </p:set>
                                    <p:animEffect transition="in" filter="fade">
                                      <p:cBhvr>
                                        <p:cTn id="24" dur="500"/>
                                        <p:tgtEl>
                                          <p:spTgt spid="19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97"/>
                                        </p:tgtEl>
                                        <p:attrNameLst>
                                          <p:attrName>style.visibility</p:attrName>
                                        </p:attrNameLst>
                                      </p:cBhvr>
                                      <p:to>
                                        <p:strVal val="visible"/>
                                      </p:to>
                                    </p:set>
                                    <p:animEffect transition="in" filter="fade">
                                      <p:cBhvr>
                                        <p:cTn id="27" dur="500"/>
                                        <p:tgtEl>
                                          <p:spTgt spid="19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98"/>
                                        </p:tgtEl>
                                        <p:attrNameLst>
                                          <p:attrName>style.visibility</p:attrName>
                                        </p:attrNameLst>
                                      </p:cBhvr>
                                      <p:to>
                                        <p:strVal val="visible"/>
                                      </p:to>
                                    </p:set>
                                    <p:animEffect transition="in" filter="fade">
                                      <p:cBhvr>
                                        <p:cTn id="30" dur="500"/>
                                        <p:tgtEl>
                                          <p:spTgt spid="19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9"/>
                                        </p:tgtEl>
                                        <p:attrNameLst>
                                          <p:attrName>style.visibility</p:attrName>
                                        </p:attrNameLst>
                                      </p:cBhvr>
                                      <p:to>
                                        <p:strVal val="visible"/>
                                      </p:to>
                                    </p:set>
                                    <p:animEffect transition="in" filter="fade">
                                      <p:cBhvr>
                                        <p:cTn id="33" dur="500"/>
                                        <p:tgtEl>
                                          <p:spTgt spid="19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00"/>
                                        </p:tgtEl>
                                        <p:attrNameLst>
                                          <p:attrName>style.visibility</p:attrName>
                                        </p:attrNameLst>
                                      </p:cBhvr>
                                      <p:to>
                                        <p:strVal val="visible"/>
                                      </p:to>
                                    </p:set>
                                    <p:animEffect transition="in" filter="fade">
                                      <p:cBhvr>
                                        <p:cTn id="36" dur="500"/>
                                        <p:tgtEl>
                                          <p:spTgt spid="200"/>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01"/>
                                        </p:tgtEl>
                                        <p:attrNameLst>
                                          <p:attrName>style.visibility</p:attrName>
                                        </p:attrNameLst>
                                      </p:cBhvr>
                                      <p:to>
                                        <p:strVal val="visible"/>
                                      </p:to>
                                    </p:set>
                                    <p:animEffect transition="in" filter="fade">
                                      <p:cBhvr>
                                        <p:cTn id="39" dur="500"/>
                                        <p:tgtEl>
                                          <p:spTgt spid="20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02"/>
                                        </p:tgtEl>
                                        <p:attrNameLst>
                                          <p:attrName>style.visibility</p:attrName>
                                        </p:attrNameLst>
                                      </p:cBhvr>
                                      <p:to>
                                        <p:strVal val="visible"/>
                                      </p:to>
                                    </p:set>
                                    <p:animEffect transition="in" filter="fade">
                                      <p:cBhvr>
                                        <p:cTn id="42" dur="500"/>
                                        <p:tgtEl>
                                          <p:spTgt spid="202"/>
                                        </p:tgtEl>
                                      </p:cBhvr>
                                    </p:animEffect>
                                  </p:childTnLst>
                                </p:cTn>
                              </p:par>
                            </p:childTnLst>
                          </p:cTn>
                        </p:par>
                        <p:par>
                          <p:cTn id="43" fill="hold">
                            <p:stCondLst>
                              <p:cond delay="1000"/>
                            </p:stCondLst>
                            <p:childTnLst>
                              <p:par>
                                <p:cTn id="44" presetID="10" presetClass="entr" presetSubtype="0" fill="hold" grpId="0" nodeType="afterEffect">
                                  <p:stCondLst>
                                    <p:cond delay="0"/>
                                  </p:stCondLst>
                                  <p:childTnLst>
                                    <p:set>
                                      <p:cBhvr>
                                        <p:cTn id="45" dur="1" fill="hold">
                                          <p:stCondLst>
                                            <p:cond delay="0"/>
                                          </p:stCondLst>
                                        </p:cTn>
                                        <p:tgtEl>
                                          <p:spTgt spid="227"/>
                                        </p:tgtEl>
                                        <p:attrNameLst>
                                          <p:attrName>style.visibility</p:attrName>
                                        </p:attrNameLst>
                                      </p:cBhvr>
                                      <p:to>
                                        <p:strVal val="visible"/>
                                      </p:to>
                                    </p:set>
                                    <p:animEffect transition="in" filter="fade">
                                      <p:cBhvr>
                                        <p:cTn id="46" dur="500"/>
                                        <p:tgtEl>
                                          <p:spTgt spid="227"/>
                                        </p:tgtEl>
                                      </p:cBhvr>
                                    </p:animEffect>
                                  </p:childTnLst>
                                </p:cTn>
                              </p:par>
                              <p:par>
                                <p:cTn id="47" presetID="16" presetClass="entr" presetSubtype="37" fill="hold" grpId="0" nodeType="withEffect">
                                  <p:stCondLst>
                                    <p:cond delay="0"/>
                                  </p:stCondLst>
                                  <p:childTnLst>
                                    <p:set>
                                      <p:cBhvr>
                                        <p:cTn id="48" dur="1" fill="hold">
                                          <p:stCondLst>
                                            <p:cond delay="0"/>
                                          </p:stCondLst>
                                        </p:cTn>
                                        <p:tgtEl>
                                          <p:spTgt spid="228"/>
                                        </p:tgtEl>
                                        <p:attrNameLst>
                                          <p:attrName>style.visibility</p:attrName>
                                        </p:attrNameLst>
                                      </p:cBhvr>
                                      <p:to>
                                        <p:strVal val="visible"/>
                                      </p:to>
                                    </p:set>
                                    <p:animEffect transition="in" filter="barn(outVertical)">
                                      <p:cBhvr>
                                        <p:cTn id="49" dur="500"/>
                                        <p:tgtEl>
                                          <p:spTgt spid="228"/>
                                        </p:tgtEl>
                                      </p:cBhvr>
                                    </p:animEffect>
                                  </p:childTnLst>
                                </p:cTn>
                              </p:par>
                              <p:par>
                                <p:cTn id="50" presetID="22" presetClass="entr" presetSubtype="8" fill="hold" nodeType="withEffect">
                                  <p:stCondLst>
                                    <p:cond delay="50"/>
                                  </p:stCondLst>
                                  <p:childTnLst>
                                    <p:set>
                                      <p:cBhvr>
                                        <p:cTn id="51" dur="1" fill="hold">
                                          <p:stCondLst>
                                            <p:cond delay="0"/>
                                          </p:stCondLst>
                                        </p:cTn>
                                        <p:tgtEl>
                                          <p:spTgt spid="229"/>
                                        </p:tgtEl>
                                        <p:attrNameLst>
                                          <p:attrName>style.visibility</p:attrName>
                                        </p:attrNameLst>
                                      </p:cBhvr>
                                      <p:to>
                                        <p:strVal val="visible"/>
                                      </p:to>
                                    </p:set>
                                    <p:animEffect transition="in" filter="wipe(left)">
                                      <p:cBhvr>
                                        <p:cTn id="52" dur="500"/>
                                        <p:tgtEl>
                                          <p:spTgt spid="229"/>
                                        </p:tgtEl>
                                      </p:cBhvr>
                                    </p:animEffect>
                                  </p:childTnLst>
                                </p:cTn>
                              </p:par>
                              <p:par>
                                <p:cTn id="53" presetID="22" presetClass="entr" presetSubtype="2" fill="hold" nodeType="withEffect">
                                  <p:stCondLst>
                                    <p:cond delay="50"/>
                                  </p:stCondLst>
                                  <p:childTnLst>
                                    <p:set>
                                      <p:cBhvr>
                                        <p:cTn id="54" dur="1" fill="hold">
                                          <p:stCondLst>
                                            <p:cond delay="0"/>
                                          </p:stCondLst>
                                        </p:cTn>
                                        <p:tgtEl>
                                          <p:spTgt spid="230"/>
                                        </p:tgtEl>
                                        <p:attrNameLst>
                                          <p:attrName>style.visibility</p:attrName>
                                        </p:attrNameLst>
                                      </p:cBhvr>
                                      <p:to>
                                        <p:strVal val="visible"/>
                                      </p:to>
                                    </p:set>
                                    <p:animEffect transition="in" filter="wipe(right)">
                                      <p:cBhvr>
                                        <p:cTn id="55" dur="500"/>
                                        <p:tgtEl>
                                          <p:spTgt spid="230"/>
                                        </p:tgtEl>
                                      </p:cBhvr>
                                    </p:animEffect>
                                  </p:childTnLst>
                                </p:cTn>
                              </p:par>
                              <p:par>
                                <p:cTn id="56" presetID="10" presetClass="entr" presetSubtype="0" fill="hold" grpId="0" nodeType="withEffect">
                                  <p:stCondLst>
                                    <p:cond delay="50"/>
                                  </p:stCondLst>
                                  <p:childTnLst>
                                    <p:set>
                                      <p:cBhvr>
                                        <p:cTn id="57" dur="1" fill="hold">
                                          <p:stCondLst>
                                            <p:cond delay="0"/>
                                          </p:stCondLst>
                                        </p:cTn>
                                        <p:tgtEl>
                                          <p:spTgt spid="231"/>
                                        </p:tgtEl>
                                        <p:attrNameLst>
                                          <p:attrName>style.visibility</p:attrName>
                                        </p:attrNameLst>
                                      </p:cBhvr>
                                      <p:to>
                                        <p:strVal val="visible"/>
                                      </p:to>
                                    </p:set>
                                    <p:animEffect transition="in" filter="fade">
                                      <p:cBhvr>
                                        <p:cTn id="58" dur="500"/>
                                        <p:tgtEl>
                                          <p:spTgt spid="231"/>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03"/>
                                        </p:tgtEl>
                                        <p:attrNameLst>
                                          <p:attrName>style.visibility</p:attrName>
                                        </p:attrNameLst>
                                      </p:cBhvr>
                                      <p:to>
                                        <p:strVal val="visible"/>
                                      </p:to>
                                    </p:set>
                                    <p:animEffect transition="in" filter="fade">
                                      <p:cBhvr>
                                        <p:cTn id="63" dur="500"/>
                                        <p:tgtEl>
                                          <p:spTgt spid="103"/>
                                        </p:tgtEl>
                                      </p:cBhvr>
                                    </p:animEffect>
                                  </p:childTnLst>
                                </p:cTn>
                              </p:par>
                            </p:childTnLst>
                          </p:cTn>
                        </p:par>
                        <p:par>
                          <p:cTn id="64" fill="hold">
                            <p:stCondLst>
                              <p:cond delay="500"/>
                            </p:stCondLst>
                            <p:childTnLst>
                              <p:par>
                                <p:cTn id="65" presetID="10" presetClass="entr" presetSubtype="0" fill="hold" grpId="0" nodeType="afterEffect">
                                  <p:stCondLst>
                                    <p:cond delay="0"/>
                                  </p:stCondLst>
                                  <p:childTnLst>
                                    <p:set>
                                      <p:cBhvr>
                                        <p:cTn id="66" dur="1" fill="hold">
                                          <p:stCondLst>
                                            <p:cond delay="0"/>
                                          </p:stCondLst>
                                        </p:cTn>
                                        <p:tgtEl>
                                          <p:spTgt spid="203"/>
                                        </p:tgtEl>
                                        <p:attrNameLst>
                                          <p:attrName>style.visibility</p:attrName>
                                        </p:attrNameLst>
                                      </p:cBhvr>
                                      <p:to>
                                        <p:strVal val="visible"/>
                                      </p:to>
                                    </p:set>
                                    <p:animEffect transition="in" filter="fade">
                                      <p:cBhvr>
                                        <p:cTn id="67" dur="500"/>
                                        <p:tgtEl>
                                          <p:spTgt spid="203"/>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04"/>
                                        </p:tgtEl>
                                        <p:attrNameLst>
                                          <p:attrName>style.visibility</p:attrName>
                                        </p:attrNameLst>
                                      </p:cBhvr>
                                      <p:to>
                                        <p:strVal val="visible"/>
                                      </p:to>
                                    </p:set>
                                    <p:animEffect transition="in" filter="fade">
                                      <p:cBhvr>
                                        <p:cTn id="70" dur="500"/>
                                        <p:tgtEl>
                                          <p:spTgt spid="204"/>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05"/>
                                        </p:tgtEl>
                                        <p:attrNameLst>
                                          <p:attrName>style.visibility</p:attrName>
                                        </p:attrNameLst>
                                      </p:cBhvr>
                                      <p:to>
                                        <p:strVal val="visible"/>
                                      </p:to>
                                    </p:set>
                                    <p:animEffect transition="in" filter="fade">
                                      <p:cBhvr>
                                        <p:cTn id="73" dur="500"/>
                                        <p:tgtEl>
                                          <p:spTgt spid="205"/>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06"/>
                                        </p:tgtEl>
                                        <p:attrNameLst>
                                          <p:attrName>style.visibility</p:attrName>
                                        </p:attrNameLst>
                                      </p:cBhvr>
                                      <p:to>
                                        <p:strVal val="visible"/>
                                      </p:to>
                                    </p:set>
                                    <p:animEffect transition="in" filter="fade">
                                      <p:cBhvr>
                                        <p:cTn id="76" dur="500"/>
                                        <p:tgtEl>
                                          <p:spTgt spid="206"/>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07"/>
                                        </p:tgtEl>
                                        <p:attrNameLst>
                                          <p:attrName>style.visibility</p:attrName>
                                        </p:attrNameLst>
                                      </p:cBhvr>
                                      <p:to>
                                        <p:strVal val="visible"/>
                                      </p:to>
                                    </p:set>
                                    <p:animEffect transition="in" filter="fade">
                                      <p:cBhvr>
                                        <p:cTn id="79" dur="500"/>
                                        <p:tgtEl>
                                          <p:spTgt spid="207"/>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08"/>
                                        </p:tgtEl>
                                        <p:attrNameLst>
                                          <p:attrName>style.visibility</p:attrName>
                                        </p:attrNameLst>
                                      </p:cBhvr>
                                      <p:to>
                                        <p:strVal val="visible"/>
                                      </p:to>
                                    </p:set>
                                    <p:animEffect transition="in" filter="fade">
                                      <p:cBhvr>
                                        <p:cTn id="82" dur="500"/>
                                        <p:tgtEl>
                                          <p:spTgt spid="208"/>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09"/>
                                        </p:tgtEl>
                                        <p:attrNameLst>
                                          <p:attrName>style.visibility</p:attrName>
                                        </p:attrNameLst>
                                      </p:cBhvr>
                                      <p:to>
                                        <p:strVal val="visible"/>
                                      </p:to>
                                    </p:set>
                                    <p:animEffect transition="in" filter="fade">
                                      <p:cBhvr>
                                        <p:cTn id="85" dur="500"/>
                                        <p:tgtEl>
                                          <p:spTgt spid="209"/>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10"/>
                                        </p:tgtEl>
                                        <p:attrNameLst>
                                          <p:attrName>style.visibility</p:attrName>
                                        </p:attrNameLst>
                                      </p:cBhvr>
                                      <p:to>
                                        <p:strVal val="visible"/>
                                      </p:to>
                                    </p:set>
                                    <p:animEffect transition="in" filter="fade">
                                      <p:cBhvr>
                                        <p:cTn id="88" dur="500"/>
                                        <p:tgtEl>
                                          <p:spTgt spid="210"/>
                                        </p:tgtEl>
                                      </p:cBhvr>
                                    </p:animEffect>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104"/>
                                        </p:tgtEl>
                                        <p:attrNameLst>
                                          <p:attrName>style.visibility</p:attrName>
                                        </p:attrNameLst>
                                      </p:cBhvr>
                                      <p:to>
                                        <p:strVal val="visible"/>
                                      </p:to>
                                    </p:set>
                                    <p:animEffect transition="in" filter="fade">
                                      <p:cBhvr>
                                        <p:cTn id="93" dur="500"/>
                                        <p:tgtEl>
                                          <p:spTgt spid="104"/>
                                        </p:tgtEl>
                                      </p:cBhvr>
                                    </p:animEffect>
                                  </p:childTnLst>
                                </p:cTn>
                              </p:par>
                            </p:childTnLst>
                          </p:cTn>
                        </p:par>
                        <p:par>
                          <p:cTn id="94" fill="hold">
                            <p:stCondLst>
                              <p:cond delay="500"/>
                            </p:stCondLst>
                            <p:childTnLst>
                              <p:par>
                                <p:cTn id="95" presetID="10" presetClass="entr" presetSubtype="0" fill="hold" grpId="0" nodeType="afterEffect">
                                  <p:stCondLst>
                                    <p:cond delay="0"/>
                                  </p:stCondLst>
                                  <p:childTnLst>
                                    <p:set>
                                      <p:cBhvr>
                                        <p:cTn id="96" dur="1" fill="hold">
                                          <p:stCondLst>
                                            <p:cond delay="0"/>
                                          </p:stCondLst>
                                        </p:cTn>
                                        <p:tgtEl>
                                          <p:spTgt spid="211"/>
                                        </p:tgtEl>
                                        <p:attrNameLst>
                                          <p:attrName>style.visibility</p:attrName>
                                        </p:attrNameLst>
                                      </p:cBhvr>
                                      <p:to>
                                        <p:strVal val="visible"/>
                                      </p:to>
                                    </p:set>
                                    <p:animEffect transition="in" filter="fade">
                                      <p:cBhvr>
                                        <p:cTn id="97" dur="500"/>
                                        <p:tgtEl>
                                          <p:spTgt spid="21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212"/>
                                        </p:tgtEl>
                                        <p:attrNameLst>
                                          <p:attrName>style.visibility</p:attrName>
                                        </p:attrNameLst>
                                      </p:cBhvr>
                                      <p:to>
                                        <p:strVal val="visible"/>
                                      </p:to>
                                    </p:set>
                                    <p:animEffect transition="in" filter="fade">
                                      <p:cBhvr>
                                        <p:cTn id="100" dur="500"/>
                                        <p:tgtEl>
                                          <p:spTgt spid="212"/>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213"/>
                                        </p:tgtEl>
                                        <p:attrNameLst>
                                          <p:attrName>style.visibility</p:attrName>
                                        </p:attrNameLst>
                                      </p:cBhvr>
                                      <p:to>
                                        <p:strVal val="visible"/>
                                      </p:to>
                                    </p:set>
                                    <p:animEffect transition="in" filter="fade">
                                      <p:cBhvr>
                                        <p:cTn id="103" dur="500"/>
                                        <p:tgtEl>
                                          <p:spTgt spid="213"/>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14"/>
                                        </p:tgtEl>
                                        <p:attrNameLst>
                                          <p:attrName>style.visibility</p:attrName>
                                        </p:attrNameLst>
                                      </p:cBhvr>
                                      <p:to>
                                        <p:strVal val="visible"/>
                                      </p:to>
                                    </p:set>
                                    <p:animEffect transition="in" filter="fade">
                                      <p:cBhvr>
                                        <p:cTn id="106" dur="500"/>
                                        <p:tgtEl>
                                          <p:spTgt spid="214"/>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215"/>
                                        </p:tgtEl>
                                        <p:attrNameLst>
                                          <p:attrName>style.visibility</p:attrName>
                                        </p:attrNameLst>
                                      </p:cBhvr>
                                      <p:to>
                                        <p:strVal val="visible"/>
                                      </p:to>
                                    </p:set>
                                    <p:animEffect transition="in" filter="fade">
                                      <p:cBhvr>
                                        <p:cTn id="109" dur="500"/>
                                        <p:tgtEl>
                                          <p:spTgt spid="215"/>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216"/>
                                        </p:tgtEl>
                                        <p:attrNameLst>
                                          <p:attrName>style.visibility</p:attrName>
                                        </p:attrNameLst>
                                      </p:cBhvr>
                                      <p:to>
                                        <p:strVal val="visible"/>
                                      </p:to>
                                    </p:set>
                                    <p:animEffect transition="in" filter="fade">
                                      <p:cBhvr>
                                        <p:cTn id="112" dur="500"/>
                                        <p:tgtEl>
                                          <p:spTgt spid="216"/>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217"/>
                                        </p:tgtEl>
                                        <p:attrNameLst>
                                          <p:attrName>style.visibility</p:attrName>
                                        </p:attrNameLst>
                                      </p:cBhvr>
                                      <p:to>
                                        <p:strVal val="visible"/>
                                      </p:to>
                                    </p:set>
                                    <p:animEffect transition="in" filter="fade">
                                      <p:cBhvr>
                                        <p:cTn id="115" dur="500"/>
                                        <p:tgtEl>
                                          <p:spTgt spid="21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218"/>
                                        </p:tgtEl>
                                        <p:attrNameLst>
                                          <p:attrName>style.visibility</p:attrName>
                                        </p:attrNameLst>
                                      </p:cBhvr>
                                      <p:to>
                                        <p:strVal val="visible"/>
                                      </p:to>
                                    </p:set>
                                    <p:animEffect transition="in" filter="fade">
                                      <p:cBhvr>
                                        <p:cTn id="118" dur="500"/>
                                        <p:tgtEl>
                                          <p:spTgt spid="218"/>
                                        </p:tgtEl>
                                      </p:cBhvr>
                                    </p:animEffect>
                                  </p:childTnLst>
                                </p:cTn>
                              </p:par>
                            </p:childTnLst>
                          </p:cTn>
                        </p:par>
                      </p:childTnLst>
                    </p:cTn>
                  </p:par>
                  <p:par>
                    <p:cTn id="119" fill="hold">
                      <p:stCondLst>
                        <p:cond delay="indefinite"/>
                      </p:stCondLst>
                      <p:childTnLst>
                        <p:par>
                          <p:cTn id="120" fill="hold">
                            <p:stCondLst>
                              <p:cond delay="0"/>
                            </p:stCondLst>
                            <p:childTnLst>
                              <p:par>
                                <p:cTn id="121" presetID="10" presetClass="entr" presetSubtype="0" fill="hold" grpId="0" nodeType="clickEffect">
                                  <p:stCondLst>
                                    <p:cond delay="0"/>
                                  </p:stCondLst>
                                  <p:childTnLst>
                                    <p:set>
                                      <p:cBhvr>
                                        <p:cTn id="122" dur="1" fill="hold">
                                          <p:stCondLst>
                                            <p:cond delay="0"/>
                                          </p:stCondLst>
                                        </p:cTn>
                                        <p:tgtEl>
                                          <p:spTgt spid="105"/>
                                        </p:tgtEl>
                                        <p:attrNameLst>
                                          <p:attrName>style.visibility</p:attrName>
                                        </p:attrNameLst>
                                      </p:cBhvr>
                                      <p:to>
                                        <p:strVal val="visible"/>
                                      </p:to>
                                    </p:set>
                                    <p:animEffect transition="in" filter="fade">
                                      <p:cBhvr>
                                        <p:cTn id="123" dur="500"/>
                                        <p:tgtEl>
                                          <p:spTgt spid="105"/>
                                        </p:tgtEl>
                                      </p:cBhvr>
                                    </p:animEffect>
                                  </p:childTnLst>
                                </p:cTn>
                              </p:par>
                            </p:childTnLst>
                          </p:cTn>
                        </p:par>
                        <p:par>
                          <p:cTn id="124" fill="hold">
                            <p:stCondLst>
                              <p:cond delay="500"/>
                            </p:stCondLst>
                            <p:childTnLst>
                              <p:par>
                                <p:cTn id="125" presetID="10" presetClass="entr" presetSubtype="0" fill="hold" grpId="0" nodeType="afterEffect">
                                  <p:stCondLst>
                                    <p:cond delay="0"/>
                                  </p:stCondLst>
                                  <p:childTnLst>
                                    <p:set>
                                      <p:cBhvr>
                                        <p:cTn id="126" dur="1" fill="hold">
                                          <p:stCondLst>
                                            <p:cond delay="0"/>
                                          </p:stCondLst>
                                        </p:cTn>
                                        <p:tgtEl>
                                          <p:spTgt spid="219"/>
                                        </p:tgtEl>
                                        <p:attrNameLst>
                                          <p:attrName>style.visibility</p:attrName>
                                        </p:attrNameLst>
                                      </p:cBhvr>
                                      <p:to>
                                        <p:strVal val="visible"/>
                                      </p:to>
                                    </p:set>
                                    <p:animEffect transition="in" filter="fade">
                                      <p:cBhvr>
                                        <p:cTn id="127" dur="500"/>
                                        <p:tgtEl>
                                          <p:spTgt spid="219"/>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220"/>
                                        </p:tgtEl>
                                        <p:attrNameLst>
                                          <p:attrName>style.visibility</p:attrName>
                                        </p:attrNameLst>
                                      </p:cBhvr>
                                      <p:to>
                                        <p:strVal val="visible"/>
                                      </p:to>
                                    </p:set>
                                    <p:animEffect transition="in" filter="fade">
                                      <p:cBhvr>
                                        <p:cTn id="130" dur="500"/>
                                        <p:tgtEl>
                                          <p:spTgt spid="220"/>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221"/>
                                        </p:tgtEl>
                                        <p:attrNameLst>
                                          <p:attrName>style.visibility</p:attrName>
                                        </p:attrNameLst>
                                      </p:cBhvr>
                                      <p:to>
                                        <p:strVal val="visible"/>
                                      </p:to>
                                    </p:set>
                                    <p:animEffect transition="in" filter="fade">
                                      <p:cBhvr>
                                        <p:cTn id="133" dur="500"/>
                                        <p:tgtEl>
                                          <p:spTgt spid="221"/>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222"/>
                                        </p:tgtEl>
                                        <p:attrNameLst>
                                          <p:attrName>style.visibility</p:attrName>
                                        </p:attrNameLst>
                                      </p:cBhvr>
                                      <p:to>
                                        <p:strVal val="visible"/>
                                      </p:to>
                                    </p:set>
                                    <p:animEffect transition="in" filter="fade">
                                      <p:cBhvr>
                                        <p:cTn id="136" dur="500"/>
                                        <p:tgtEl>
                                          <p:spTgt spid="222"/>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223"/>
                                        </p:tgtEl>
                                        <p:attrNameLst>
                                          <p:attrName>style.visibility</p:attrName>
                                        </p:attrNameLst>
                                      </p:cBhvr>
                                      <p:to>
                                        <p:strVal val="visible"/>
                                      </p:to>
                                    </p:set>
                                    <p:animEffect transition="in" filter="fade">
                                      <p:cBhvr>
                                        <p:cTn id="139" dur="500"/>
                                        <p:tgtEl>
                                          <p:spTgt spid="223"/>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224"/>
                                        </p:tgtEl>
                                        <p:attrNameLst>
                                          <p:attrName>style.visibility</p:attrName>
                                        </p:attrNameLst>
                                      </p:cBhvr>
                                      <p:to>
                                        <p:strVal val="visible"/>
                                      </p:to>
                                    </p:set>
                                    <p:animEffect transition="in" filter="fade">
                                      <p:cBhvr>
                                        <p:cTn id="142" dur="500"/>
                                        <p:tgtEl>
                                          <p:spTgt spid="224"/>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225"/>
                                        </p:tgtEl>
                                        <p:attrNameLst>
                                          <p:attrName>style.visibility</p:attrName>
                                        </p:attrNameLst>
                                      </p:cBhvr>
                                      <p:to>
                                        <p:strVal val="visible"/>
                                      </p:to>
                                    </p:set>
                                    <p:animEffect transition="in" filter="fade">
                                      <p:cBhvr>
                                        <p:cTn id="145" dur="500"/>
                                        <p:tgtEl>
                                          <p:spTgt spid="225"/>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226"/>
                                        </p:tgtEl>
                                        <p:attrNameLst>
                                          <p:attrName>style.visibility</p:attrName>
                                        </p:attrNameLst>
                                      </p:cBhvr>
                                      <p:to>
                                        <p:strVal val="visible"/>
                                      </p:to>
                                    </p:set>
                                    <p:animEffect transition="in" filter="fade">
                                      <p:cBhvr>
                                        <p:cTn id="148" dur="500"/>
                                        <p:tgtEl>
                                          <p:spTgt spid="2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 grpId="0" animBg="1"/>
      <p:bldP spid="196" grpId="0" animBg="1"/>
      <p:bldP spid="197" grpId="0" animBg="1"/>
      <p:bldP spid="198" grpId="0" animBg="1"/>
      <p:bldP spid="199" grpId="0" animBg="1"/>
      <p:bldP spid="200" grpId="0" animBg="1"/>
      <p:bldP spid="201" grpId="0" animBg="1"/>
      <p:bldP spid="202" grpId="0" animBg="1"/>
      <p:bldP spid="203" grpId="0" animBg="1"/>
      <p:bldP spid="204" grpId="0" animBg="1"/>
      <p:bldP spid="205" grpId="0" animBg="1"/>
      <p:bldP spid="206" grpId="0" animBg="1"/>
      <p:bldP spid="207" grpId="0" animBg="1"/>
      <p:bldP spid="208" grpId="0" animBg="1"/>
      <p:bldP spid="209" grpId="0" animBg="1"/>
      <p:bldP spid="210" grpId="0" animBg="1"/>
      <p:bldP spid="211" grpId="0" animBg="1"/>
      <p:bldP spid="212" grpId="0" animBg="1"/>
      <p:bldP spid="213" grpId="0" animBg="1"/>
      <p:bldP spid="214" grpId="0" animBg="1"/>
      <p:bldP spid="215" grpId="0" animBg="1"/>
      <p:bldP spid="216" grpId="0" animBg="1"/>
      <p:bldP spid="217" grpId="0" animBg="1"/>
      <p:bldP spid="218" grpId="0" animBg="1"/>
      <p:bldP spid="219" grpId="0" animBg="1"/>
      <p:bldP spid="220" grpId="0" animBg="1"/>
      <p:bldP spid="221" grpId="0" animBg="1"/>
      <p:bldP spid="222" grpId="0" animBg="1"/>
      <p:bldP spid="223" grpId="0" animBg="1"/>
      <p:bldP spid="224" grpId="0" animBg="1"/>
      <p:bldP spid="225" grpId="0" animBg="1"/>
      <p:bldP spid="226" grpId="0" animBg="1"/>
      <p:bldP spid="102" grpId="0" animBg="1"/>
      <p:bldP spid="103" grpId="0" animBg="1"/>
      <p:bldP spid="104" grpId="0" animBg="1"/>
      <p:bldP spid="105" grpId="0" animBg="1"/>
      <p:bldP spid="227" grpId="0"/>
      <p:bldP spid="228" grpId="0"/>
      <p:bldP spid="231" grpId="0"/>
    </p:bld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6" name="Rectangle 85">
            <a:extLst>
              <a:ext uri="{FF2B5EF4-FFF2-40B4-BE49-F238E27FC236}">
                <a16:creationId xmlns:a16="http://schemas.microsoft.com/office/drawing/2014/main" id="{6E6E0619-1C39-4095-A37B-B506F2920809}"/>
              </a:ext>
            </a:extLst>
          </p:cNvPr>
          <p:cNvSpPr/>
          <p:nvPr/>
        </p:nvSpPr>
        <p:spPr>
          <a:xfrm>
            <a:off x="1109590"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C8F81BF7-620C-4AC6-B980-854C8F4F4B39}"/>
              </a:ext>
            </a:extLst>
          </p:cNvPr>
          <p:cNvSpPr/>
          <p:nvPr/>
        </p:nvSpPr>
        <p:spPr>
          <a:xfrm>
            <a:off x="1479887"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F42655B6-A6B2-4FF7-B93C-3F711A020933}"/>
              </a:ext>
            </a:extLst>
          </p:cNvPr>
          <p:cNvSpPr/>
          <p:nvPr/>
        </p:nvSpPr>
        <p:spPr>
          <a:xfrm>
            <a:off x="1850184"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F2CF4439-BC2E-4E0F-A47F-6A91D8C4A225}"/>
              </a:ext>
            </a:extLst>
          </p:cNvPr>
          <p:cNvSpPr/>
          <p:nvPr/>
        </p:nvSpPr>
        <p:spPr>
          <a:xfrm>
            <a:off x="2220481"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4518D31B-C7E2-45A6-BD2F-6EA27517E9E6}"/>
              </a:ext>
            </a:extLst>
          </p:cNvPr>
          <p:cNvSpPr/>
          <p:nvPr/>
        </p:nvSpPr>
        <p:spPr>
          <a:xfrm>
            <a:off x="2590778"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034270BF-C1D9-4B35-B036-3058CF357461}"/>
              </a:ext>
            </a:extLst>
          </p:cNvPr>
          <p:cNvSpPr/>
          <p:nvPr/>
        </p:nvSpPr>
        <p:spPr>
          <a:xfrm>
            <a:off x="2961075"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1674928F-BEFF-4120-B146-B6804C227552}"/>
              </a:ext>
            </a:extLst>
          </p:cNvPr>
          <p:cNvSpPr/>
          <p:nvPr/>
        </p:nvSpPr>
        <p:spPr>
          <a:xfrm>
            <a:off x="3334051"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67C78F83-1AFC-45E1-A5F6-49EABB62723C}"/>
              </a:ext>
            </a:extLst>
          </p:cNvPr>
          <p:cNvSpPr/>
          <p:nvPr/>
        </p:nvSpPr>
        <p:spPr>
          <a:xfrm>
            <a:off x="3704348" y="1502713"/>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ounded Rectangle 5">
            <a:extLst>
              <a:ext uri="{FF2B5EF4-FFF2-40B4-BE49-F238E27FC236}">
                <a16:creationId xmlns:a16="http://schemas.microsoft.com/office/drawing/2014/main" id="{49D588DF-D05E-4AA6-88CB-F906508A8410}"/>
              </a:ext>
            </a:extLst>
          </p:cNvPr>
          <p:cNvSpPr/>
          <p:nvPr/>
        </p:nvSpPr>
        <p:spPr>
          <a:xfrm>
            <a:off x="797213" y="945995"/>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32" name="Right Brace 131">
            <a:extLst>
              <a:ext uri="{FF2B5EF4-FFF2-40B4-BE49-F238E27FC236}">
                <a16:creationId xmlns:a16="http://schemas.microsoft.com/office/drawing/2014/main" id="{4173A04A-A77B-4423-AE3F-40D8FD144814}"/>
              </a:ext>
            </a:extLst>
          </p:cNvPr>
          <p:cNvSpPr/>
          <p:nvPr/>
        </p:nvSpPr>
        <p:spPr>
          <a:xfrm>
            <a:off x="4162923" y="1509635"/>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33" name="TextBox 132">
            <a:extLst>
              <a:ext uri="{FF2B5EF4-FFF2-40B4-BE49-F238E27FC236}">
                <a16:creationId xmlns:a16="http://schemas.microsoft.com/office/drawing/2014/main" id="{39FBD8F9-CFD3-4E0C-9D64-06853D3ABFB8}"/>
              </a:ext>
            </a:extLst>
          </p:cNvPr>
          <p:cNvSpPr txBox="1"/>
          <p:nvPr/>
        </p:nvSpPr>
        <p:spPr>
          <a:xfrm>
            <a:off x="4268471" y="1512391"/>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grpSp>
        <p:nvGrpSpPr>
          <p:cNvPr id="135" name="Group 134">
            <a:extLst>
              <a:ext uri="{FF2B5EF4-FFF2-40B4-BE49-F238E27FC236}">
                <a16:creationId xmlns:a16="http://schemas.microsoft.com/office/drawing/2014/main" id="{BE9D11B7-6BCC-4348-978C-FB7D6C4957A7}"/>
              </a:ext>
            </a:extLst>
          </p:cNvPr>
          <p:cNvGrpSpPr/>
          <p:nvPr/>
        </p:nvGrpSpPr>
        <p:grpSpPr>
          <a:xfrm>
            <a:off x="1183288" y="1127931"/>
            <a:ext cx="2824680" cy="400110"/>
            <a:chOff x="1277488" y="1499022"/>
            <a:chExt cx="2824680" cy="400110"/>
          </a:xfrm>
        </p:grpSpPr>
        <p:sp>
          <p:nvSpPr>
            <p:cNvPr id="136" name="TextBox 135">
              <a:extLst>
                <a:ext uri="{FF2B5EF4-FFF2-40B4-BE49-F238E27FC236}">
                  <a16:creationId xmlns:a16="http://schemas.microsoft.com/office/drawing/2014/main" id="{0F02DF2C-99B6-43B4-B04E-D30F266C3779}"/>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37" name="Straight Arrow Connector 136">
              <a:extLst>
                <a:ext uri="{FF2B5EF4-FFF2-40B4-BE49-F238E27FC236}">
                  <a16:creationId xmlns:a16="http://schemas.microsoft.com/office/drawing/2014/main" id="{8FBBCC20-098D-4BCF-8C18-94958FCEC12E}"/>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8" name="Straight Arrow Connector 137">
              <a:extLst>
                <a:ext uri="{FF2B5EF4-FFF2-40B4-BE49-F238E27FC236}">
                  <a16:creationId xmlns:a16="http://schemas.microsoft.com/office/drawing/2014/main" id="{C65CA5DC-7337-4431-8E5B-1675C69F1905}"/>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cxnSp>
        <p:nvCxnSpPr>
          <p:cNvPr id="99" name="Straight Arrow Connector 98">
            <a:extLst>
              <a:ext uri="{FF2B5EF4-FFF2-40B4-BE49-F238E27FC236}">
                <a16:creationId xmlns:a16="http://schemas.microsoft.com/office/drawing/2014/main" id="{905FA85F-A52B-4379-A9D4-3B1F2102C579}"/>
              </a:ext>
            </a:extLst>
          </p:cNvPr>
          <p:cNvCxnSpPr>
            <a:cxnSpLocks/>
          </p:cNvCxnSpPr>
          <p:nvPr/>
        </p:nvCxnSpPr>
        <p:spPr>
          <a:xfrm>
            <a:off x="3097303" y="1310581"/>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sp>
        <p:nvSpPr>
          <p:cNvPr id="82" name="Title 1">
            <a:extLst>
              <a:ext uri="{FF2B5EF4-FFF2-40B4-BE49-F238E27FC236}">
                <a16:creationId xmlns:a16="http://schemas.microsoft.com/office/drawing/2014/main" id="{E9C3010A-870D-472F-B73B-E83AEF8BCDB0}"/>
              </a:ext>
            </a:extLst>
          </p:cNvPr>
          <p:cNvSpPr>
            <a:spLocks noGrp="1"/>
          </p:cNvSpPr>
          <p:nvPr>
            <p:ph type="title"/>
          </p:nvPr>
        </p:nvSpPr>
        <p:spPr>
          <a:xfrm>
            <a:off x="182775" y="175657"/>
            <a:ext cx="9976104" cy="590931"/>
          </a:xfrm>
        </p:spPr>
        <p:txBody>
          <a:bodyPr/>
          <a:lstStyle/>
          <a:p>
            <a:r>
              <a:rPr lang="en-US" dirty="0"/>
              <a:t>Gang Worker vector</a:t>
            </a:r>
          </a:p>
        </p:txBody>
      </p:sp>
      <p:sp>
        <p:nvSpPr>
          <p:cNvPr id="111" name="Rectangle 110">
            <a:extLst>
              <a:ext uri="{FF2B5EF4-FFF2-40B4-BE49-F238E27FC236}">
                <a16:creationId xmlns:a16="http://schemas.microsoft.com/office/drawing/2014/main" id="{606CF71E-3E59-4066-A938-54A295FD433C}"/>
              </a:ext>
            </a:extLst>
          </p:cNvPr>
          <p:cNvSpPr/>
          <p:nvPr/>
        </p:nvSpPr>
        <p:spPr>
          <a:xfrm>
            <a:off x="1089538"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Rectangle 158">
            <a:extLst>
              <a:ext uri="{FF2B5EF4-FFF2-40B4-BE49-F238E27FC236}">
                <a16:creationId xmlns:a16="http://schemas.microsoft.com/office/drawing/2014/main" id="{8C5E7764-1EB4-4032-8109-3845BC78D6F4}"/>
              </a:ext>
            </a:extLst>
          </p:cNvPr>
          <p:cNvSpPr/>
          <p:nvPr/>
        </p:nvSpPr>
        <p:spPr>
          <a:xfrm>
            <a:off x="1459835"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a:extLst>
              <a:ext uri="{FF2B5EF4-FFF2-40B4-BE49-F238E27FC236}">
                <a16:creationId xmlns:a16="http://schemas.microsoft.com/office/drawing/2014/main" id="{D319AB3F-4000-41FF-9F63-FADE4D40B692}"/>
              </a:ext>
            </a:extLst>
          </p:cNvPr>
          <p:cNvSpPr/>
          <p:nvPr/>
        </p:nvSpPr>
        <p:spPr>
          <a:xfrm>
            <a:off x="1830132"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160">
            <a:extLst>
              <a:ext uri="{FF2B5EF4-FFF2-40B4-BE49-F238E27FC236}">
                <a16:creationId xmlns:a16="http://schemas.microsoft.com/office/drawing/2014/main" id="{1BEB6FF4-7F91-442A-BDF8-526B0BE0C15D}"/>
              </a:ext>
            </a:extLst>
          </p:cNvPr>
          <p:cNvSpPr/>
          <p:nvPr/>
        </p:nvSpPr>
        <p:spPr>
          <a:xfrm>
            <a:off x="2200429"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B2F6EC9E-3057-4DFF-9D5B-5F902CF803CA}"/>
              </a:ext>
            </a:extLst>
          </p:cNvPr>
          <p:cNvSpPr/>
          <p:nvPr/>
        </p:nvSpPr>
        <p:spPr>
          <a:xfrm>
            <a:off x="2570726"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Rectangle 162">
            <a:extLst>
              <a:ext uri="{FF2B5EF4-FFF2-40B4-BE49-F238E27FC236}">
                <a16:creationId xmlns:a16="http://schemas.microsoft.com/office/drawing/2014/main" id="{22893F2F-11AE-4DF2-9EC7-A27967ECA4AB}"/>
              </a:ext>
            </a:extLst>
          </p:cNvPr>
          <p:cNvSpPr/>
          <p:nvPr/>
        </p:nvSpPr>
        <p:spPr>
          <a:xfrm>
            <a:off x="2941023"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Rectangle 163">
            <a:extLst>
              <a:ext uri="{FF2B5EF4-FFF2-40B4-BE49-F238E27FC236}">
                <a16:creationId xmlns:a16="http://schemas.microsoft.com/office/drawing/2014/main" id="{D6EFAFBD-810C-4442-9C17-1876F05EBB0E}"/>
              </a:ext>
            </a:extLst>
          </p:cNvPr>
          <p:cNvSpPr/>
          <p:nvPr/>
        </p:nvSpPr>
        <p:spPr>
          <a:xfrm>
            <a:off x="3313999"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Rectangle 164">
            <a:extLst>
              <a:ext uri="{FF2B5EF4-FFF2-40B4-BE49-F238E27FC236}">
                <a16:creationId xmlns:a16="http://schemas.microsoft.com/office/drawing/2014/main" id="{40F0FFB8-5E21-4914-B77B-D6C1EF5B19F4}"/>
              </a:ext>
            </a:extLst>
          </p:cNvPr>
          <p:cNvSpPr/>
          <p:nvPr/>
        </p:nvSpPr>
        <p:spPr>
          <a:xfrm>
            <a:off x="3684296" y="150392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Content Placeholder 2">
            <a:extLst>
              <a:ext uri="{FF2B5EF4-FFF2-40B4-BE49-F238E27FC236}">
                <a16:creationId xmlns:a16="http://schemas.microsoft.com/office/drawing/2014/main" id="{85C96C72-948F-4D25-98C5-0EFA07657103}"/>
              </a:ext>
            </a:extLst>
          </p:cNvPr>
          <p:cNvSpPr txBox="1">
            <a:spLocks/>
          </p:cNvSpPr>
          <p:nvPr/>
        </p:nvSpPr>
        <p:spPr>
          <a:xfrm>
            <a:off x="7373226" y="3481061"/>
            <a:ext cx="3599574" cy="2507731"/>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The vectors are colored, so that we can observe which loop iterations they are being applied to</a:t>
            </a:r>
            <a:endParaRPr lang="en-US" b="1" dirty="0">
              <a:solidFill>
                <a:srgbClr val="0C4E9B"/>
              </a:solidFill>
            </a:endParaRPr>
          </a:p>
          <a:p>
            <a:r>
              <a:rPr lang="en-US" dirty="0"/>
              <a:t>Based on the size of this loop nest, the compiler will (theoretically) generate </a:t>
            </a:r>
            <a:r>
              <a:rPr lang="en-US" b="1" dirty="0">
                <a:solidFill>
                  <a:srgbClr val="0C4E9B"/>
                </a:solidFill>
              </a:rPr>
              <a:t>4 gangs</a:t>
            </a:r>
          </a:p>
        </p:txBody>
      </p:sp>
      <p:sp>
        <p:nvSpPr>
          <p:cNvPr id="101" name="TextBox 100">
            <a:extLst>
              <a:ext uri="{FF2B5EF4-FFF2-40B4-BE49-F238E27FC236}">
                <a16:creationId xmlns:a16="http://schemas.microsoft.com/office/drawing/2014/main" id="{E34F8B4E-34BD-43A9-805A-240FFC32F1C6}"/>
              </a:ext>
            </a:extLst>
          </p:cNvPr>
          <p:cNvSpPr txBox="1"/>
          <p:nvPr/>
        </p:nvSpPr>
        <p:spPr>
          <a:xfrm>
            <a:off x="6380686" y="938116"/>
            <a:ext cx="4069033" cy="1643527"/>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kernels loop </a:t>
            </a:r>
            <a:r>
              <a:rPr lang="en-US" sz="1400" b="1" dirty="0">
                <a:solidFill>
                  <a:srgbClr val="8E4000"/>
                </a:solidFill>
                <a:latin typeface="Consolas" panose="020B0609020204030204" pitchFamily="49" charset="0"/>
                <a:cs typeface="Courier New" panose="02070309020205020404" pitchFamily="49" charset="0"/>
              </a:rPr>
              <a:t>gang worker(1)</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do</a:t>
            </a:r>
            <a:r>
              <a:rPr lang="en-US" sz="1400" dirty="0">
                <a:solidFill>
                  <a:schemeClr val="bg1"/>
                </a:solidFill>
                <a:latin typeface="Consolas" panose="020B0609020204030204" pitchFamily="49" charset="0"/>
                <a:cs typeface="Courier New" panose="02070309020205020404" pitchFamily="49" charset="0"/>
              </a:rPr>
              <a:t> x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loop </a:t>
            </a:r>
            <a:r>
              <a:rPr lang="en-US" sz="1400" b="1" dirty="0">
                <a:solidFill>
                  <a:srgbClr val="8E4000"/>
                </a:solidFill>
                <a:latin typeface="Consolas" panose="020B0609020204030204" pitchFamily="49" charset="0"/>
                <a:cs typeface="Courier New" panose="02070309020205020404" pitchFamily="49" charset="0"/>
              </a:rPr>
              <a:t>vector(8)</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do </a:t>
            </a:r>
            <a:r>
              <a:rPr lang="en-US" sz="1400" dirty="0">
                <a:solidFill>
                  <a:schemeClr val="bg1"/>
                </a:solidFill>
                <a:latin typeface="Consolas" panose="020B0609020204030204" pitchFamily="49" charset="0"/>
                <a:cs typeface="Courier New" panose="02070309020205020404" pitchFamily="49" charset="0"/>
              </a:rPr>
              <a:t>y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8</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a:t>
            </a:r>
            <a:r>
              <a:rPr lang="en-US" sz="1400" dirty="0" err="1">
                <a:solidFill>
                  <a:schemeClr val="bg1"/>
                </a:solidFill>
                <a:latin typeface="Consolas" panose="020B0609020204030204" pitchFamily="49" charset="0"/>
                <a:cs typeface="Courier New" panose="02070309020205020404" pitchFamily="49" charset="0"/>
              </a:rPr>
              <a:t>x,y</a:t>
            </a:r>
            <a:r>
              <a:rPr lang="en-US" sz="1400" dirty="0">
                <a:solidFill>
                  <a:schemeClr val="bg1"/>
                </a:solidFill>
                <a:latin typeface="Consolas" panose="020B0609020204030204" pitchFamily="49" charset="0"/>
                <a:cs typeface="Courier New" panose="02070309020205020404" pitchFamily="49" charset="0"/>
              </a:rPr>
              <a:t>) = array(</a:t>
            </a:r>
            <a:r>
              <a:rPr lang="en-US" sz="1400" dirty="0" err="1">
                <a:solidFill>
                  <a:schemeClr val="bg1"/>
                </a:solidFill>
                <a:latin typeface="Consolas" panose="020B0609020204030204" pitchFamily="49" charset="0"/>
                <a:cs typeface="Courier New" panose="02070309020205020404" pitchFamily="49" charset="0"/>
              </a:rPr>
              <a:t>x,y</a:t>
            </a:r>
            <a:r>
              <a:rPr lang="en-US" sz="1400"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end do</a:t>
            </a: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end kernels</a:t>
            </a:r>
            <a:endParaRPr lang="en-US" sz="1400" dirty="0">
              <a:solidFill>
                <a:schemeClr val="bg1"/>
              </a:solidFill>
              <a:latin typeface="Consolas" panose="020B0609020204030204" pitchFamily="49" charset="0"/>
              <a:cs typeface="Courier New" panose="02070309020205020404" pitchFamily="49" charset="0"/>
            </a:endParaRPr>
          </a:p>
        </p:txBody>
      </p:sp>
      <p:grpSp>
        <p:nvGrpSpPr>
          <p:cNvPr id="106" name="Group 105">
            <a:extLst>
              <a:ext uri="{FF2B5EF4-FFF2-40B4-BE49-F238E27FC236}">
                <a16:creationId xmlns:a16="http://schemas.microsoft.com/office/drawing/2014/main" id="{128FF041-90DA-48AC-B81D-2C02260B1BA9}"/>
              </a:ext>
            </a:extLst>
          </p:cNvPr>
          <p:cNvGrpSpPr/>
          <p:nvPr/>
        </p:nvGrpSpPr>
        <p:grpSpPr>
          <a:xfrm>
            <a:off x="509047" y="2905854"/>
            <a:ext cx="5370657" cy="2685328"/>
            <a:chOff x="509047" y="2905854"/>
            <a:chExt cx="5370657" cy="2685328"/>
          </a:xfrm>
        </p:grpSpPr>
        <p:sp>
          <p:nvSpPr>
            <p:cNvPr id="108" name="Rectangle 107">
              <a:extLst>
                <a:ext uri="{FF2B5EF4-FFF2-40B4-BE49-F238E27FC236}">
                  <a16:creationId xmlns:a16="http://schemas.microsoft.com/office/drawing/2014/main" id="{7E560AA3-2AA8-47E5-A65B-CAF437E45D16}"/>
                </a:ext>
              </a:extLst>
            </p:cNvPr>
            <p:cNvSpPr/>
            <p:nvPr/>
          </p:nvSpPr>
          <p:spPr>
            <a:xfrm>
              <a:off x="509047"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109" name="Rectangle 108">
              <a:extLst>
                <a:ext uri="{FF2B5EF4-FFF2-40B4-BE49-F238E27FC236}">
                  <a16:creationId xmlns:a16="http://schemas.microsoft.com/office/drawing/2014/main" id="{5B72E188-B991-4AA0-9360-F184790F961C}"/>
                </a:ext>
              </a:extLst>
            </p:cNvPr>
            <p:cNvSpPr/>
            <p:nvPr/>
          </p:nvSpPr>
          <p:spPr>
            <a:xfrm>
              <a:off x="1180379"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110" name="Rectangle 109">
              <a:extLst>
                <a:ext uri="{FF2B5EF4-FFF2-40B4-BE49-F238E27FC236}">
                  <a16:creationId xmlns:a16="http://schemas.microsoft.com/office/drawing/2014/main" id="{B6BA59F2-9701-41F5-A394-B5F4E646AF0F}"/>
                </a:ext>
              </a:extLst>
            </p:cNvPr>
            <p:cNvSpPr/>
            <p:nvPr/>
          </p:nvSpPr>
          <p:spPr>
            <a:xfrm>
              <a:off x="1851711"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112" name="Rectangle 111">
              <a:extLst>
                <a:ext uri="{FF2B5EF4-FFF2-40B4-BE49-F238E27FC236}">
                  <a16:creationId xmlns:a16="http://schemas.microsoft.com/office/drawing/2014/main" id="{24623CDF-F230-4096-A17C-67FA6C265CDC}"/>
                </a:ext>
              </a:extLst>
            </p:cNvPr>
            <p:cNvSpPr/>
            <p:nvPr/>
          </p:nvSpPr>
          <p:spPr>
            <a:xfrm>
              <a:off x="2523043"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113" name="Rectangle 112">
              <a:extLst>
                <a:ext uri="{FF2B5EF4-FFF2-40B4-BE49-F238E27FC236}">
                  <a16:creationId xmlns:a16="http://schemas.microsoft.com/office/drawing/2014/main" id="{C4D8D588-B958-47DF-8D6D-B7D328A73071}"/>
                </a:ext>
              </a:extLst>
            </p:cNvPr>
            <p:cNvSpPr/>
            <p:nvPr/>
          </p:nvSpPr>
          <p:spPr>
            <a:xfrm>
              <a:off x="3194375"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114" name="Rectangle 113">
              <a:extLst>
                <a:ext uri="{FF2B5EF4-FFF2-40B4-BE49-F238E27FC236}">
                  <a16:creationId xmlns:a16="http://schemas.microsoft.com/office/drawing/2014/main" id="{B0648EB3-0859-4F8A-A272-1B2C970EE145}"/>
                </a:ext>
              </a:extLst>
            </p:cNvPr>
            <p:cNvSpPr/>
            <p:nvPr/>
          </p:nvSpPr>
          <p:spPr>
            <a:xfrm>
              <a:off x="3865707"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115" name="Rectangle 114">
              <a:extLst>
                <a:ext uri="{FF2B5EF4-FFF2-40B4-BE49-F238E27FC236}">
                  <a16:creationId xmlns:a16="http://schemas.microsoft.com/office/drawing/2014/main" id="{61119E26-3391-4DF9-908B-F471425E9FE1}"/>
                </a:ext>
              </a:extLst>
            </p:cNvPr>
            <p:cNvSpPr/>
            <p:nvPr/>
          </p:nvSpPr>
          <p:spPr>
            <a:xfrm>
              <a:off x="4537039"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116" name="Rectangle 115">
              <a:extLst>
                <a:ext uri="{FF2B5EF4-FFF2-40B4-BE49-F238E27FC236}">
                  <a16:creationId xmlns:a16="http://schemas.microsoft.com/office/drawing/2014/main" id="{A2A88D33-5B3B-4817-8B77-2090873FD0D5}"/>
                </a:ext>
              </a:extLst>
            </p:cNvPr>
            <p:cNvSpPr/>
            <p:nvPr/>
          </p:nvSpPr>
          <p:spPr>
            <a:xfrm>
              <a:off x="5208371" y="290585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(1,8)</a:t>
              </a:r>
            </a:p>
          </p:txBody>
        </p:sp>
        <p:sp>
          <p:nvSpPr>
            <p:cNvPr id="117" name="Rectangle 116">
              <a:extLst>
                <a:ext uri="{FF2B5EF4-FFF2-40B4-BE49-F238E27FC236}">
                  <a16:creationId xmlns:a16="http://schemas.microsoft.com/office/drawing/2014/main" id="{002E53FD-17A7-4860-99D0-85EE93C1917E}"/>
                </a:ext>
              </a:extLst>
            </p:cNvPr>
            <p:cNvSpPr/>
            <p:nvPr/>
          </p:nvSpPr>
          <p:spPr>
            <a:xfrm>
              <a:off x="509047"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118" name="Rectangle 117">
              <a:extLst>
                <a:ext uri="{FF2B5EF4-FFF2-40B4-BE49-F238E27FC236}">
                  <a16:creationId xmlns:a16="http://schemas.microsoft.com/office/drawing/2014/main" id="{788DD198-D8C8-4E18-ADC5-BBBD59AF271A}"/>
                </a:ext>
              </a:extLst>
            </p:cNvPr>
            <p:cNvSpPr/>
            <p:nvPr/>
          </p:nvSpPr>
          <p:spPr>
            <a:xfrm>
              <a:off x="1180379"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119" name="Rectangle 118">
              <a:extLst>
                <a:ext uri="{FF2B5EF4-FFF2-40B4-BE49-F238E27FC236}">
                  <a16:creationId xmlns:a16="http://schemas.microsoft.com/office/drawing/2014/main" id="{8FD184A4-9701-4A60-97BF-22C2FD464308}"/>
                </a:ext>
              </a:extLst>
            </p:cNvPr>
            <p:cNvSpPr/>
            <p:nvPr/>
          </p:nvSpPr>
          <p:spPr>
            <a:xfrm>
              <a:off x="1851711"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120" name="Rectangle 119">
              <a:extLst>
                <a:ext uri="{FF2B5EF4-FFF2-40B4-BE49-F238E27FC236}">
                  <a16:creationId xmlns:a16="http://schemas.microsoft.com/office/drawing/2014/main" id="{CE5E3E16-D34D-46AF-9B4F-DE26EAF670F8}"/>
                </a:ext>
              </a:extLst>
            </p:cNvPr>
            <p:cNvSpPr/>
            <p:nvPr/>
          </p:nvSpPr>
          <p:spPr>
            <a:xfrm>
              <a:off x="2523043"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121" name="Rectangle 120">
              <a:extLst>
                <a:ext uri="{FF2B5EF4-FFF2-40B4-BE49-F238E27FC236}">
                  <a16:creationId xmlns:a16="http://schemas.microsoft.com/office/drawing/2014/main" id="{1683AB62-9BD9-41DE-8B23-ACD0B581A43B}"/>
                </a:ext>
              </a:extLst>
            </p:cNvPr>
            <p:cNvSpPr/>
            <p:nvPr/>
          </p:nvSpPr>
          <p:spPr>
            <a:xfrm>
              <a:off x="3194375"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122" name="Rectangle 121">
              <a:extLst>
                <a:ext uri="{FF2B5EF4-FFF2-40B4-BE49-F238E27FC236}">
                  <a16:creationId xmlns:a16="http://schemas.microsoft.com/office/drawing/2014/main" id="{8D3705AE-6947-4D94-8607-CFA26AF5B1D7}"/>
                </a:ext>
              </a:extLst>
            </p:cNvPr>
            <p:cNvSpPr/>
            <p:nvPr/>
          </p:nvSpPr>
          <p:spPr>
            <a:xfrm>
              <a:off x="3865707"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123" name="Rectangle 122">
              <a:extLst>
                <a:ext uri="{FF2B5EF4-FFF2-40B4-BE49-F238E27FC236}">
                  <a16:creationId xmlns:a16="http://schemas.microsoft.com/office/drawing/2014/main" id="{97B6285E-4D4B-4E77-A0A6-BEEA5677DE25}"/>
                </a:ext>
              </a:extLst>
            </p:cNvPr>
            <p:cNvSpPr/>
            <p:nvPr/>
          </p:nvSpPr>
          <p:spPr>
            <a:xfrm>
              <a:off x="4537039"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124" name="Rectangle 123">
              <a:extLst>
                <a:ext uri="{FF2B5EF4-FFF2-40B4-BE49-F238E27FC236}">
                  <a16:creationId xmlns:a16="http://schemas.microsoft.com/office/drawing/2014/main" id="{888BE19A-469F-4123-8485-F8E6899DB346}"/>
                </a:ext>
              </a:extLst>
            </p:cNvPr>
            <p:cNvSpPr/>
            <p:nvPr/>
          </p:nvSpPr>
          <p:spPr>
            <a:xfrm>
              <a:off x="5208371" y="3577186"/>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(2,8)</a:t>
              </a:r>
            </a:p>
          </p:txBody>
        </p:sp>
        <p:sp>
          <p:nvSpPr>
            <p:cNvPr id="125" name="Rectangle 124">
              <a:extLst>
                <a:ext uri="{FF2B5EF4-FFF2-40B4-BE49-F238E27FC236}">
                  <a16:creationId xmlns:a16="http://schemas.microsoft.com/office/drawing/2014/main" id="{A4F4D01F-E845-4260-99D4-C78ED8B708FE}"/>
                </a:ext>
              </a:extLst>
            </p:cNvPr>
            <p:cNvSpPr/>
            <p:nvPr/>
          </p:nvSpPr>
          <p:spPr>
            <a:xfrm>
              <a:off x="509048"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126" name="Rectangle 125">
              <a:extLst>
                <a:ext uri="{FF2B5EF4-FFF2-40B4-BE49-F238E27FC236}">
                  <a16:creationId xmlns:a16="http://schemas.microsoft.com/office/drawing/2014/main" id="{D1B7721F-2758-4899-A777-98012BCBE8B5}"/>
                </a:ext>
              </a:extLst>
            </p:cNvPr>
            <p:cNvSpPr/>
            <p:nvPr/>
          </p:nvSpPr>
          <p:spPr>
            <a:xfrm>
              <a:off x="1180380"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127" name="Rectangle 126">
              <a:extLst>
                <a:ext uri="{FF2B5EF4-FFF2-40B4-BE49-F238E27FC236}">
                  <a16:creationId xmlns:a16="http://schemas.microsoft.com/office/drawing/2014/main" id="{7CF0D627-47E7-443B-8182-E0429B37B856}"/>
                </a:ext>
              </a:extLst>
            </p:cNvPr>
            <p:cNvSpPr/>
            <p:nvPr/>
          </p:nvSpPr>
          <p:spPr>
            <a:xfrm>
              <a:off x="1851712"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128" name="Rectangle 127">
              <a:extLst>
                <a:ext uri="{FF2B5EF4-FFF2-40B4-BE49-F238E27FC236}">
                  <a16:creationId xmlns:a16="http://schemas.microsoft.com/office/drawing/2014/main" id="{17B09509-B0C0-4773-96A0-4C519A1A531B}"/>
                </a:ext>
              </a:extLst>
            </p:cNvPr>
            <p:cNvSpPr/>
            <p:nvPr/>
          </p:nvSpPr>
          <p:spPr>
            <a:xfrm>
              <a:off x="2523044"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129" name="Rectangle 128">
              <a:extLst>
                <a:ext uri="{FF2B5EF4-FFF2-40B4-BE49-F238E27FC236}">
                  <a16:creationId xmlns:a16="http://schemas.microsoft.com/office/drawing/2014/main" id="{88BC72CF-7D59-4D1A-8D2C-714A9B243144}"/>
                </a:ext>
              </a:extLst>
            </p:cNvPr>
            <p:cNvSpPr/>
            <p:nvPr/>
          </p:nvSpPr>
          <p:spPr>
            <a:xfrm>
              <a:off x="3194376"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130" name="Rectangle 129">
              <a:extLst>
                <a:ext uri="{FF2B5EF4-FFF2-40B4-BE49-F238E27FC236}">
                  <a16:creationId xmlns:a16="http://schemas.microsoft.com/office/drawing/2014/main" id="{E1764C68-A70E-4BA6-B3AB-E556BAABF45F}"/>
                </a:ext>
              </a:extLst>
            </p:cNvPr>
            <p:cNvSpPr/>
            <p:nvPr/>
          </p:nvSpPr>
          <p:spPr>
            <a:xfrm>
              <a:off x="3865708"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131" name="Rectangle 130">
              <a:extLst>
                <a:ext uri="{FF2B5EF4-FFF2-40B4-BE49-F238E27FC236}">
                  <a16:creationId xmlns:a16="http://schemas.microsoft.com/office/drawing/2014/main" id="{97B8712E-FB6B-40F1-ABCC-8868AC2D4D7E}"/>
                </a:ext>
              </a:extLst>
            </p:cNvPr>
            <p:cNvSpPr/>
            <p:nvPr/>
          </p:nvSpPr>
          <p:spPr>
            <a:xfrm>
              <a:off x="4537040"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139" name="Rectangle 138">
              <a:extLst>
                <a:ext uri="{FF2B5EF4-FFF2-40B4-BE49-F238E27FC236}">
                  <a16:creationId xmlns:a16="http://schemas.microsoft.com/office/drawing/2014/main" id="{5D676364-98BC-4DBC-AE45-4AE3E23316FD}"/>
                </a:ext>
              </a:extLst>
            </p:cNvPr>
            <p:cNvSpPr/>
            <p:nvPr/>
          </p:nvSpPr>
          <p:spPr>
            <a:xfrm>
              <a:off x="5208372" y="424851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(3,8)</a:t>
              </a:r>
            </a:p>
          </p:txBody>
        </p:sp>
        <p:sp>
          <p:nvSpPr>
            <p:cNvPr id="140" name="Rectangle 139">
              <a:extLst>
                <a:ext uri="{FF2B5EF4-FFF2-40B4-BE49-F238E27FC236}">
                  <a16:creationId xmlns:a16="http://schemas.microsoft.com/office/drawing/2014/main" id="{4FE49C73-D57A-42EA-99B7-7D5A62E884D7}"/>
                </a:ext>
              </a:extLst>
            </p:cNvPr>
            <p:cNvSpPr/>
            <p:nvPr/>
          </p:nvSpPr>
          <p:spPr>
            <a:xfrm>
              <a:off x="509048"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(4,1)</a:t>
              </a:r>
            </a:p>
          </p:txBody>
        </p:sp>
        <p:sp>
          <p:nvSpPr>
            <p:cNvPr id="141" name="Rectangle 140">
              <a:extLst>
                <a:ext uri="{FF2B5EF4-FFF2-40B4-BE49-F238E27FC236}">
                  <a16:creationId xmlns:a16="http://schemas.microsoft.com/office/drawing/2014/main" id="{A03EC8F1-DF70-411B-A1D9-565E80F5C05B}"/>
                </a:ext>
              </a:extLst>
            </p:cNvPr>
            <p:cNvSpPr/>
            <p:nvPr/>
          </p:nvSpPr>
          <p:spPr>
            <a:xfrm>
              <a:off x="1180380"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(4,2)</a:t>
              </a:r>
            </a:p>
          </p:txBody>
        </p:sp>
        <p:sp>
          <p:nvSpPr>
            <p:cNvPr id="142" name="Rectangle 141">
              <a:extLst>
                <a:ext uri="{FF2B5EF4-FFF2-40B4-BE49-F238E27FC236}">
                  <a16:creationId xmlns:a16="http://schemas.microsoft.com/office/drawing/2014/main" id="{9BF8637D-6C76-4E92-9AAA-B9F8AAC49806}"/>
                </a:ext>
              </a:extLst>
            </p:cNvPr>
            <p:cNvSpPr/>
            <p:nvPr/>
          </p:nvSpPr>
          <p:spPr>
            <a:xfrm>
              <a:off x="1851712"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(4,3)</a:t>
              </a:r>
            </a:p>
          </p:txBody>
        </p:sp>
        <p:sp>
          <p:nvSpPr>
            <p:cNvPr id="143" name="Rectangle 142">
              <a:extLst>
                <a:ext uri="{FF2B5EF4-FFF2-40B4-BE49-F238E27FC236}">
                  <a16:creationId xmlns:a16="http://schemas.microsoft.com/office/drawing/2014/main" id="{FBA0C307-F917-4386-8F50-C51184D9214D}"/>
                </a:ext>
              </a:extLst>
            </p:cNvPr>
            <p:cNvSpPr/>
            <p:nvPr/>
          </p:nvSpPr>
          <p:spPr>
            <a:xfrm>
              <a:off x="2523044"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(4,4)</a:t>
              </a:r>
            </a:p>
          </p:txBody>
        </p:sp>
        <p:sp>
          <p:nvSpPr>
            <p:cNvPr id="144" name="Rectangle 143">
              <a:extLst>
                <a:ext uri="{FF2B5EF4-FFF2-40B4-BE49-F238E27FC236}">
                  <a16:creationId xmlns:a16="http://schemas.microsoft.com/office/drawing/2014/main" id="{05E8A812-0DFF-49EC-8A3F-2B99E3990F45}"/>
                </a:ext>
              </a:extLst>
            </p:cNvPr>
            <p:cNvSpPr/>
            <p:nvPr/>
          </p:nvSpPr>
          <p:spPr>
            <a:xfrm>
              <a:off x="3194376"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(4,5)</a:t>
              </a:r>
            </a:p>
          </p:txBody>
        </p:sp>
        <p:sp>
          <p:nvSpPr>
            <p:cNvPr id="145" name="Rectangle 144">
              <a:extLst>
                <a:ext uri="{FF2B5EF4-FFF2-40B4-BE49-F238E27FC236}">
                  <a16:creationId xmlns:a16="http://schemas.microsoft.com/office/drawing/2014/main" id="{4068FEF2-24BE-4356-9481-34FAAB364F71}"/>
                </a:ext>
              </a:extLst>
            </p:cNvPr>
            <p:cNvSpPr/>
            <p:nvPr/>
          </p:nvSpPr>
          <p:spPr>
            <a:xfrm>
              <a:off x="3865708"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(4,6)</a:t>
              </a:r>
            </a:p>
          </p:txBody>
        </p:sp>
        <p:sp>
          <p:nvSpPr>
            <p:cNvPr id="146" name="Rectangle 145">
              <a:extLst>
                <a:ext uri="{FF2B5EF4-FFF2-40B4-BE49-F238E27FC236}">
                  <a16:creationId xmlns:a16="http://schemas.microsoft.com/office/drawing/2014/main" id="{EA7DF420-D977-48DD-B591-C220C4EA0831}"/>
                </a:ext>
              </a:extLst>
            </p:cNvPr>
            <p:cNvSpPr/>
            <p:nvPr/>
          </p:nvSpPr>
          <p:spPr>
            <a:xfrm>
              <a:off x="4537040"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(4,7)</a:t>
              </a:r>
            </a:p>
          </p:txBody>
        </p:sp>
        <p:sp>
          <p:nvSpPr>
            <p:cNvPr id="147" name="Rectangle 146">
              <a:extLst>
                <a:ext uri="{FF2B5EF4-FFF2-40B4-BE49-F238E27FC236}">
                  <a16:creationId xmlns:a16="http://schemas.microsoft.com/office/drawing/2014/main" id="{E65EAD55-1F21-4C3E-BB64-7BD200D49820}"/>
                </a:ext>
              </a:extLst>
            </p:cNvPr>
            <p:cNvSpPr/>
            <p:nvPr/>
          </p:nvSpPr>
          <p:spPr>
            <a:xfrm>
              <a:off x="5208372" y="491985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(4,8)</a:t>
              </a:r>
            </a:p>
          </p:txBody>
        </p:sp>
      </p:grpSp>
      <p:sp>
        <p:nvSpPr>
          <p:cNvPr id="148" name="Rounded Rectangle 5">
            <a:extLst>
              <a:ext uri="{FF2B5EF4-FFF2-40B4-BE49-F238E27FC236}">
                <a16:creationId xmlns:a16="http://schemas.microsoft.com/office/drawing/2014/main" id="{9E936B14-E4C9-4F58-84F9-7CB89EE9439E}"/>
              </a:ext>
            </a:extLst>
          </p:cNvPr>
          <p:cNvSpPr/>
          <p:nvPr/>
        </p:nvSpPr>
        <p:spPr>
          <a:xfrm>
            <a:off x="434340" y="2892750"/>
            <a:ext cx="6732814" cy="684436"/>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grpSp>
        <p:nvGrpSpPr>
          <p:cNvPr id="5" name="Group 4">
            <a:extLst>
              <a:ext uri="{FF2B5EF4-FFF2-40B4-BE49-F238E27FC236}">
                <a16:creationId xmlns:a16="http://schemas.microsoft.com/office/drawing/2014/main" id="{223B4403-2425-4FA0-83D9-888DCB45592F}"/>
              </a:ext>
            </a:extLst>
          </p:cNvPr>
          <p:cNvGrpSpPr/>
          <p:nvPr/>
        </p:nvGrpSpPr>
        <p:grpSpPr>
          <a:xfrm>
            <a:off x="509046" y="2905854"/>
            <a:ext cx="5370656" cy="671332"/>
            <a:chOff x="509046" y="2905854"/>
            <a:chExt cx="5370656" cy="671332"/>
          </a:xfrm>
        </p:grpSpPr>
        <p:sp>
          <p:nvSpPr>
            <p:cNvPr id="149" name="Rectangle 148">
              <a:extLst>
                <a:ext uri="{FF2B5EF4-FFF2-40B4-BE49-F238E27FC236}">
                  <a16:creationId xmlns:a16="http://schemas.microsoft.com/office/drawing/2014/main" id="{4580652D-B080-467E-998F-BED917866F4D}"/>
                </a:ext>
              </a:extLst>
            </p:cNvPr>
            <p:cNvSpPr/>
            <p:nvPr/>
          </p:nvSpPr>
          <p:spPr>
            <a:xfrm>
              <a:off x="509046"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150" name="Rectangle 149">
              <a:extLst>
                <a:ext uri="{FF2B5EF4-FFF2-40B4-BE49-F238E27FC236}">
                  <a16:creationId xmlns:a16="http://schemas.microsoft.com/office/drawing/2014/main" id="{4032B13D-2606-4285-A916-F794763CEC3D}"/>
                </a:ext>
              </a:extLst>
            </p:cNvPr>
            <p:cNvSpPr/>
            <p:nvPr/>
          </p:nvSpPr>
          <p:spPr>
            <a:xfrm>
              <a:off x="1180378"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151" name="Rectangle 150">
              <a:extLst>
                <a:ext uri="{FF2B5EF4-FFF2-40B4-BE49-F238E27FC236}">
                  <a16:creationId xmlns:a16="http://schemas.microsoft.com/office/drawing/2014/main" id="{65895F33-1B87-40F8-B6F9-B1AE80FFE918}"/>
                </a:ext>
              </a:extLst>
            </p:cNvPr>
            <p:cNvSpPr/>
            <p:nvPr/>
          </p:nvSpPr>
          <p:spPr>
            <a:xfrm>
              <a:off x="1851710"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152" name="Rectangle 151">
              <a:extLst>
                <a:ext uri="{FF2B5EF4-FFF2-40B4-BE49-F238E27FC236}">
                  <a16:creationId xmlns:a16="http://schemas.microsoft.com/office/drawing/2014/main" id="{816211CD-BBA0-4076-85D5-3550A1AA09A9}"/>
                </a:ext>
              </a:extLst>
            </p:cNvPr>
            <p:cNvSpPr/>
            <p:nvPr/>
          </p:nvSpPr>
          <p:spPr>
            <a:xfrm>
              <a:off x="2523042"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153" name="Rectangle 152">
              <a:extLst>
                <a:ext uri="{FF2B5EF4-FFF2-40B4-BE49-F238E27FC236}">
                  <a16:creationId xmlns:a16="http://schemas.microsoft.com/office/drawing/2014/main" id="{769F9F12-C0BC-4A5D-8249-2A06D22AC14D}"/>
                </a:ext>
              </a:extLst>
            </p:cNvPr>
            <p:cNvSpPr/>
            <p:nvPr/>
          </p:nvSpPr>
          <p:spPr>
            <a:xfrm>
              <a:off x="3194374"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154" name="Rectangle 153">
              <a:extLst>
                <a:ext uri="{FF2B5EF4-FFF2-40B4-BE49-F238E27FC236}">
                  <a16:creationId xmlns:a16="http://schemas.microsoft.com/office/drawing/2014/main" id="{A15C2AAD-E2DE-449E-AC37-26176DD4FBD7}"/>
                </a:ext>
              </a:extLst>
            </p:cNvPr>
            <p:cNvSpPr/>
            <p:nvPr/>
          </p:nvSpPr>
          <p:spPr>
            <a:xfrm>
              <a:off x="3865706"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155" name="Rectangle 154">
              <a:extLst>
                <a:ext uri="{FF2B5EF4-FFF2-40B4-BE49-F238E27FC236}">
                  <a16:creationId xmlns:a16="http://schemas.microsoft.com/office/drawing/2014/main" id="{8249FCF2-FACE-4562-916B-5BB3E69C233B}"/>
                </a:ext>
              </a:extLst>
            </p:cNvPr>
            <p:cNvSpPr/>
            <p:nvPr/>
          </p:nvSpPr>
          <p:spPr>
            <a:xfrm>
              <a:off x="4537038"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156" name="Rectangle 155">
              <a:extLst>
                <a:ext uri="{FF2B5EF4-FFF2-40B4-BE49-F238E27FC236}">
                  <a16:creationId xmlns:a16="http://schemas.microsoft.com/office/drawing/2014/main" id="{B0D38FBA-DD62-4CFD-9549-E1973FE5C2D6}"/>
                </a:ext>
              </a:extLst>
            </p:cNvPr>
            <p:cNvSpPr/>
            <p:nvPr/>
          </p:nvSpPr>
          <p:spPr>
            <a:xfrm>
              <a:off x="5208370" y="290585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(1,8)</a:t>
              </a:r>
            </a:p>
          </p:txBody>
        </p:sp>
      </p:grpSp>
      <p:grpSp>
        <p:nvGrpSpPr>
          <p:cNvPr id="6" name="Group 5">
            <a:extLst>
              <a:ext uri="{FF2B5EF4-FFF2-40B4-BE49-F238E27FC236}">
                <a16:creationId xmlns:a16="http://schemas.microsoft.com/office/drawing/2014/main" id="{7AF32728-4D2F-436A-ACC5-15CA65783783}"/>
              </a:ext>
            </a:extLst>
          </p:cNvPr>
          <p:cNvGrpSpPr/>
          <p:nvPr/>
        </p:nvGrpSpPr>
        <p:grpSpPr>
          <a:xfrm>
            <a:off x="5684000" y="2979322"/>
            <a:ext cx="2708459" cy="461665"/>
            <a:chOff x="5684000" y="2979322"/>
            <a:chExt cx="2708459" cy="461665"/>
          </a:xfrm>
        </p:grpSpPr>
        <p:sp>
          <p:nvSpPr>
            <p:cNvPr id="157" name="TextBox 156">
              <a:extLst>
                <a:ext uri="{FF2B5EF4-FFF2-40B4-BE49-F238E27FC236}">
                  <a16:creationId xmlns:a16="http://schemas.microsoft.com/office/drawing/2014/main" id="{2A32E87E-4E92-420C-871A-C6EDECED9E73}"/>
                </a:ext>
              </a:extLst>
            </p:cNvPr>
            <p:cNvSpPr txBox="1"/>
            <p:nvPr/>
          </p:nvSpPr>
          <p:spPr>
            <a:xfrm>
              <a:off x="6789990" y="2979322"/>
              <a:ext cx="1602469" cy="461665"/>
            </a:xfrm>
            <a:prstGeom prst="rect">
              <a:avLst/>
            </a:prstGeom>
            <a:noFill/>
          </p:spPr>
          <p:txBody>
            <a:bodyPr wrap="square" rtlCol="0">
              <a:spAutoFit/>
            </a:bodyPr>
            <a:lstStyle/>
            <a:p>
              <a:pPr algn="ctr"/>
              <a:r>
                <a:rPr lang="en-US" sz="2400" b="1" dirty="0">
                  <a:solidFill>
                    <a:srgbClr val="FF0000"/>
                  </a:solidFill>
                  <a:latin typeface="Trebuchet MS" pitchFamily="34" charset="0"/>
                </a:rPr>
                <a:t>Gang</a:t>
              </a:r>
            </a:p>
          </p:txBody>
        </p:sp>
        <p:sp>
          <p:nvSpPr>
            <p:cNvPr id="158" name="TextBox 157">
              <a:extLst>
                <a:ext uri="{FF2B5EF4-FFF2-40B4-BE49-F238E27FC236}">
                  <a16:creationId xmlns:a16="http://schemas.microsoft.com/office/drawing/2014/main" id="{648F8C55-B995-4879-966F-4D2780B87A60}"/>
                </a:ext>
              </a:extLst>
            </p:cNvPr>
            <p:cNvSpPr txBox="1"/>
            <p:nvPr/>
          </p:nvSpPr>
          <p:spPr>
            <a:xfrm>
              <a:off x="5684000" y="3048361"/>
              <a:ext cx="1602469" cy="369332"/>
            </a:xfrm>
            <a:prstGeom prst="rect">
              <a:avLst/>
            </a:prstGeom>
            <a:noFill/>
          </p:spPr>
          <p:txBody>
            <a:bodyPr wrap="square" rtlCol="0">
              <a:spAutoFit/>
            </a:bodyPr>
            <a:lstStyle/>
            <a:p>
              <a:pPr algn="ctr"/>
              <a:r>
                <a:rPr lang="en-US" b="1" dirty="0">
                  <a:solidFill>
                    <a:srgbClr val="0C4E9B"/>
                  </a:solidFill>
                  <a:latin typeface="Trebuchet MS" pitchFamily="34" charset="0"/>
                </a:rPr>
                <a:t>1 Worker</a:t>
              </a:r>
            </a:p>
          </p:txBody>
        </p:sp>
      </p:grpSp>
      <p:sp>
        <p:nvSpPr>
          <p:cNvPr id="166" name="TextBox 165">
            <a:extLst>
              <a:ext uri="{FF2B5EF4-FFF2-40B4-BE49-F238E27FC236}">
                <a16:creationId xmlns:a16="http://schemas.microsoft.com/office/drawing/2014/main" id="{0AA61AA5-A14D-4D02-BFCE-81189F99EEA9}"/>
              </a:ext>
            </a:extLst>
          </p:cNvPr>
          <p:cNvSpPr txBox="1"/>
          <p:nvPr/>
        </p:nvSpPr>
        <p:spPr>
          <a:xfrm>
            <a:off x="1772817" y="2948545"/>
            <a:ext cx="2824680" cy="523220"/>
          </a:xfrm>
          <a:prstGeom prst="rect">
            <a:avLst/>
          </a:prstGeom>
          <a:noFill/>
        </p:spPr>
        <p:txBody>
          <a:bodyPr wrap="square" rtlCol="0">
            <a:spAutoFit/>
          </a:bodyPr>
          <a:lstStyle/>
          <a:p>
            <a:pPr algn="ctr"/>
            <a:r>
              <a:rPr lang="en-US" sz="2800" b="1" dirty="0">
                <a:latin typeface="Trebuchet MS" pitchFamily="34" charset="0"/>
              </a:rPr>
              <a:t>Vector</a:t>
            </a:r>
          </a:p>
        </p:txBody>
      </p:sp>
      <p:cxnSp>
        <p:nvCxnSpPr>
          <p:cNvPr id="167" name="Straight Arrow Connector 166">
            <a:extLst>
              <a:ext uri="{FF2B5EF4-FFF2-40B4-BE49-F238E27FC236}">
                <a16:creationId xmlns:a16="http://schemas.microsoft.com/office/drawing/2014/main" id="{9BB55405-C3DA-4FBD-BCEF-154B199953EB}"/>
              </a:ext>
            </a:extLst>
          </p:cNvPr>
          <p:cNvCxnSpPr>
            <a:cxnSpLocks/>
          </p:cNvCxnSpPr>
          <p:nvPr/>
        </p:nvCxnSpPr>
        <p:spPr>
          <a:xfrm>
            <a:off x="3826444" y="3246316"/>
            <a:ext cx="1673299"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68" name="Straight Arrow Connector 167">
            <a:extLst>
              <a:ext uri="{FF2B5EF4-FFF2-40B4-BE49-F238E27FC236}">
                <a16:creationId xmlns:a16="http://schemas.microsoft.com/office/drawing/2014/main" id="{FE15CFC1-1597-49CA-B8B2-BF075D3E4D60}"/>
              </a:ext>
            </a:extLst>
          </p:cNvPr>
          <p:cNvCxnSpPr>
            <a:cxnSpLocks/>
          </p:cNvCxnSpPr>
          <p:nvPr/>
        </p:nvCxnSpPr>
        <p:spPr>
          <a:xfrm flipH="1">
            <a:off x="836003" y="3244338"/>
            <a:ext cx="1726015"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69" name="Rounded Rectangle 5">
            <a:extLst>
              <a:ext uri="{FF2B5EF4-FFF2-40B4-BE49-F238E27FC236}">
                <a16:creationId xmlns:a16="http://schemas.microsoft.com/office/drawing/2014/main" id="{6C0061E0-122D-451A-ADE7-C3DFBAF99634}"/>
              </a:ext>
            </a:extLst>
          </p:cNvPr>
          <p:cNvSpPr/>
          <p:nvPr/>
        </p:nvSpPr>
        <p:spPr>
          <a:xfrm>
            <a:off x="434340" y="3577187"/>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70" name="Rectangle 169">
            <a:extLst>
              <a:ext uri="{FF2B5EF4-FFF2-40B4-BE49-F238E27FC236}">
                <a16:creationId xmlns:a16="http://schemas.microsoft.com/office/drawing/2014/main" id="{664C9D66-2A25-4840-9A5D-50B66E7CA056}"/>
              </a:ext>
            </a:extLst>
          </p:cNvPr>
          <p:cNvSpPr/>
          <p:nvPr/>
        </p:nvSpPr>
        <p:spPr>
          <a:xfrm>
            <a:off x="509046"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171" name="Rectangle 170">
            <a:extLst>
              <a:ext uri="{FF2B5EF4-FFF2-40B4-BE49-F238E27FC236}">
                <a16:creationId xmlns:a16="http://schemas.microsoft.com/office/drawing/2014/main" id="{1F7B6EA7-B8E7-41A9-9767-9E24CDBD9448}"/>
              </a:ext>
            </a:extLst>
          </p:cNvPr>
          <p:cNvSpPr/>
          <p:nvPr/>
        </p:nvSpPr>
        <p:spPr>
          <a:xfrm>
            <a:off x="1180378"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172" name="Rectangle 171">
            <a:extLst>
              <a:ext uri="{FF2B5EF4-FFF2-40B4-BE49-F238E27FC236}">
                <a16:creationId xmlns:a16="http://schemas.microsoft.com/office/drawing/2014/main" id="{0FF6B4D3-9571-4851-9EDC-A6643380815F}"/>
              </a:ext>
            </a:extLst>
          </p:cNvPr>
          <p:cNvSpPr/>
          <p:nvPr/>
        </p:nvSpPr>
        <p:spPr>
          <a:xfrm>
            <a:off x="1851710"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173" name="Rectangle 172">
            <a:extLst>
              <a:ext uri="{FF2B5EF4-FFF2-40B4-BE49-F238E27FC236}">
                <a16:creationId xmlns:a16="http://schemas.microsoft.com/office/drawing/2014/main" id="{B10064FE-97AB-482E-B460-7B37C6213F51}"/>
              </a:ext>
            </a:extLst>
          </p:cNvPr>
          <p:cNvSpPr/>
          <p:nvPr/>
        </p:nvSpPr>
        <p:spPr>
          <a:xfrm>
            <a:off x="2523042"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175" name="Rectangle 174">
            <a:extLst>
              <a:ext uri="{FF2B5EF4-FFF2-40B4-BE49-F238E27FC236}">
                <a16:creationId xmlns:a16="http://schemas.microsoft.com/office/drawing/2014/main" id="{6FE0D2D2-8A23-40D5-822E-BE572A90D62F}"/>
              </a:ext>
            </a:extLst>
          </p:cNvPr>
          <p:cNvSpPr/>
          <p:nvPr/>
        </p:nvSpPr>
        <p:spPr>
          <a:xfrm>
            <a:off x="3194374"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176" name="Rectangle 175">
            <a:extLst>
              <a:ext uri="{FF2B5EF4-FFF2-40B4-BE49-F238E27FC236}">
                <a16:creationId xmlns:a16="http://schemas.microsoft.com/office/drawing/2014/main" id="{162D83E8-E494-4AE6-B028-7396D75557DD}"/>
              </a:ext>
            </a:extLst>
          </p:cNvPr>
          <p:cNvSpPr/>
          <p:nvPr/>
        </p:nvSpPr>
        <p:spPr>
          <a:xfrm>
            <a:off x="3865706"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177" name="Rectangle 176">
            <a:extLst>
              <a:ext uri="{FF2B5EF4-FFF2-40B4-BE49-F238E27FC236}">
                <a16:creationId xmlns:a16="http://schemas.microsoft.com/office/drawing/2014/main" id="{0DFA42CB-C6D7-48B5-A4D9-01DF3D37DD82}"/>
              </a:ext>
            </a:extLst>
          </p:cNvPr>
          <p:cNvSpPr/>
          <p:nvPr/>
        </p:nvSpPr>
        <p:spPr>
          <a:xfrm>
            <a:off x="4537038"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178" name="Rectangle 177">
            <a:extLst>
              <a:ext uri="{FF2B5EF4-FFF2-40B4-BE49-F238E27FC236}">
                <a16:creationId xmlns:a16="http://schemas.microsoft.com/office/drawing/2014/main" id="{7F564E88-D992-4AB8-BC48-742F8317B647}"/>
              </a:ext>
            </a:extLst>
          </p:cNvPr>
          <p:cNvSpPr/>
          <p:nvPr/>
        </p:nvSpPr>
        <p:spPr>
          <a:xfrm>
            <a:off x="5208370" y="3577186"/>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(2,8)</a:t>
            </a:r>
          </a:p>
        </p:txBody>
      </p:sp>
      <p:sp>
        <p:nvSpPr>
          <p:cNvPr id="179" name="Rounded Rectangle 5">
            <a:extLst>
              <a:ext uri="{FF2B5EF4-FFF2-40B4-BE49-F238E27FC236}">
                <a16:creationId xmlns:a16="http://schemas.microsoft.com/office/drawing/2014/main" id="{134D8864-84D5-4458-89E2-95F97D9AEA8D}"/>
              </a:ext>
            </a:extLst>
          </p:cNvPr>
          <p:cNvSpPr/>
          <p:nvPr/>
        </p:nvSpPr>
        <p:spPr>
          <a:xfrm>
            <a:off x="428315" y="4248518"/>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80" name="Rectangle 179">
            <a:extLst>
              <a:ext uri="{FF2B5EF4-FFF2-40B4-BE49-F238E27FC236}">
                <a16:creationId xmlns:a16="http://schemas.microsoft.com/office/drawing/2014/main" id="{66E7B72D-90FE-463C-93DA-8D7A63E04523}"/>
              </a:ext>
            </a:extLst>
          </p:cNvPr>
          <p:cNvSpPr/>
          <p:nvPr/>
        </p:nvSpPr>
        <p:spPr>
          <a:xfrm>
            <a:off x="509047"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181" name="Rectangle 180">
            <a:extLst>
              <a:ext uri="{FF2B5EF4-FFF2-40B4-BE49-F238E27FC236}">
                <a16:creationId xmlns:a16="http://schemas.microsoft.com/office/drawing/2014/main" id="{3EC0709E-1646-4DBD-90A3-6050E01FD367}"/>
              </a:ext>
            </a:extLst>
          </p:cNvPr>
          <p:cNvSpPr/>
          <p:nvPr/>
        </p:nvSpPr>
        <p:spPr>
          <a:xfrm>
            <a:off x="1180379"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182" name="Rectangle 181">
            <a:extLst>
              <a:ext uri="{FF2B5EF4-FFF2-40B4-BE49-F238E27FC236}">
                <a16:creationId xmlns:a16="http://schemas.microsoft.com/office/drawing/2014/main" id="{FA0476CB-1001-4858-94CE-A08003F70EB7}"/>
              </a:ext>
            </a:extLst>
          </p:cNvPr>
          <p:cNvSpPr/>
          <p:nvPr/>
        </p:nvSpPr>
        <p:spPr>
          <a:xfrm>
            <a:off x="1851711"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183" name="Rectangle 182">
            <a:extLst>
              <a:ext uri="{FF2B5EF4-FFF2-40B4-BE49-F238E27FC236}">
                <a16:creationId xmlns:a16="http://schemas.microsoft.com/office/drawing/2014/main" id="{85EF7FB9-6E2A-423D-A8B6-C49A3A8C5E00}"/>
              </a:ext>
            </a:extLst>
          </p:cNvPr>
          <p:cNvSpPr/>
          <p:nvPr/>
        </p:nvSpPr>
        <p:spPr>
          <a:xfrm>
            <a:off x="2523043"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184" name="Rectangle 183">
            <a:extLst>
              <a:ext uri="{FF2B5EF4-FFF2-40B4-BE49-F238E27FC236}">
                <a16:creationId xmlns:a16="http://schemas.microsoft.com/office/drawing/2014/main" id="{7F13CCA1-095A-4AE3-9846-AB3D82CC3E49}"/>
              </a:ext>
            </a:extLst>
          </p:cNvPr>
          <p:cNvSpPr/>
          <p:nvPr/>
        </p:nvSpPr>
        <p:spPr>
          <a:xfrm>
            <a:off x="3194375"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185" name="Rectangle 184">
            <a:extLst>
              <a:ext uri="{FF2B5EF4-FFF2-40B4-BE49-F238E27FC236}">
                <a16:creationId xmlns:a16="http://schemas.microsoft.com/office/drawing/2014/main" id="{051B8B4E-0E3E-4813-82EE-64ED4AE82E86}"/>
              </a:ext>
            </a:extLst>
          </p:cNvPr>
          <p:cNvSpPr/>
          <p:nvPr/>
        </p:nvSpPr>
        <p:spPr>
          <a:xfrm>
            <a:off x="3865707"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186" name="Rectangle 185">
            <a:extLst>
              <a:ext uri="{FF2B5EF4-FFF2-40B4-BE49-F238E27FC236}">
                <a16:creationId xmlns:a16="http://schemas.microsoft.com/office/drawing/2014/main" id="{E574C1C3-403D-4D7F-B39D-C8864B3681DD}"/>
              </a:ext>
            </a:extLst>
          </p:cNvPr>
          <p:cNvSpPr/>
          <p:nvPr/>
        </p:nvSpPr>
        <p:spPr>
          <a:xfrm>
            <a:off x="4537039"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187" name="Rectangle 186">
            <a:extLst>
              <a:ext uri="{FF2B5EF4-FFF2-40B4-BE49-F238E27FC236}">
                <a16:creationId xmlns:a16="http://schemas.microsoft.com/office/drawing/2014/main" id="{BB19CBC4-2BF9-4F91-967A-9622740BE831}"/>
              </a:ext>
            </a:extLst>
          </p:cNvPr>
          <p:cNvSpPr/>
          <p:nvPr/>
        </p:nvSpPr>
        <p:spPr>
          <a:xfrm>
            <a:off x="5208371" y="42485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(3,8)</a:t>
            </a:r>
          </a:p>
        </p:txBody>
      </p:sp>
      <p:sp>
        <p:nvSpPr>
          <p:cNvPr id="188" name="Rounded Rectangle 5">
            <a:extLst>
              <a:ext uri="{FF2B5EF4-FFF2-40B4-BE49-F238E27FC236}">
                <a16:creationId xmlns:a16="http://schemas.microsoft.com/office/drawing/2014/main" id="{328DA863-B756-403F-AF0F-A0B4816589DC}"/>
              </a:ext>
            </a:extLst>
          </p:cNvPr>
          <p:cNvSpPr/>
          <p:nvPr/>
        </p:nvSpPr>
        <p:spPr>
          <a:xfrm>
            <a:off x="434340" y="4919850"/>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89" name="Rectangle 188">
            <a:extLst>
              <a:ext uri="{FF2B5EF4-FFF2-40B4-BE49-F238E27FC236}">
                <a16:creationId xmlns:a16="http://schemas.microsoft.com/office/drawing/2014/main" id="{F1293BE9-2534-4DB0-AC43-84BF01BE2126}"/>
              </a:ext>
            </a:extLst>
          </p:cNvPr>
          <p:cNvSpPr/>
          <p:nvPr/>
        </p:nvSpPr>
        <p:spPr>
          <a:xfrm>
            <a:off x="509047"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(4,1)</a:t>
            </a:r>
          </a:p>
        </p:txBody>
      </p:sp>
      <p:sp>
        <p:nvSpPr>
          <p:cNvPr id="190" name="Rectangle 189">
            <a:extLst>
              <a:ext uri="{FF2B5EF4-FFF2-40B4-BE49-F238E27FC236}">
                <a16:creationId xmlns:a16="http://schemas.microsoft.com/office/drawing/2014/main" id="{4082D475-DA64-43BD-8866-8E57FC50E461}"/>
              </a:ext>
            </a:extLst>
          </p:cNvPr>
          <p:cNvSpPr/>
          <p:nvPr/>
        </p:nvSpPr>
        <p:spPr>
          <a:xfrm>
            <a:off x="1180379"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(4,1)</a:t>
            </a:r>
          </a:p>
        </p:txBody>
      </p:sp>
      <p:sp>
        <p:nvSpPr>
          <p:cNvPr id="191" name="Rectangle 190">
            <a:extLst>
              <a:ext uri="{FF2B5EF4-FFF2-40B4-BE49-F238E27FC236}">
                <a16:creationId xmlns:a16="http://schemas.microsoft.com/office/drawing/2014/main" id="{6F1DB5E7-8CF6-4E33-88FE-4D03100D2CC2}"/>
              </a:ext>
            </a:extLst>
          </p:cNvPr>
          <p:cNvSpPr/>
          <p:nvPr/>
        </p:nvSpPr>
        <p:spPr>
          <a:xfrm>
            <a:off x="1851711"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(4,3)</a:t>
            </a:r>
          </a:p>
        </p:txBody>
      </p:sp>
      <p:sp>
        <p:nvSpPr>
          <p:cNvPr id="192" name="Rectangle 191">
            <a:extLst>
              <a:ext uri="{FF2B5EF4-FFF2-40B4-BE49-F238E27FC236}">
                <a16:creationId xmlns:a16="http://schemas.microsoft.com/office/drawing/2014/main" id="{AF08875B-2654-463B-B618-A8DA285A5124}"/>
              </a:ext>
            </a:extLst>
          </p:cNvPr>
          <p:cNvSpPr/>
          <p:nvPr/>
        </p:nvSpPr>
        <p:spPr>
          <a:xfrm>
            <a:off x="2523043"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(4,4)</a:t>
            </a:r>
          </a:p>
        </p:txBody>
      </p:sp>
      <p:sp>
        <p:nvSpPr>
          <p:cNvPr id="193" name="Rectangle 192">
            <a:extLst>
              <a:ext uri="{FF2B5EF4-FFF2-40B4-BE49-F238E27FC236}">
                <a16:creationId xmlns:a16="http://schemas.microsoft.com/office/drawing/2014/main" id="{C4AE7838-456C-4902-805E-E93F10E0F96F}"/>
              </a:ext>
            </a:extLst>
          </p:cNvPr>
          <p:cNvSpPr/>
          <p:nvPr/>
        </p:nvSpPr>
        <p:spPr>
          <a:xfrm>
            <a:off x="3194375"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(4,5)</a:t>
            </a:r>
          </a:p>
        </p:txBody>
      </p:sp>
      <p:sp>
        <p:nvSpPr>
          <p:cNvPr id="194" name="Rectangle 193">
            <a:extLst>
              <a:ext uri="{FF2B5EF4-FFF2-40B4-BE49-F238E27FC236}">
                <a16:creationId xmlns:a16="http://schemas.microsoft.com/office/drawing/2014/main" id="{F2C86B31-6472-429F-B9FA-6D5B010EC8C7}"/>
              </a:ext>
            </a:extLst>
          </p:cNvPr>
          <p:cNvSpPr/>
          <p:nvPr/>
        </p:nvSpPr>
        <p:spPr>
          <a:xfrm>
            <a:off x="3865707"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(4,6)</a:t>
            </a:r>
          </a:p>
        </p:txBody>
      </p:sp>
      <p:sp>
        <p:nvSpPr>
          <p:cNvPr id="232" name="Rectangle 231">
            <a:extLst>
              <a:ext uri="{FF2B5EF4-FFF2-40B4-BE49-F238E27FC236}">
                <a16:creationId xmlns:a16="http://schemas.microsoft.com/office/drawing/2014/main" id="{A296807E-2739-4B79-9783-5B3D043F3776}"/>
              </a:ext>
            </a:extLst>
          </p:cNvPr>
          <p:cNvSpPr/>
          <p:nvPr/>
        </p:nvSpPr>
        <p:spPr>
          <a:xfrm>
            <a:off x="4537039"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(4,7)</a:t>
            </a:r>
          </a:p>
        </p:txBody>
      </p:sp>
      <p:sp>
        <p:nvSpPr>
          <p:cNvPr id="233" name="Rectangle 232">
            <a:extLst>
              <a:ext uri="{FF2B5EF4-FFF2-40B4-BE49-F238E27FC236}">
                <a16:creationId xmlns:a16="http://schemas.microsoft.com/office/drawing/2014/main" id="{48681D13-BF93-49DD-9F74-1DC389784492}"/>
              </a:ext>
            </a:extLst>
          </p:cNvPr>
          <p:cNvSpPr/>
          <p:nvPr/>
        </p:nvSpPr>
        <p:spPr>
          <a:xfrm>
            <a:off x="5208371" y="491985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(4,8)</a:t>
            </a:r>
          </a:p>
        </p:txBody>
      </p:sp>
    </p:spTree>
    <p:extLst>
      <p:ext uri="{BB962C8B-B14F-4D97-AF65-F5344CB8AC3E}">
        <p14:creationId xmlns:p14="http://schemas.microsoft.com/office/powerpoint/2010/main" val="3761514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4">
                                            <p:txEl>
                                              <p:pRg st="0" end="0"/>
                                            </p:txEl>
                                          </p:spTgt>
                                        </p:tgtEl>
                                        <p:attrNameLst>
                                          <p:attrName>style.visibility</p:attrName>
                                        </p:attrNameLst>
                                      </p:cBhvr>
                                      <p:to>
                                        <p:strVal val="visible"/>
                                      </p:to>
                                    </p:set>
                                    <p:animEffect transition="in" filter="fade">
                                      <p:cBhvr>
                                        <p:cTn id="7" dur="500"/>
                                        <p:tgtEl>
                                          <p:spTgt spid="17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4">
                                            <p:txEl>
                                              <p:pRg st="1" end="1"/>
                                            </p:txEl>
                                          </p:spTgt>
                                        </p:tgtEl>
                                        <p:attrNameLst>
                                          <p:attrName>style.visibility</p:attrName>
                                        </p:attrNameLst>
                                      </p:cBhvr>
                                      <p:to>
                                        <p:strVal val="visible"/>
                                      </p:to>
                                    </p:set>
                                    <p:animEffect transition="in" filter="fade">
                                      <p:cBhvr>
                                        <p:cTn id="12" dur="500"/>
                                        <p:tgtEl>
                                          <p:spTgt spid="17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8"/>
                                        </p:tgtEl>
                                        <p:attrNameLst>
                                          <p:attrName>style.visibility</p:attrName>
                                        </p:attrNameLst>
                                      </p:cBhvr>
                                      <p:to>
                                        <p:strVal val="visible"/>
                                      </p:to>
                                    </p:set>
                                    <p:animEffect transition="in" filter="fade">
                                      <p:cBhvr>
                                        <p:cTn id="17" dur="500"/>
                                        <p:tgtEl>
                                          <p:spTgt spid="148"/>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166"/>
                                        </p:tgtEl>
                                        <p:attrNameLst>
                                          <p:attrName>style.visibility</p:attrName>
                                        </p:attrNameLst>
                                      </p:cBhvr>
                                      <p:to>
                                        <p:strVal val="visible"/>
                                      </p:to>
                                    </p:set>
                                    <p:animEffect transition="in" filter="fade">
                                      <p:cBhvr>
                                        <p:cTn id="29" dur="500"/>
                                        <p:tgtEl>
                                          <p:spTgt spid="166"/>
                                        </p:tgtEl>
                                      </p:cBhvr>
                                    </p:animEffect>
                                  </p:childTnLst>
                                </p:cTn>
                              </p:par>
                            </p:childTnLst>
                          </p:cTn>
                        </p:par>
                        <p:par>
                          <p:cTn id="30" fill="hold">
                            <p:stCondLst>
                              <p:cond delay="2000"/>
                            </p:stCondLst>
                            <p:childTnLst>
                              <p:par>
                                <p:cTn id="31" presetID="10" presetClass="entr" presetSubtype="0" fill="hold" nodeType="afterEffect">
                                  <p:stCondLst>
                                    <p:cond delay="0"/>
                                  </p:stCondLst>
                                  <p:childTnLst>
                                    <p:set>
                                      <p:cBhvr>
                                        <p:cTn id="32" dur="1" fill="hold">
                                          <p:stCondLst>
                                            <p:cond delay="0"/>
                                          </p:stCondLst>
                                        </p:cTn>
                                        <p:tgtEl>
                                          <p:spTgt spid="167"/>
                                        </p:tgtEl>
                                        <p:attrNameLst>
                                          <p:attrName>style.visibility</p:attrName>
                                        </p:attrNameLst>
                                      </p:cBhvr>
                                      <p:to>
                                        <p:strVal val="visible"/>
                                      </p:to>
                                    </p:set>
                                    <p:animEffect transition="in" filter="fade">
                                      <p:cBhvr>
                                        <p:cTn id="33" dur="500"/>
                                        <p:tgtEl>
                                          <p:spTgt spid="167"/>
                                        </p:tgtEl>
                                      </p:cBhvr>
                                    </p:animEffect>
                                  </p:childTnLst>
                                </p:cTn>
                              </p:par>
                            </p:childTnLst>
                          </p:cTn>
                        </p:par>
                        <p:par>
                          <p:cTn id="34" fill="hold">
                            <p:stCondLst>
                              <p:cond delay="2500"/>
                            </p:stCondLst>
                            <p:childTnLst>
                              <p:par>
                                <p:cTn id="35" presetID="10" presetClass="entr" presetSubtype="0" fill="hold" nodeType="afterEffect">
                                  <p:stCondLst>
                                    <p:cond delay="0"/>
                                  </p:stCondLst>
                                  <p:childTnLst>
                                    <p:set>
                                      <p:cBhvr>
                                        <p:cTn id="36" dur="1" fill="hold">
                                          <p:stCondLst>
                                            <p:cond delay="0"/>
                                          </p:stCondLst>
                                        </p:cTn>
                                        <p:tgtEl>
                                          <p:spTgt spid="168"/>
                                        </p:tgtEl>
                                        <p:attrNameLst>
                                          <p:attrName>style.visibility</p:attrName>
                                        </p:attrNameLst>
                                      </p:cBhvr>
                                      <p:to>
                                        <p:strVal val="visible"/>
                                      </p:to>
                                    </p:set>
                                    <p:animEffect transition="in" filter="fade">
                                      <p:cBhvr>
                                        <p:cTn id="37" dur="500"/>
                                        <p:tgtEl>
                                          <p:spTgt spid="16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69"/>
                                        </p:tgtEl>
                                        <p:attrNameLst>
                                          <p:attrName>style.visibility</p:attrName>
                                        </p:attrNameLst>
                                      </p:cBhvr>
                                      <p:to>
                                        <p:strVal val="visible"/>
                                      </p:to>
                                    </p:set>
                                    <p:animEffect transition="in" filter="fade">
                                      <p:cBhvr>
                                        <p:cTn id="42" dur="500"/>
                                        <p:tgtEl>
                                          <p:spTgt spid="169"/>
                                        </p:tgtEl>
                                      </p:cBhvr>
                                    </p:animEffect>
                                  </p:childTnLst>
                                </p:cTn>
                              </p:par>
                            </p:childTnLst>
                          </p:cTn>
                        </p:par>
                        <p:par>
                          <p:cTn id="43" fill="hold">
                            <p:stCondLst>
                              <p:cond delay="500"/>
                            </p:stCondLst>
                            <p:childTnLst>
                              <p:par>
                                <p:cTn id="44" presetID="1" presetClass="entr" presetSubtype="0" fill="hold" grpId="0" nodeType="afterEffect">
                                  <p:stCondLst>
                                    <p:cond delay="0"/>
                                  </p:stCondLst>
                                  <p:childTnLst>
                                    <p:set>
                                      <p:cBhvr>
                                        <p:cTn id="45" dur="1" fill="hold">
                                          <p:stCondLst>
                                            <p:cond delay="0"/>
                                          </p:stCondLst>
                                        </p:cTn>
                                        <p:tgtEl>
                                          <p:spTgt spid="170"/>
                                        </p:tgtEl>
                                        <p:attrNameLst>
                                          <p:attrName>style.visibility</p:attrName>
                                        </p:attrNameLst>
                                      </p:cBhvr>
                                      <p:to>
                                        <p:strVal val="visible"/>
                                      </p:to>
                                    </p:set>
                                  </p:childTnLst>
                                </p:cTn>
                              </p:par>
                            </p:childTnLst>
                          </p:cTn>
                        </p:par>
                        <p:par>
                          <p:cTn id="46" fill="hold">
                            <p:stCondLst>
                              <p:cond delay="500"/>
                            </p:stCondLst>
                            <p:childTnLst>
                              <p:par>
                                <p:cTn id="47" presetID="1" presetClass="entr" presetSubtype="0" fill="hold" grpId="0" nodeType="afterEffect">
                                  <p:stCondLst>
                                    <p:cond delay="0"/>
                                  </p:stCondLst>
                                  <p:childTnLst>
                                    <p:set>
                                      <p:cBhvr>
                                        <p:cTn id="48" dur="1" fill="hold">
                                          <p:stCondLst>
                                            <p:cond delay="0"/>
                                          </p:stCondLst>
                                        </p:cTn>
                                        <p:tgtEl>
                                          <p:spTgt spid="171"/>
                                        </p:tgtEl>
                                        <p:attrNameLst>
                                          <p:attrName>style.visibility</p:attrName>
                                        </p:attrNameLst>
                                      </p:cBhvr>
                                      <p:to>
                                        <p:strVal val="visible"/>
                                      </p:to>
                                    </p:set>
                                  </p:childTnLst>
                                </p:cTn>
                              </p:par>
                            </p:childTnLst>
                          </p:cTn>
                        </p:par>
                        <p:par>
                          <p:cTn id="49" fill="hold">
                            <p:stCondLst>
                              <p:cond delay="500"/>
                            </p:stCondLst>
                            <p:childTnLst>
                              <p:par>
                                <p:cTn id="50" presetID="1" presetClass="entr" presetSubtype="0" fill="hold" grpId="0" nodeType="afterEffect">
                                  <p:stCondLst>
                                    <p:cond delay="0"/>
                                  </p:stCondLst>
                                  <p:childTnLst>
                                    <p:set>
                                      <p:cBhvr>
                                        <p:cTn id="51" dur="1" fill="hold">
                                          <p:stCondLst>
                                            <p:cond delay="0"/>
                                          </p:stCondLst>
                                        </p:cTn>
                                        <p:tgtEl>
                                          <p:spTgt spid="172"/>
                                        </p:tgtEl>
                                        <p:attrNameLst>
                                          <p:attrName>style.visibility</p:attrName>
                                        </p:attrNameLst>
                                      </p:cBhvr>
                                      <p:to>
                                        <p:strVal val="visible"/>
                                      </p:to>
                                    </p:set>
                                  </p:childTnLst>
                                </p:cTn>
                              </p:par>
                            </p:childTnLst>
                          </p:cTn>
                        </p:par>
                        <p:par>
                          <p:cTn id="52" fill="hold">
                            <p:stCondLst>
                              <p:cond delay="500"/>
                            </p:stCondLst>
                            <p:childTnLst>
                              <p:par>
                                <p:cTn id="53" presetID="1" presetClass="entr" presetSubtype="0" fill="hold" grpId="0" nodeType="afterEffect">
                                  <p:stCondLst>
                                    <p:cond delay="0"/>
                                  </p:stCondLst>
                                  <p:childTnLst>
                                    <p:set>
                                      <p:cBhvr>
                                        <p:cTn id="54" dur="1" fill="hold">
                                          <p:stCondLst>
                                            <p:cond delay="0"/>
                                          </p:stCondLst>
                                        </p:cTn>
                                        <p:tgtEl>
                                          <p:spTgt spid="173"/>
                                        </p:tgtEl>
                                        <p:attrNameLst>
                                          <p:attrName>style.visibility</p:attrName>
                                        </p:attrNameLst>
                                      </p:cBhvr>
                                      <p:to>
                                        <p:strVal val="visible"/>
                                      </p:to>
                                    </p:set>
                                  </p:childTnLst>
                                </p:cTn>
                              </p:par>
                            </p:childTnLst>
                          </p:cTn>
                        </p:par>
                        <p:par>
                          <p:cTn id="55" fill="hold">
                            <p:stCondLst>
                              <p:cond delay="500"/>
                            </p:stCondLst>
                            <p:childTnLst>
                              <p:par>
                                <p:cTn id="56" presetID="1" presetClass="entr" presetSubtype="0" fill="hold" grpId="0" nodeType="afterEffect">
                                  <p:stCondLst>
                                    <p:cond delay="0"/>
                                  </p:stCondLst>
                                  <p:childTnLst>
                                    <p:set>
                                      <p:cBhvr>
                                        <p:cTn id="57" dur="1" fill="hold">
                                          <p:stCondLst>
                                            <p:cond delay="0"/>
                                          </p:stCondLst>
                                        </p:cTn>
                                        <p:tgtEl>
                                          <p:spTgt spid="175"/>
                                        </p:tgtEl>
                                        <p:attrNameLst>
                                          <p:attrName>style.visibility</p:attrName>
                                        </p:attrNameLst>
                                      </p:cBhvr>
                                      <p:to>
                                        <p:strVal val="visible"/>
                                      </p:to>
                                    </p:set>
                                  </p:childTnLst>
                                </p:cTn>
                              </p:par>
                            </p:childTnLst>
                          </p:cTn>
                        </p:par>
                        <p:par>
                          <p:cTn id="58" fill="hold">
                            <p:stCondLst>
                              <p:cond delay="500"/>
                            </p:stCondLst>
                            <p:childTnLst>
                              <p:par>
                                <p:cTn id="59" presetID="1" presetClass="entr" presetSubtype="0" fill="hold" grpId="0" nodeType="afterEffect">
                                  <p:stCondLst>
                                    <p:cond delay="0"/>
                                  </p:stCondLst>
                                  <p:childTnLst>
                                    <p:set>
                                      <p:cBhvr>
                                        <p:cTn id="60" dur="1" fill="hold">
                                          <p:stCondLst>
                                            <p:cond delay="0"/>
                                          </p:stCondLst>
                                        </p:cTn>
                                        <p:tgtEl>
                                          <p:spTgt spid="176"/>
                                        </p:tgtEl>
                                        <p:attrNameLst>
                                          <p:attrName>style.visibility</p:attrName>
                                        </p:attrNameLst>
                                      </p:cBhvr>
                                      <p:to>
                                        <p:strVal val="visible"/>
                                      </p:to>
                                    </p:set>
                                  </p:childTnLst>
                                </p:cTn>
                              </p:par>
                            </p:childTnLst>
                          </p:cTn>
                        </p:par>
                        <p:par>
                          <p:cTn id="61" fill="hold">
                            <p:stCondLst>
                              <p:cond delay="500"/>
                            </p:stCondLst>
                            <p:childTnLst>
                              <p:par>
                                <p:cTn id="62" presetID="1" presetClass="entr" presetSubtype="0" fill="hold" grpId="0" nodeType="afterEffect">
                                  <p:stCondLst>
                                    <p:cond delay="0"/>
                                  </p:stCondLst>
                                  <p:childTnLst>
                                    <p:set>
                                      <p:cBhvr>
                                        <p:cTn id="63" dur="1" fill="hold">
                                          <p:stCondLst>
                                            <p:cond delay="0"/>
                                          </p:stCondLst>
                                        </p:cTn>
                                        <p:tgtEl>
                                          <p:spTgt spid="177"/>
                                        </p:tgtEl>
                                        <p:attrNameLst>
                                          <p:attrName>style.visibility</p:attrName>
                                        </p:attrNameLst>
                                      </p:cBhvr>
                                      <p:to>
                                        <p:strVal val="visible"/>
                                      </p:to>
                                    </p:set>
                                  </p:childTnLst>
                                </p:cTn>
                              </p:par>
                            </p:childTnLst>
                          </p:cTn>
                        </p:par>
                        <p:par>
                          <p:cTn id="64" fill="hold">
                            <p:stCondLst>
                              <p:cond delay="500"/>
                            </p:stCondLst>
                            <p:childTnLst>
                              <p:par>
                                <p:cTn id="65" presetID="1" presetClass="entr" presetSubtype="0" fill="hold" grpId="0" nodeType="afterEffect">
                                  <p:stCondLst>
                                    <p:cond delay="0"/>
                                  </p:stCondLst>
                                  <p:childTnLst>
                                    <p:set>
                                      <p:cBhvr>
                                        <p:cTn id="66" dur="1" fill="hold">
                                          <p:stCondLst>
                                            <p:cond delay="0"/>
                                          </p:stCondLst>
                                        </p:cTn>
                                        <p:tgtEl>
                                          <p:spTgt spid="178"/>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79"/>
                                        </p:tgtEl>
                                        <p:attrNameLst>
                                          <p:attrName>style.visibility</p:attrName>
                                        </p:attrNameLst>
                                      </p:cBhvr>
                                      <p:to>
                                        <p:strVal val="visible"/>
                                      </p:to>
                                    </p:set>
                                  </p:childTnLst>
                                </p:cTn>
                              </p:par>
                            </p:childTnLst>
                          </p:cTn>
                        </p:par>
                        <p:par>
                          <p:cTn id="71" fill="hold">
                            <p:stCondLst>
                              <p:cond delay="0"/>
                            </p:stCondLst>
                            <p:childTnLst>
                              <p:par>
                                <p:cTn id="72" presetID="1" presetClass="entr" presetSubtype="0" fill="hold" grpId="0" nodeType="afterEffect">
                                  <p:stCondLst>
                                    <p:cond delay="0"/>
                                  </p:stCondLst>
                                  <p:childTnLst>
                                    <p:set>
                                      <p:cBhvr>
                                        <p:cTn id="73" dur="1" fill="hold">
                                          <p:stCondLst>
                                            <p:cond delay="0"/>
                                          </p:stCondLst>
                                        </p:cTn>
                                        <p:tgtEl>
                                          <p:spTgt spid="180"/>
                                        </p:tgtEl>
                                        <p:attrNameLst>
                                          <p:attrName>style.visibility</p:attrName>
                                        </p:attrNameLst>
                                      </p:cBhvr>
                                      <p:to>
                                        <p:strVal val="visible"/>
                                      </p:to>
                                    </p:set>
                                  </p:childTnLst>
                                </p:cTn>
                              </p:par>
                            </p:childTnLst>
                          </p:cTn>
                        </p:par>
                        <p:par>
                          <p:cTn id="74" fill="hold">
                            <p:stCondLst>
                              <p:cond delay="0"/>
                            </p:stCondLst>
                            <p:childTnLst>
                              <p:par>
                                <p:cTn id="75" presetID="1" presetClass="entr" presetSubtype="0" fill="hold" grpId="0" nodeType="afterEffect">
                                  <p:stCondLst>
                                    <p:cond delay="0"/>
                                  </p:stCondLst>
                                  <p:childTnLst>
                                    <p:set>
                                      <p:cBhvr>
                                        <p:cTn id="76" dur="1" fill="hold">
                                          <p:stCondLst>
                                            <p:cond delay="0"/>
                                          </p:stCondLst>
                                        </p:cTn>
                                        <p:tgtEl>
                                          <p:spTgt spid="181"/>
                                        </p:tgtEl>
                                        <p:attrNameLst>
                                          <p:attrName>style.visibility</p:attrName>
                                        </p:attrNameLst>
                                      </p:cBhvr>
                                      <p:to>
                                        <p:strVal val="visible"/>
                                      </p:to>
                                    </p:set>
                                  </p:childTnLst>
                                </p:cTn>
                              </p:par>
                            </p:childTnLst>
                          </p:cTn>
                        </p:par>
                        <p:par>
                          <p:cTn id="77" fill="hold">
                            <p:stCondLst>
                              <p:cond delay="0"/>
                            </p:stCondLst>
                            <p:childTnLst>
                              <p:par>
                                <p:cTn id="78" presetID="1" presetClass="entr" presetSubtype="0" fill="hold" grpId="0" nodeType="afterEffect">
                                  <p:stCondLst>
                                    <p:cond delay="0"/>
                                  </p:stCondLst>
                                  <p:childTnLst>
                                    <p:set>
                                      <p:cBhvr>
                                        <p:cTn id="79" dur="1" fill="hold">
                                          <p:stCondLst>
                                            <p:cond delay="0"/>
                                          </p:stCondLst>
                                        </p:cTn>
                                        <p:tgtEl>
                                          <p:spTgt spid="182"/>
                                        </p:tgtEl>
                                        <p:attrNameLst>
                                          <p:attrName>style.visibility</p:attrName>
                                        </p:attrNameLst>
                                      </p:cBhvr>
                                      <p:to>
                                        <p:strVal val="visible"/>
                                      </p:to>
                                    </p:set>
                                  </p:childTnLst>
                                </p:cTn>
                              </p:par>
                            </p:childTnLst>
                          </p:cTn>
                        </p:par>
                        <p:par>
                          <p:cTn id="80" fill="hold">
                            <p:stCondLst>
                              <p:cond delay="0"/>
                            </p:stCondLst>
                            <p:childTnLst>
                              <p:par>
                                <p:cTn id="81" presetID="1" presetClass="entr" presetSubtype="0" fill="hold" grpId="0" nodeType="afterEffect">
                                  <p:stCondLst>
                                    <p:cond delay="0"/>
                                  </p:stCondLst>
                                  <p:childTnLst>
                                    <p:set>
                                      <p:cBhvr>
                                        <p:cTn id="82" dur="1" fill="hold">
                                          <p:stCondLst>
                                            <p:cond delay="0"/>
                                          </p:stCondLst>
                                        </p:cTn>
                                        <p:tgtEl>
                                          <p:spTgt spid="183"/>
                                        </p:tgtEl>
                                        <p:attrNameLst>
                                          <p:attrName>style.visibility</p:attrName>
                                        </p:attrNameLst>
                                      </p:cBhvr>
                                      <p:to>
                                        <p:strVal val="visible"/>
                                      </p:to>
                                    </p:set>
                                  </p:childTnLst>
                                </p:cTn>
                              </p:par>
                            </p:childTnLst>
                          </p:cTn>
                        </p:par>
                        <p:par>
                          <p:cTn id="83" fill="hold">
                            <p:stCondLst>
                              <p:cond delay="0"/>
                            </p:stCondLst>
                            <p:childTnLst>
                              <p:par>
                                <p:cTn id="84" presetID="1" presetClass="entr" presetSubtype="0" fill="hold" grpId="0" nodeType="afterEffect">
                                  <p:stCondLst>
                                    <p:cond delay="0"/>
                                  </p:stCondLst>
                                  <p:childTnLst>
                                    <p:set>
                                      <p:cBhvr>
                                        <p:cTn id="85" dur="1" fill="hold">
                                          <p:stCondLst>
                                            <p:cond delay="0"/>
                                          </p:stCondLst>
                                        </p:cTn>
                                        <p:tgtEl>
                                          <p:spTgt spid="184"/>
                                        </p:tgtEl>
                                        <p:attrNameLst>
                                          <p:attrName>style.visibility</p:attrName>
                                        </p:attrNameLst>
                                      </p:cBhvr>
                                      <p:to>
                                        <p:strVal val="visible"/>
                                      </p:to>
                                    </p:set>
                                  </p:childTnLst>
                                </p:cTn>
                              </p:par>
                            </p:childTnLst>
                          </p:cTn>
                        </p:par>
                        <p:par>
                          <p:cTn id="86" fill="hold">
                            <p:stCondLst>
                              <p:cond delay="0"/>
                            </p:stCondLst>
                            <p:childTnLst>
                              <p:par>
                                <p:cTn id="87" presetID="1" presetClass="entr" presetSubtype="0" fill="hold" grpId="0" nodeType="afterEffect">
                                  <p:stCondLst>
                                    <p:cond delay="0"/>
                                  </p:stCondLst>
                                  <p:childTnLst>
                                    <p:set>
                                      <p:cBhvr>
                                        <p:cTn id="88" dur="1" fill="hold">
                                          <p:stCondLst>
                                            <p:cond delay="0"/>
                                          </p:stCondLst>
                                        </p:cTn>
                                        <p:tgtEl>
                                          <p:spTgt spid="185"/>
                                        </p:tgtEl>
                                        <p:attrNameLst>
                                          <p:attrName>style.visibility</p:attrName>
                                        </p:attrNameLst>
                                      </p:cBhvr>
                                      <p:to>
                                        <p:strVal val="visible"/>
                                      </p:to>
                                    </p:set>
                                  </p:childTnLst>
                                </p:cTn>
                              </p:par>
                            </p:childTnLst>
                          </p:cTn>
                        </p:par>
                        <p:par>
                          <p:cTn id="89" fill="hold">
                            <p:stCondLst>
                              <p:cond delay="0"/>
                            </p:stCondLst>
                            <p:childTnLst>
                              <p:par>
                                <p:cTn id="90" presetID="1" presetClass="entr" presetSubtype="0" fill="hold" grpId="0" nodeType="afterEffect">
                                  <p:stCondLst>
                                    <p:cond delay="0"/>
                                  </p:stCondLst>
                                  <p:childTnLst>
                                    <p:set>
                                      <p:cBhvr>
                                        <p:cTn id="91" dur="1" fill="hold">
                                          <p:stCondLst>
                                            <p:cond delay="0"/>
                                          </p:stCondLst>
                                        </p:cTn>
                                        <p:tgtEl>
                                          <p:spTgt spid="186"/>
                                        </p:tgtEl>
                                        <p:attrNameLst>
                                          <p:attrName>style.visibility</p:attrName>
                                        </p:attrNameLst>
                                      </p:cBhvr>
                                      <p:to>
                                        <p:strVal val="visible"/>
                                      </p:to>
                                    </p:set>
                                  </p:childTnLst>
                                </p:cTn>
                              </p:par>
                            </p:childTnLst>
                          </p:cTn>
                        </p:par>
                        <p:par>
                          <p:cTn id="92" fill="hold">
                            <p:stCondLst>
                              <p:cond delay="0"/>
                            </p:stCondLst>
                            <p:childTnLst>
                              <p:par>
                                <p:cTn id="93" presetID="1" presetClass="entr" presetSubtype="0" fill="hold" grpId="0" nodeType="afterEffect">
                                  <p:stCondLst>
                                    <p:cond delay="0"/>
                                  </p:stCondLst>
                                  <p:childTnLst>
                                    <p:set>
                                      <p:cBhvr>
                                        <p:cTn id="94" dur="1" fill="hold">
                                          <p:stCondLst>
                                            <p:cond delay="0"/>
                                          </p:stCondLst>
                                        </p:cTn>
                                        <p:tgtEl>
                                          <p:spTgt spid="187"/>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188"/>
                                        </p:tgtEl>
                                        <p:attrNameLst>
                                          <p:attrName>style.visibility</p:attrName>
                                        </p:attrNameLst>
                                      </p:cBhvr>
                                      <p:to>
                                        <p:strVal val="visible"/>
                                      </p:to>
                                    </p:set>
                                  </p:childTnLst>
                                </p:cTn>
                              </p:par>
                            </p:childTnLst>
                          </p:cTn>
                        </p:par>
                        <p:par>
                          <p:cTn id="99" fill="hold">
                            <p:stCondLst>
                              <p:cond delay="0"/>
                            </p:stCondLst>
                            <p:childTnLst>
                              <p:par>
                                <p:cTn id="100" presetID="1" presetClass="entr" presetSubtype="0" fill="hold" grpId="0" nodeType="afterEffect">
                                  <p:stCondLst>
                                    <p:cond delay="0"/>
                                  </p:stCondLst>
                                  <p:childTnLst>
                                    <p:set>
                                      <p:cBhvr>
                                        <p:cTn id="101" dur="1" fill="hold">
                                          <p:stCondLst>
                                            <p:cond delay="0"/>
                                          </p:stCondLst>
                                        </p:cTn>
                                        <p:tgtEl>
                                          <p:spTgt spid="189"/>
                                        </p:tgtEl>
                                        <p:attrNameLst>
                                          <p:attrName>style.visibility</p:attrName>
                                        </p:attrNameLst>
                                      </p:cBhvr>
                                      <p:to>
                                        <p:strVal val="visible"/>
                                      </p:to>
                                    </p:set>
                                  </p:childTnLst>
                                </p:cTn>
                              </p:par>
                            </p:childTnLst>
                          </p:cTn>
                        </p:par>
                        <p:par>
                          <p:cTn id="102" fill="hold">
                            <p:stCondLst>
                              <p:cond delay="0"/>
                            </p:stCondLst>
                            <p:childTnLst>
                              <p:par>
                                <p:cTn id="103" presetID="1" presetClass="entr" presetSubtype="0" fill="hold" grpId="0" nodeType="afterEffect">
                                  <p:stCondLst>
                                    <p:cond delay="0"/>
                                  </p:stCondLst>
                                  <p:childTnLst>
                                    <p:set>
                                      <p:cBhvr>
                                        <p:cTn id="104" dur="1" fill="hold">
                                          <p:stCondLst>
                                            <p:cond delay="0"/>
                                          </p:stCondLst>
                                        </p:cTn>
                                        <p:tgtEl>
                                          <p:spTgt spid="190"/>
                                        </p:tgtEl>
                                        <p:attrNameLst>
                                          <p:attrName>style.visibility</p:attrName>
                                        </p:attrNameLst>
                                      </p:cBhvr>
                                      <p:to>
                                        <p:strVal val="visible"/>
                                      </p:to>
                                    </p:set>
                                  </p:childTnLst>
                                </p:cTn>
                              </p:par>
                            </p:childTnLst>
                          </p:cTn>
                        </p:par>
                        <p:par>
                          <p:cTn id="105" fill="hold">
                            <p:stCondLst>
                              <p:cond delay="0"/>
                            </p:stCondLst>
                            <p:childTnLst>
                              <p:par>
                                <p:cTn id="106" presetID="1" presetClass="entr" presetSubtype="0" fill="hold" grpId="0" nodeType="afterEffect">
                                  <p:stCondLst>
                                    <p:cond delay="0"/>
                                  </p:stCondLst>
                                  <p:childTnLst>
                                    <p:set>
                                      <p:cBhvr>
                                        <p:cTn id="107" dur="1" fill="hold">
                                          <p:stCondLst>
                                            <p:cond delay="0"/>
                                          </p:stCondLst>
                                        </p:cTn>
                                        <p:tgtEl>
                                          <p:spTgt spid="191"/>
                                        </p:tgtEl>
                                        <p:attrNameLst>
                                          <p:attrName>style.visibility</p:attrName>
                                        </p:attrNameLst>
                                      </p:cBhvr>
                                      <p:to>
                                        <p:strVal val="visible"/>
                                      </p:to>
                                    </p:set>
                                  </p:childTnLst>
                                </p:cTn>
                              </p:par>
                            </p:childTnLst>
                          </p:cTn>
                        </p:par>
                        <p:par>
                          <p:cTn id="108" fill="hold">
                            <p:stCondLst>
                              <p:cond delay="0"/>
                            </p:stCondLst>
                            <p:childTnLst>
                              <p:par>
                                <p:cTn id="109" presetID="1" presetClass="entr" presetSubtype="0" fill="hold" grpId="0" nodeType="afterEffect">
                                  <p:stCondLst>
                                    <p:cond delay="0"/>
                                  </p:stCondLst>
                                  <p:childTnLst>
                                    <p:set>
                                      <p:cBhvr>
                                        <p:cTn id="110" dur="1" fill="hold">
                                          <p:stCondLst>
                                            <p:cond delay="0"/>
                                          </p:stCondLst>
                                        </p:cTn>
                                        <p:tgtEl>
                                          <p:spTgt spid="192"/>
                                        </p:tgtEl>
                                        <p:attrNameLst>
                                          <p:attrName>style.visibility</p:attrName>
                                        </p:attrNameLst>
                                      </p:cBhvr>
                                      <p:to>
                                        <p:strVal val="visible"/>
                                      </p:to>
                                    </p:set>
                                  </p:childTnLst>
                                </p:cTn>
                              </p:par>
                            </p:childTnLst>
                          </p:cTn>
                        </p:par>
                        <p:par>
                          <p:cTn id="111" fill="hold">
                            <p:stCondLst>
                              <p:cond delay="0"/>
                            </p:stCondLst>
                            <p:childTnLst>
                              <p:par>
                                <p:cTn id="112" presetID="1" presetClass="entr" presetSubtype="0" fill="hold" grpId="0" nodeType="afterEffect">
                                  <p:stCondLst>
                                    <p:cond delay="0"/>
                                  </p:stCondLst>
                                  <p:childTnLst>
                                    <p:set>
                                      <p:cBhvr>
                                        <p:cTn id="113" dur="1" fill="hold">
                                          <p:stCondLst>
                                            <p:cond delay="0"/>
                                          </p:stCondLst>
                                        </p:cTn>
                                        <p:tgtEl>
                                          <p:spTgt spid="193"/>
                                        </p:tgtEl>
                                        <p:attrNameLst>
                                          <p:attrName>style.visibility</p:attrName>
                                        </p:attrNameLst>
                                      </p:cBhvr>
                                      <p:to>
                                        <p:strVal val="visible"/>
                                      </p:to>
                                    </p:set>
                                  </p:childTnLst>
                                </p:cTn>
                              </p:par>
                            </p:childTnLst>
                          </p:cTn>
                        </p:par>
                        <p:par>
                          <p:cTn id="114" fill="hold">
                            <p:stCondLst>
                              <p:cond delay="0"/>
                            </p:stCondLst>
                            <p:childTnLst>
                              <p:par>
                                <p:cTn id="115" presetID="1" presetClass="entr" presetSubtype="0" fill="hold" grpId="0" nodeType="afterEffect">
                                  <p:stCondLst>
                                    <p:cond delay="0"/>
                                  </p:stCondLst>
                                  <p:childTnLst>
                                    <p:set>
                                      <p:cBhvr>
                                        <p:cTn id="116" dur="1" fill="hold">
                                          <p:stCondLst>
                                            <p:cond delay="0"/>
                                          </p:stCondLst>
                                        </p:cTn>
                                        <p:tgtEl>
                                          <p:spTgt spid="194"/>
                                        </p:tgtEl>
                                        <p:attrNameLst>
                                          <p:attrName>style.visibility</p:attrName>
                                        </p:attrNameLst>
                                      </p:cBhvr>
                                      <p:to>
                                        <p:strVal val="visible"/>
                                      </p:to>
                                    </p:set>
                                  </p:childTnLst>
                                </p:cTn>
                              </p:par>
                            </p:childTnLst>
                          </p:cTn>
                        </p:par>
                        <p:par>
                          <p:cTn id="117" fill="hold">
                            <p:stCondLst>
                              <p:cond delay="0"/>
                            </p:stCondLst>
                            <p:childTnLst>
                              <p:par>
                                <p:cTn id="118" presetID="1" presetClass="entr" presetSubtype="0" fill="hold" grpId="0" nodeType="afterEffect">
                                  <p:stCondLst>
                                    <p:cond delay="0"/>
                                  </p:stCondLst>
                                  <p:childTnLst>
                                    <p:set>
                                      <p:cBhvr>
                                        <p:cTn id="119" dur="1" fill="hold">
                                          <p:stCondLst>
                                            <p:cond delay="0"/>
                                          </p:stCondLst>
                                        </p:cTn>
                                        <p:tgtEl>
                                          <p:spTgt spid="232"/>
                                        </p:tgtEl>
                                        <p:attrNameLst>
                                          <p:attrName>style.visibility</p:attrName>
                                        </p:attrNameLst>
                                      </p:cBhvr>
                                      <p:to>
                                        <p:strVal val="visible"/>
                                      </p:to>
                                    </p:set>
                                  </p:childTnLst>
                                </p:cTn>
                              </p:par>
                            </p:childTnLst>
                          </p:cTn>
                        </p:par>
                        <p:par>
                          <p:cTn id="120" fill="hold">
                            <p:stCondLst>
                              <p:cond delay="0"/>
                            </p:stCondLst>
                            <p:childTnLst>
                              <p:par>
                                <p:cTn id="121" presetID="1" presetClass="entr" presetSubtype="0" fill="hold" grpId="0" nodeType="afterEffect">
                                  <p:stCondLst>
                                    <p:cond delay="0"/>
                                  </p:stCondLst>
                                  <p:childTnLst>
                                    <p:set>
                                      <p:cBhvr>
                                        <p:cTn id="122" dur="1" fill="hold">
                                          <p:stCondLst>
                                            <p:cond delay="0"/>
                                          </p:stCondLst>
                                        </p:cTn>
                                        <p:tgtEl>
                                          <p:spTgt spid="2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animBg="1"/>
      <p:bldP spid="166" grpId="0"/>
      <p:bldP spid="169" grpId="0" animBg="1"/>
      <p:bldP spid="170" grpId="0" animBg="1"/>
      <p:bldP spid="171" grpId="0" animBg="1"/>
      <p:bldP spid="172" grpId="0" animBg="1"/>
      <p:bldP spid="173" grpId="0" animBg="1"/>
      <p:bldP spid="175" grpId="0" animBg="1"/>
      <p:bldP spid="176" grpId="0" animBg="1"/>
      <p:bldP spid="177" grpId="0" animBg="1"/>
      <p:bldP spid="178" grpId="0" animBg="1"/>
      <p:bldP spid="179" grpId="0" animBg="1"/>
      <p:bldP spid="180" grpId="0" animBg="1"/>
      <p:bldP spid="181" grpId="0" animBg="1"/>
      <p:bldP spid="182" grpId="0" animBg="1"/>
      <p:bldP spid="183" grpId="0" animBg="1"/>
      <p:bldP spid="184" grpId="0" animBg="1"/>
      <p:bldP spid="185" grpId="0" animBg="1"/>
      <p:bldP spid="186" grpId="0" animBg="1"/>
      <p:bldP spid="187" grpId="0" animBg="1"/>
      <p:bldP spid="188" grpId="0" animBg="1"/>
      <p:bldP spid="189" grpId="0" animBg="1"/>
      <p:bldP spid="190" grpId="0" animBg="1"/>
      <p:bldP spid="191" grpId="0" animBg="1"/>
      <p:bldP spid="192" grpId="0" animBg="1"/>
      <p:bldP spid="193" grpId="0" animBg="1"/>
      <p:bldP spid="194" grpId="0" animBg="1"/>
      <p:bldP spid="232" grpId="0" animBg="1"/>
      <p:bldP spid="233"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C45A852-1152-427D-8753-0ACE8614ADFC}"/>
              </a:ext>
            </a:extLst>
          </p:cNvPr>
          <p:cNvSpPr txBox="1"/>
          <p:nvPr/>
        </p:nvSpPr>
        <p:spPr>
          <a:xfrm>
            <a:off x="508221" y="3597187"/>
            <a:ext cx="5490504" cy="18374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kernels loop </a:t>
            </a:r>
            <a:r>
              <a:rPr lang="en-US" b="1" dirty="0">
                <a:solidFill>
                  <a:srgbClr val="8E4000"/>
                </a:solidFill>
                <a:latin typeface="Consolas" panose="020B0609020204030204" pitchFamily="49" charset="0"/>
                <a:cs typeface="Courier New" panose="02070309020205020404" pitchFamily="49" charset="0"/>
              </a:rPr>
              <a:t>gang worker(1)</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8</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3" name="Rounded Rectangle 5">
            <a:extLst>
              <a:ext uri="{FF2B5EF4-FFF2-40B4-BE49-F238E27FC236}">
                <a16:creationId xmlns:a16="http://schemas.microsoft.com/office/drawing/2014/main" id="{41E11820-B2C6-483A-A80A-6B0363C821CA}"/>
              </a:ext>
            </a:extLst>
          </p:cNvPr>
          <p:cNvSpPr/>
          <p:nvPr/>
        </p:nvSpPr>
        <p:spPr>
          <a:xfrm>
            <a:off x="797792" y="940115"/>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83A6E59D-06B1-4CB8-8DCA-E6FC2F67FF5B}"/>
              </a:ext>
            </a:extLst>
          </p:cNvPr>
          <p:cNvSpPr/>
          <p:nvPr/>
        </p:nvSpPr>
        <p:spPr>
          <a:xfrm>
            <a:off x="2356523"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6" name="Rectangle 5">
            <a:extLst>
              <a:ext uri="{FF2B5EF4-FFF2-40B4-BE49-F238E27FC236}">
                <a16:creationId xmlns:a16="http://schemas.microsoft.com/office/drawing/2014/main" id="{5CA99EE8-A45C-43F0-93F3-2B8473016692}"/>
              </a:ext>
            </a:extLst>
          </p:cNvPr>
          <p:cNvSpPr/>
          <p:nvPr/>
        </p:nvSpPr>
        <p:spPr>
          <a:xfrm>
            <a:off x="2726820"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21C77D1-0CCA-4662-96C0-573B9788CF73}"/>
              </a:ext>
            </a:extLst>
          </p:cNvPr>
          <p:cNvSpPr/>
          <p:nvPr/>
        </p:nvSpPr>
        <p:spPr>
          <a:xfrm>
            <a:off x="3097117"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F19F326-B4E1-42B6-A2E3-F293FE7E7FD7}"/>
              </a:ext>
            </a:extLst>
          </p:cNvPr>
          <p:cNvSpPr/>
          <p:nvPr/>
        </p:nvSpPr>
        <p:spPr>
          <a:xfrm>
            <a:off x="3467414"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Brace 8">
            <a:extLst>
              <a:ext uri="{FF2B5EF4-FFF2-40B4-BE49-F238E27FC236}">
                <a16:creationId xmlns:a16="http://schemas.microsoft.com/office/drawing/2014/main" id="{FC22DCAD-A53E-44AA-AB55-763E9095FB74}"/>
              </a:ext>
            </a:extLst>
          </p:cNvPr>
          <p:cNvSpPr/>
          <p:nvPr/>
        </p:nvSpPr>
        <p:spPr>
          <a:xfrm>
            <a:off x="4163502" y="1503755"/>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0" name="TextBox 9">
            <a:extLst>
              <a:ext uri="{FF2B5EF4-FFF2-40B4-BE49-F238E27FC236}">
                <a16:creationId xmlns:a16="http://schemas.microsoft.com/office/drawing/2014/main" id="{0493AF05-3820-4188-9ACA-1E99E6BDBFFC}"/>
              </a:ext>
            </a:extLst>
          </p:cNvPr>
          <p:cNvSpPr txBox="1"/>
          <p:nvPr/>
        </p:nvSpPr>
        <p:spPr>
          <a:xfrm>
            <a:off x="4269050" y="1506511"/>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1" name="TextBox 10">
            <a:extLst>
              <a:ext uri="{FF2B5EF4-FFF2-40B4-BE49-F238E27FC236}">
                <a16:creationId xmlns:a16="http://schemas.microsoft.com/office/drawing/2014/main" id="{53EC95E1-7689-4CC9-ACA1-E91DFC279167}"/>
              </a:ext>
            </a:extLst>
          </p:cNvPr>
          <p:cNvSpPr txBox="1"/>
          <p:nvPr/>
        </p:nvSpPr>
        <p:spPr>
          <a:xfrm>
            <a:off x="2289189" y="2195795"/>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2" name="Group 11">
            <a:extLst>
              <a:ext uri="{FF2B5EF4-FFF2-40B4-BE49-F238E27FC236}">
                <a16:creationId xmlns:a16="http://schemas.microsoft.com/office/drawing/2014/main" id="{5269BC8F-D194-4821-8021-8E0F8FA8CEF4}"/>
              </a:ext>
            </a:extLst>
          </p:cNvPr>
          <p:cNvGrpSpPr/>
          <p:nvPr/>
        </p:nvGrpSpPr>
        <p:grpSpPr>
          <a:xfrm>
            <a:off x="1678083" y="1142829"/>
            <a:ext cx="2824680" cy="400110"/>
            <a:chOff x="1277488" y="1499022"/>
            <a:chExt cx="2824680" cy="400110"/>
          </a:xfrm>
        </p:grpSpPr>
        <p:sp>
          <p:nvSpPr>
            <p:cNvPr id="13" name="TextBox 12">
              <a:extLst>
                <a:ext uri="{FF2B5EF4-FFF2-40B4-BE49-F238E27FC236}">
                  <a16:creationId xmlns:a16="http://schemas.microsoft.com/office/drawing/2014/main" id="{0CCA0A93-3B80-4E1D-ABCE-297770E72D24}"/>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4" name="Straight Arrow Connector 13">
              <a:extLst>
                <a:ext uri="{FF2B5EF4-FFF2-40B4-BE49-F238E27FC236}">
                  <a16:creationId xmlns:a16="http://schemas.microsoft.com/office/drawing/2014/main" id="{86261957-52F1-4590-BFF5-9F3B48C4BC57}"/>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E61054E4-EABB-42C3-B0AD-F7B3499EA4CA}"/>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7" name="Title 1">
            <a:extLst>
              <a:ext uri="{FF2B5EF4-FFF2-40B4-BE49-F238E27FC236}">
                <a16:creationId xmlns:a16="http://schemas.microsoft.com/office/drawing/2014/main" id="{57413E2A-6616-4FE1-83C7-4B191AE8E992}"/>
              </a:ext>
            </a:extLst>
          </p:cNvPr>
          <p:cNvSpPr>
            <a:spLocks noGrp="1"/>
          </p:cNvSpPr>
          <p:nvPr>
            <p:ph type="title"/>
          </p:nvPr>
        </p:nvSpPr>
        <p:spPr>
          <a:xfrm>
            <a:off x="182775" y="175657"/>
            <a:ext cx="9976104" cy="590931"/>
          </a:xfrm>
        </p:spPr>
        <p:txBody>
          <a:bodyPr/>
          <a:lstStyle/>
          <a:p>
            <a:r>
              <a:rPr lang="en-US" dirty="0"/>
              <a:t>Gang Worker vector</a:t>
            </a:r>
          </a:p>
        </p:txBody>
      </p:sp>
      <p:sp>
        <p:nvSpPr>
          <p:cNvPr id="18" name="Content Placeholder 2">
            <a:extLst>
              <a:ext uri="{FF2B5EF4-FFF2-40B4-BE49-F238E27FC236}">
                <a16:creationId xmlns:a16="http://schemas.microsoft.com/office/drawing/2014/main" id="{BC2602FB-B4E3-4C77-9775-C8EF4D030DD5}"/>
              </a:ext>
            </a:extLst>
          </p:cNvPr>
          <p:cNvSpPr txBox="1">
            <a:spLocks/>
          </p:cNvSpPr>
          <p:nvPr/>
        </p:nvSpPr>
        <p:spPr>
          <a:xfrm>
            <a:off x="6357258" y="2254743"/>
            <a:ext cx="4423954" cy="3066194"/>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have now reduced the </a:t>
            </a:r>
            <a:r>
              <a:rPr lang="en-US" b="1" dirty="0">
                <a:solidFill>
                  <a:srgbClr val="0C4E9B"/>
                </a:solidFill>
              </a:rPr>
              <a:t>vector length to 4, </a:t>
            </a:r>
            <a:r>
              <a:rPr lang="en-US" dirty="0"/>
              <a:t>but have kept everything else the same</a:t>
            </a:r>
          </a:p>
          <a:p>
            <a:r>
              <a:rPr lang="en-US" dirty="0"/>
              <a:t>The dimension of the outer-loop is still the same, and is still being distributed across the gangs, so the numbers of gangs will not change</a:t>
            </a:r>
          </a:p>
          <a:p>
            <a:r>
              <a:rPr lang="en-US" dirty="0"/>
              <a:t>Let’s observe how our code will function with a</a:t>
            </a:r>
            <a:r>
              <a:rPr lang="en-US" b="1" dirty="0"/>
              <a:t> </a:t>
            </a:r>
            <a:r>
              <a:rPr lang="en-US" b="1" dirty="0">
                <a:solidFill>
                  <a:srgbClr val="0C4E9B"/>
                </a:solidFill>
              </a:rPr>
              <a:t>smaller vector size</a:t>
            </a:r>
            <a:endParaRPr lang="en-US" dirty="0">
              <a:solidFill>
                <a:srgbClr val="0C4E9B"/>
              </a:solidFill>
            </a:endParaRPr>
          </a:p>
        </p:txBody>
      </p:sp>
      <p:sp>
        <p:nvSpPr>
          <p:cNvPr id="19" name="Rectangle 18">
            <a:extLst>
              <a:ext uri="{FF2B5EF4-FFF2-40B4-BE49-F238E27FC236}">
                <a16:creationId xmlns:a16="http://schemas.microsoft.com/office/drawing/2014/main" id="{739A93FC-9D9D-4489-9543-CF6AF454D3E3}"/>
              </a:ext>
            </a:extLst>
          </p:cNvPr>
          <p:cNvSpPr/>
          <p:nvPr/>
        </p:nvSpPr>
        <p:spPr>
          <a:xfrm>
            <a:off x="2911968" y="4145756"/>
            <a:ext cx="1217120"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8223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8">
                                            <p:txEl>
                                              <p:pRg st="1" end="1"/>
                                            </p:txEl>
                                          </p:spTgt>
                                        </p:tgtEl>
                                        <p:attrNameLst>
                                          <p:attrName>style.visibility</p:attrName>
                                        </p:attrNameLst>
                                      </p:cBhvr>
                                      <p:to>
                                        <p:strVal val="visible"/>
                                      </p:to>
                                    </p:set>
                                    <p:animEffect transition="in" filter="fade">
                                      <p:cBhvr>
                                        <p:cTn id="16" dur="500"/>
                                        <p:tgtEl>
                                          <p:spTgt spid="18">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8">
                                            <p:txEl>
                                              <p:pRg st="2" end="2"/>
                                            </p:txEl>
                                          </p:spTgt>
                                        </p:tgtEl>
                                        <p:attrNameLst>
                                          <p:attrName>style.visibility</p:attrName>
                                        </p:attrNameLst>
                                      </p:cBhvr>
                                      <p:to>
                                        <p:strVal val="visible"/>
                                      </p:to>
                                    </p:set>
                                    <p:animEffect transition="in" filter="fade">
                                      <p:cBhvr>
                                        <p:cTn id="21" dur="500"/>
                                        <p:tgtEl>
                                          <p:spTgt spid="1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C45A852-1152-427D-8753-0ACE8614ADFC}"/>
              </a:ext>
            </a:extLst>
          </p:cNvPr>
          <p:cNvSpPr txBox="1"/>
          <p:nvPr/>
        </p:nvSpPr>
        <p:spPr>
          <a:xfrm>
            <a:off x="508221" y="3472538"/>
            <a:ext cx="5490504" cy="2086725"/>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a:t>
            </a:r>
            <a:r>
              <a:rPr lang="en-US" b="1" dirty="0">
                <a:solidFill>
                  <a:srgbClr val="8E4000"/>
                </a:solidFill>
                <a:latin typeface="Consolas" panose="020B0609020204030204" pitchFamily="49" charset="0"/>
                <a:cs typeface="Courier New" panose="02070309020205020404" pitchFamily="49" charset="0"/>
              </a:rPr>
              <a:t>gang worker(1)</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8</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chemeClr val="bg1"/>
              </a:solidFill>
              <a:latin typeface="Consolas" panose="020B0609020204030204" pitchFamily="49" charset="0"/>
              <a:cs typeface="Courier New" panose="02070309020205020404" pitchFamily="49" charset="0"/>
            </a:endParaRPr>
          </a:p>
        </p:txBody>
      </p:sp>
      <p:sp>
        <p:nvSpPr>
          <p:cNvPr id="3" name="Rounded Rectangle 5">
            <a:extLst>
              <a:ext uri="{FF2B5EF4-FFF2-40B4-BE49-F238E27FC236}">
                <a16:creationId xmlns:a16="http://schemas.microsoft.com/office/drawing/2014/main" id="{41E11820-B2C6-483A-A80A-6B0363C821CA}"/>
              </a:ext>
            </a:extLst>
          </p:cNvPr>
          <p:cNvSpPr/>
          <p:nvPr/>
        </p:nvSpPr>
        <p:spPr>
          <a:xfrm>
            <a:off x="797792" y="940115"/>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83A6E59D-06B1-4CB8-8DCA-E6FC2F67FF5B}"/>
              </a:ext>
            </a:extLst>
          </p:cNvPr>
          <p:cNvSpPr/>
          <p:nvPr/>
        </p:nvSpPr>
        <p:spPr>
          <a:xfrm>
            <a:off x="2356523"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6" name="Rectangle 5">
            <a:extLst>
              <a:ext uri="{FF2B5EF4-FFF2-40B4-BE49-F238E27FC236}">
                <a16:creationId xmlns:a16="http://schemas.microsoft.com/office/drawing/2014/main" id="{5CA99EE8-A45C-43F0-93F3-2B8473016692}"/>
              </a:ext>
            </a:extLst>
          </p:cNvPr>
          <p:cNvSpPr/>
          <p:nvPr/>
        </p:nvSpPr>
        <p:spPr>
          <a:xfrm>
            <a:off x="2726820"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21C77D1-0CCA-4662-96C0-573B9788CF73}"/>
              </a:ext>
            </a:extLst>
          </p:cNvPr>
          <p:cNvSpPr/>
          <p:nvPr/>
        </p:nvSpPr>
        <p:spPr>
          <a:xfrm>
            <a:off x="3097117"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F19F326-B4E1-42B6-A2E3-F293FE7E7FD7}"/>
              </a:ext>
            </a:extLst>
          </p:cNvPr>
          <p:cNvSpPr/>
          <p:nvPr/>
        </p:nvSpPr>
        <p:spPr>
          <a:xfrm>
            <a:off x="3467414"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Brace 8">
            <a:extLst>
              <a:ext uri="{FF2B5EF4-FFF2-40B4-BE49-F238E27FC236}">
                <a16:creationId xmlns:a16="http://schemas.microsoft.com/office/drawing/2014/main" id="{FC22DCAD-A53E-44AA-AB55-763E9095FB74}"/>
              </a:ext>
            </a:extLst>
          </p:cNvPr>
          <p:cNvSpPr/>
          <p:nvPr/>
        </p:nvSpPr>
        <p:spPr>
          <a:xfrm>
            <a:off x="4163502" y="1503755"/>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0" name="TextBox 9">
            <a:extLst>
              <a:ext uri="{FF2B5EF4-FFF2-40B4-BE49-F238E27FC236}">
                <a16:creationId xmlns:a16="http://schemas.microsoft.com/office/drawing/2014/main" id="{0493AF05-3820-4188-9ACA-1E99E6BDBFFC}"/>
              </a:ext>
            </a:extLst>
          </p:cNvPr>
          <p:cNvSpPr txBox="1"/>
          <p:nvPr/>
        </p:nvSpPr>
        <p:spPr>
          <a:xfrm>
            <a:off x="4269050" y="1506511"/>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1" name="TextBox 10">
            <a:extLst>
              <a:ext uri="{FF2B5EF4-FFF2-40B4-BE49-F238E27FC236}">
                <a16:creationId xmlns:a16="http://schemas.microsoft.com/office/drawing/2014/main" id="{53EC95E1-7689-4CC9-ACA1-E91DFC279167}"/>
              </a:ext>
            </a:extLst>
          </p:cNvPr>
          <p:cNvSpPr txBox="1"/>
          <p:nvPr/>
        </p:nvSpPr>
        <p:spPr>
          <a:xfrm>
            <a:off x="2289189" y="2195795"/>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2" name="Group 11">
            <a:extLst>
              <a:ext uri="{FF2B5EF4-FFF2-40B4-BE49-F238E27FC236}">
                <a16:creationId xmlns:a16="http://schemas.microsoft.com/office/drawing/2014/main" id="{5269BC8F-D194-4821-8021-8E0F8FA8CEF4}"/>
              </a:ext>
            </a:extLst>
          </p:cNvPr>
          <p:cNvGrpSpPr/>
          <p:nvPr/>
        </p:nvGrpSpPr>
        <p:grpSpPr>
          <a:xfrm>
            <a:off x="1678083" y="1142829"/>
            <a:ext cx="2824680" cy="400110"/>
            <a:chOff x="1277488" y="1499022"/>
            <a:chExt cx="2824680" cy="400110"/>
          </a:xfrm>
        </p:grpSpPr>
        <p:sp>
          <p:nvSpPr>
            <p:cNvPr id="13" name="TextBox 12">
              <a:extLst>
                <a:ext uri="{FF2B5EF4-FFF2-40B4-BE49-F238E27FC236}">
                  <a16:creationId xmlns:a16="http://schemas.microsoft.com/office/drawing/2014/main" id="{0CCA0A93-3B80-4E1D-ABCE-297770E72D24}"/>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4" name="Straight Arrow Connector 13">
              <a:extLst>
                <a:ext uri="{FF2B5EF4-FFF2-40B4-BE49-F238E27FC236}">
                  <a16:creationId xmlns:a16="http://schemas.microsoft.com/office/drawing/2014/main" id="{86261957-52F1-4590-BFF5-9F3B48C4BC57}"/>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E61054E4-EABB-42C3-B0AD-F7B3499EA4CA}"/>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7" name="Title 1">
            <a:extLst>
              <a:ext uri="{FF2B5EF4-FFF2-40B4-BE49-F238E27FC236}">
                <a16:creationId xmlns:a16="http://schemas.microsoft.com/office/drawing/2014/main" id="{57413E2A-6616-4FE1-83C7-4B191AE8E992}"/>
              </a:ext>
            </a:extLst>
          </p:cNvPr>
          <p:cNvSpPr>
            <a:spLocks noGrp="1"/>
          </p:cNvSpPr>
          <p:nvPr>
            <p:ph type="title"/>
          </p:nvPr>
        </p:nvSpPr>
        <p:spPr>
          <a:xfrm>
            <a:off x="182775" y="175657"/>
            <a:ext cx="9976104" cy="590931"/>
          </a:xfrm>
        </p:spPr>
        <p:txBody>
          <a:bodyPr/>
          <a:lstStyle/>
          <a:p>
            <a:r>
              <a:rPr lang="en-US" dirty="0"/>
              <a:t>Gang Worker vector</a:t>
            </a:r>
          </a:p>
        </p:txBody>
      </p:sp>
      <p:sp>
        <p:nvSpPr>
          <p:cNvPr id="18" name="Content Placeholder 2">
            <a:extLst>
              <a:ext uri="{FF2B5EF4-FFF2-40B4-BE49-F238E27FC236}">
                <a16:creationId xmlns:a16="http://schemas.microsoft.com/office/drawing/2014/main" id="{BC2602FB-B4E3-4C77-9775-C8EF4D030DD5}"/>
              </a:ext>
            </a:extLst>
          </p:cNvPr>
          <p:cNvSpPr txBox="1">
            <a:spLocks/>
          </p:cNvSpPr>
          <p:nvPr/>
        </p:nvSpPr>
        <p:spPr>
          <a:xfrm>
            <a:off x="6357258" y="2254743"/>
            <a:ext cx="4423954" cy="3066194"/>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have now reduced the </a:t>
            </a:r>
            <a:r>
              <a:rPr lang="en-US" b="1" dirty="0">
                <a:solidFill>
                  <a:srgbClr val="0C4E9B"/>
                </a:solidFill>
              </a:rPr>
              <a:t>vector length to 4, </a:t>
            </a:r>
            <a:r>
              <a:rPr lang="en-US" dirty="0"/>
              <a:t>but have kept everything else the same</a:t>
            </a:r>
          </a:p>
          <a:p>
            <a:r>
              <a:rPr lang="en-US" dirty="0"/>
              <a:t>The dimension of the outer-loop is still the same, and is still being distributed across the gangs, so the numbers of gangs will not change</a:t>
            </a:r>
          </a:p>
          <a:p>
            <a:r>
              <a:rPr lang="en-US" dirty="0"/>
              <a:t>Let’s observe how our code will function with a</a:t>
            </a:r>
            <a:r>
              <a:rPr lang="en-US" b="1" dirty="0"/>
              <a:t> </a:t>
            </a:r>
            <a:r>
              <a:rPr lang="en-US" b="1" dirty="0">
                <a:solidFill>
                  <a:srgbClr val="0C4E9B"/>
                </a:solidFill>
              </a:rPr>
              <a:t>smaller vector size</a:t>
            </a:r>
            <a:endParaRPr lang="en-US" dirty="0">
              <a:solidFill>
                <a:srgbClr val="0C4E9B"/>
              </a:solidFill>
            </a:endParaRPr>
          </a:p>
        </p:txBody>
      </p:sp>
      <p:sp>
        <p:nvSpPr>
          <p:cNvPr id="19" name="Rectangle 18">
            <a:extLst>
              <a:ext uri="{FF2B5EF4-FFF2-40B4-BE49-F238E27FC236}">
                <a16:creationId xmlns:a16="http://schemas.microsoft.com/office/drawing/2014/main" id="{739A93FC-9D9D-4489-9543-CF6AF454D3E3}"/>
              </a:ext>
            </a:extLst>
          </p:cNvPr>
          <p:cNvSpPr/>
          <p:nvPr/>
        </p:nvSpPr>
        <p:spPr>
          <a:xfrm>
            <a:off x="2130768" y="4019756"/>
            <a:ext cx="1217120"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5437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500"/>
                                        <p:tgtEl>
                                          <p:spTgt spid="18">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500"/>
                                        <p:tgtEl>
                                          <p:spTgt spid="1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8">
                                            <p:txEl>
                                              <p:pRg st="1" end="1"/>
                                            </p:txEl>
                                          </p:spTgt>
                                        </p:tgtEl>
                                        <p:attrNameLst>
                                          <p:attrName>style.visibility</p:attrName>
                                        </p:attrNameLst>
                                      </p:cBhvr>
                                      <p:to>
                                        <p:strVal val="visible"/>
                                      </p:to>
                                    </p:set>
                                    <p:animEffect transition="in" filter="fade">
                                      <p:cBhvr>
                                        <p:cTn id="16" dur="500"/>
                                        <p:tgtEl>
                                          <p:spTgt spid="18">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8">
                                            <p:txEl>
                                              <p:pRg st="2" end="2"/>
                                            </p:txEl>
                                          </p:spTgt>
                                        </p:tgtEl>
                                        <p:attrNameLst>
                                          <p:attrName>style.visibility</p:attrName>
                                        </p:attrNameLst>
                                      </p:cBhvr>
                                      <p:to>
                                        <p:strVal val="visible"/>
                                      </p:to>
                                    </p:set>
                                    <p:animEffect transition="in" filter="fade">
                                      <p:cBhvr>
                                        <p:cTn id="21" dur="500"/>
                                        <p:tgtEl>
                                          <p:spTgt spid="1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172C976-1F3C-4C31-9403-52B9995A7A74}"/>
              </a:ext>
            </a:extLst>
          </p:cNvPr>
          <p:cNvSpPr/>
          <p:nvPr/>
        </p:nvSpPr>
        <p:spPr>
          <a:xfrm>
            <a:off x="2294285"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(0,0)</a:t>
            </a:r>
          </a:p>
        </p:txBody>
      </p:sp>
      <p:sp>
        <p:nvSpPr>
          <p:cNvPr id="48" name="Rectangle 47">
            <a:extLst>
              <a:ext uri="{FF2B5EF4-FFF2-40B4-BE49-F238E27FC236}">
                <a16:creationId xmlns:a16="http://schemas.microsoft.com/office/drawing/2014/main" id="{2C6D0740-65B8-4F58-B14E-D2287A87ADAE}"/>
              </a:ext>
            </a:extLst>
          </p:cNvPr>
          <p:cNvSpPr/>
          <p:nvPr/>
        </p:nvSpPr>
        <p:spPr>
          <a:xfrm>
            <a:off x="2965617"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(0,1)</a:t>
            </a:r>
          </a:p>
        </p:txBody>
      </p:sp>
      <p:sp>
        <p:nvSpPr>
          <p:cNvPr id="49" name="Rectangle 48">
            <a:extLst>
              <a:ext uri="{FF2B5EF4-FFF2-40B4-BE49-F238E27FC236}">
                <a16:creationId xmlns:a16="http://schemas.microsoft.com/office/drawing/2014/main" id="{494D415F-8817-4F3C-BDEE-2DC797DA84B1}"/>
              </a:ext>
            </a:extLst>
          </p:cNvPr>
          <p:cNvSpPr/>
          <p:nvPr/>
        </p:nvSpPr>
        <p:spPr>
          <a:xfrm>
            <a:off x="3636949"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(0,2)</a:t>
            </a:r>
          </a:p>
        </p:txBody>
      </p:sp>
      <p:sp>
        <p:nvSpPr>
          <p:cNvPr id="50" name="Rectangle 49">
            <a:extLst>
              <a:ext uri="{FF2B5EF4-FFF2-40B4-BE49-F238E27FC236}">
                <a16:creationId xmlns:a16="http://schemas.microsoft.com/office/drawing/2014/main" id="{7882D7D2-FDA2-46E2-9925-617F5B926B3B}"/>
              </a:ext>
            </a:extLst>
          </p:cNvPr>
          <p:cNvSpPr/>
          <p:nvPr/>
        </p:nvSpPr>
        <p:spPr>
          <a:xfrm>
            <a:off x="4308281"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(0,3)</a:t>
            </a:r>
          </a:p>
        </p:txBody>
      </p:sp>
      <p:sp>
        <p:nvSpPr>
          <p:cNvPr id="51" name="Rectangle 50">
            <a:extLst>
              <a:ext uri="{FF2B5EF4-FFF2-40B4-BE49-F238E27FC236}">
                <a16:creationId xmlns:a16="http://schemas.microsoft.com/office/drawing/2014/main" id="{95901019-E4A2-4753-BABC-EB863D9BE8AC}"/>
              </a:ext>
            </a:extLst>
          </p:cNvPr>
          <p:cNvSpPr/>
          <p:nvPr/>
        </p:nvSpPr>
        <p:spPr>
          <a:xfrm>
            <a:off x="4979613"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(0,4)</a:t>
            </a:r>
          </a:p>
        </p:txBody>
      </p:sp>
      <p:sp>
        <p:nvSpPr>
          <p:cNvPr id="52" name="Rectangle 51">
            <a:extLst>
              <a:ext uri="{FF2B5EF4-FFF2-40B4-BE49-F238E27FC236}">
                <a16:creationId xmlns:a16="http://schemas.microsoft.com/office/drawing/2014/main" id="{B165B368-6135-4184-9A6A-373657017F1E}"/>
              </a:ext>
            </a:extLst>
          </p:cNvPr>
          <p:cNvSpPr/>
          <p:nvPr/>
        </p:nvSpPr>
        <p:spPr>
          <a:xfrm>
            <a:off x="5650945"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(0,5)</a:t>
            </a:r>
          </a:p>
        </p:txBody>
      </p:sp>
      <p:sp>
        <p:nvSpPr>
          <p:cNvPr id="53" name="Rectangle 52">
            <a:extLst>
              <a:ext uri="{FF2B5EF4-FFF2-40B4-BE49-F238E27FC236}">
                <a16:creationId xmlns:a16="http://schemas.microsoft.com/office/drawing/2014/main" id="{DDADD43D-F128-41B1-B8D9-DC1D9AC3636A}"/>
              </a:ext>
            </a:extLst>
          </p:cNvPr>
          <p:cNvSpPr/>
          <p:nvPr/>
        </p:nvSpPr>
        <p:spPr>
          <a:xfrm>
            <a:off x="6322277"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(0,6)</a:t>
            </a:r>
          </a:p>
        </p:txBody>
      </p:sp>
      <p:sp>
        <p:nvSpPr>
          <p:cNvPr id="54" name="Rectangle 53">
            <a:extLst>
              <a:ext uri="{FF2B5EF4-FFF2-40B4-BE49-F238E27FC236}">
                <a16:creationId xmlns:a16="http://schemas.microsoft.com/office/drawing/2014/main" id="{8445C9EC-3697-4AB8-9951-A8FEF2B58780}"/>
              </a:ext>
            </a:extLst>
          </p:cNvPr>
          <p:cNvSpPr/>
          <p:nvPr/>
        </p:nvSpPr>
        <p:spPr>
          <a:xfrm>
            <a:off x="6993609"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(0,7)</a:t>
            </a:r>
          </a:p>
        </p:txBody>
      </p:sp>
      <p:sp>
        <p:nvSpPr>
          <p:cNvPr id="55" name="Rectangle 54">
            <a:extLst>
              <a:ext uri="{FF2B5EF4-FFF2-40B4-BE49-F238E27FC236}">
                <a16:creationId xmlns:a16="http://schemas.microsoft.com/office/drawing/2014/main" id="{714D69A7-1CFD-4187-9189-29765B059858}"/>
              </a:ext>
            </a:extLst>
          </p:cNvPr>
          <p:cNvSpPr/>
          <p:nvPr/>
        </p:nvSpPr>
        <p:spPr>
          <a:xfrm>
            <a:off x="2294285"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(1,0)</a:t>
            </a:r>
          </a:p>
        </p:txBody>
      </p:sp>
      <p:sp>
        <p:nvSpPr>
          <p:cNvPr id="56" name="Rectangle 55">
            <a:extLst>
              <a:ext uri="{FF2B5EF4-FFF2-40B4-BE49-F238E27FC236}">
                <a16:creationId xmlns:a16="http://schemas.microsoft.com/office/drawing/2014/main" id="{7909EC70-BE06-45A1-BF96-BCE7F7DB957A}"/>
              </a:ext>
            </a:extLst>
          </p:cNvPr>
          <p:cNvSpPr/>
          <p:nvPr/>
        </p:nvSpPr>
        <p:spPr>
          <a:xfrm>
            <a:off x="2965617"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57" name="Rectangle 56">
            <a:extLst>
              <a:ext uri="{FF2B5EF4-FFF2-40B4-BE49-F238E27FC236}">
                <a16:creationId xmlns:a16="http://schemas.microsoft.com/office/drawing/2014/main" id="{37D2D6B4-2B89-4368-BEB6-B9AE0118AAF1}"/>
              </a:ext>
            </a:extLst>
          </p:cNvPr>
          <p:cNvSpPr/>
          <p:nvPr/>
        </p:nvSpPr>
        <p:spPr>
          <a:xfrm>
            <a:off x="3636949"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58" name="Rectangle 57">
            <a:extLst>
              <a:ext uri="{FF2B5EF4-FFF2-40B4-BE49-F238E27FC236}">
                <a16:creationId xmlns:a16="http://schemas.microsoft.com/office/drawing/2014/main" id="{F3AE7DCD-323E-4A62-82BB-164E8C154B1B}"/>
              </a:ext>
            </a:extLst>
          </p:cNvPr>
          <p:cNvSpPr/>
          <p:nvPr/>
        </p:nvSpPr>
        <p:spPr>
          <a:xfrm>
            <a:off x="4308281"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59" name="Rectangle 58">
            <a:extLst>
              <a:ext uri="{FF2B5EF4-FFF2-40B4-BE49-F238E27FC236}">
                <a16:creationId xmlns:a16="http://schemas.microsoft.com/office/drawing/2014/main" id="{9AEA00E0-A477-417F-A0BC-28A66B713763}"/>
              </a:ext>
            </a:extLst>
          </p:cNvPr>
          <p:cNvSpPr/>
          <p:nvPr/>
        </p:nvSpPr>
        <p:spPr>
          <a:xfrm>
            <a:off x="4979613"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60" name="Rectangle 59">
            <a:extLst>
              <a:ext uri="{FF2B5EF4-FFF2-40B4-BE49-F238E27FC236}">
                <a16:creationId xmlns:a16="http://schemas.microsoft.com/office/drawing/2014/main" id="{9CDE9849-78A3-423A-90E6-8F708F995D36}"/>
              </a:ext>
            </a:extLst>
          </p:cNvPr>
          <p:cNvSpPr/>
          <p:nvPr/>
        </p:nvSpPr>
        <p:spPr>
          <a:xfrm>
            <a:off x="5650945"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61" name="Rectangle 60">
            <a:extLst>
              <a:ext uri="{FF2B5EF4-FFF2-40B4-BE49-F238E27FC236}">
                <a16:creationId xmlns:a16="http://schemas.microsoft.com/office/drawing/2014/main" id="{CCCFD27B-02EE-421D-B475-A6E69E116E5C}"/>
              </a:ext>
            </a:extLst>
          </p:cNvPr>
          <p:cNvSpPr/>
          <p:nvPr/>
        </p:nvSpPr>
        <p:spPr>
          <a:xfrm>
            <a:off x="6322277"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62" name="Rectangle 61">
            <a:extLst>
              <a:ext uri="{FF2B5EF4-FFF2-40B4-BE49-F238E27FC236}">
                <a16:creationId xmlns:a16="http://schemas.microsoft.com/office/drawing/2014/main" id="{7D2F30DF-6EE9-47B8-8A1E-1A08FB65C586}"/>
              </a:ext>
            </a:extLst>
          </p:cNvPr>
          <p:cNvSpPr/>
          <p:nvPr/>
        </p:nvSpPr>
        <p:spPr>
          <a:xfrm>
            <a:off x="6993609"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63" name="Rectangle 62">
            <a:extLst>
              <a:ext uri="{FF2B5EF4-FFF2-40B4-BE49-F238E27FC236}">
                <a16:creationId xmlns:a16="http://schemas.microsoft.com/office/drawing/2014/main" id="{A71BDA71-502E-4A3D-9D3F-09F6A34C4DB1}"/>
              </a:ext>
            </a:extLst>
          </p:cNvPr>
          <p:cNvSpPr/>
          <p:nvPr/>
        </p:nvSpPr>
        <p:spPr>
          <a:xfrm>
            <a:off x="2294286"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a:t>
            </a:r>
          </a:p>
        </p:txBody>
      </p:sp>
      <p:sp>
        <p:nvSpPr>
          <p:cNvPr id="64" name="Rectangle 63">
            <a:extLst>
              <a:ext uri="{FF2B5EF4-FFF2-40B4-BE49-F238E27FC236}">
                <a16:creationId xmlns:a16="http://schemas.microsoft.com/office/drawing/2014/main" id="{803AA7A1-B060-49F9-91F1-C3E22D020D7B}"/>
              </a:ext>
            </a:extLst>
          </p:cNvPr>
          <p:cNvSpPr/>
          <p:nvPr/>
        </p:nvSpPr>
        <p:spPr>
          <a:xfrm>
            <a:off x="2965618"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65" name="Rectangle 64">
            <a:extLst>
              <a:ext uri="{FF2B5EF4-FFF2-40B4-BE49-F238E27FC236}">
                <a16:creationId xmlns:a16="http://schemas.microsoft.com/office/drawing/2014/main" id="{2C220C0D-DD28-4BB7-9FDC-F2E472A89845}"/>
              </a:ext>
            </a:extLst>
          </p:cNvPr>
          <p:cNvSpPr/>
          <p:nvPr/>
        </p:nvSpPr>
        <p:spPr>
          <a:xfrm>
            <a:off x="3636950"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66" name="Rectangle 65">
            <a:extLst>
              <a:ext uri="{FF2B5EF4-FFF2-40B4-BE49-F238E27FC236}">
                <a16:creationId xmlns:a16="http://schemas.microsoft.com/office/drawing/2014/main" id="{A1B832A0-1C2F-4283-BB3C-6BA29F77CD1D}"/>
              </a:ext>
            </a:extLst>
          </p:cNvPr>
          <p:cNvSpPr/>
          <p:nvPr/>
        </p:nvSpPr>
        <p:spPr>
          <a:xfrm>
            <a:off x="4308282"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67" name="Rectangle 66">
            <a:extLst>
              <a:ext uri="{FF2B5EF4-FFF2-40B4-BE49-F238E27FC236}">
                <a16:creationId xmlns:a16="http://schemas.microsoft.com/office/drawing/2014/main" id="{BE043629-6E69-468F-A7E5-65B26663BBE3}"/>
              </a:ext>
            </a:extLst>
          </p:cNvPr>
          <p:cNvSpPr/>
          <p:nvPr/>
        </p:nvSpPr>
        <p:spPr>
          <a:xfrm>
            <a:off x="4979614"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68" name="Rectangle 67">
            <a:extLst>
              <a:ext uri="{FF2B5EF4-FFF2-40B4-BE49-F238E27FC236}">
                <a16:creationId xmlns:a16="http://schemas.microsoft.com/office/drawing/2014/main" id="{CA4B099C-50CC-446F-B70E-D8FBE2D3A70E}"/>
              </a:ext>
            </a:extLst>
          </p:cNvPr>
          <p:cNvSpPr/>
          <p:nvPr/>
        </p:nvSpPr>
        <p:spPr>
          <a:xfrm>
            <a:off x="5650946"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69" name="Rectangle 68">
            <a:extLst>
              <a:ext uri="{FF2B5EF4-FFF2-40B4-BE49-F238E27FC236}">
                <a16:creationId xmlns:a16="http://schemas.microsoft.com/office/drawing/2014/main" id="{4E9A7AB7-51A0-4772-A2B1-775DE5ABDBBF}"/>
              </a:ext>
            </a:extLst>
          </p:cNvPr>
          <p:cNvSpPr/>
          <p:nvPr/>
        </p:nvSpPr>
        <p:spPr>
          <a:xfrm>
            <a:off x="6322278"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70" name="Rectangle 69">
            <a:extLst>
              <a:ext uri="{FF2B5EF4-FFF2-40B4-BE49-F238E27FC236}">
                <a16:creationId xmlns:a16="http://schemas.microsoft.com/office/drawing/2014/main" id="{4B658555-8D97-4ADB-B259-F0740A19B474}"/>
              </a:ext>
            </a:extLst>
          </p:cNvPr>
          <p:cNvSpPr/>
          <p:nvPr/>
        </p:nvSpPr>
        <p:spPr>
          <a:xfrm>
            <a:off x="6993610"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71" name="Rectangle 70">
            <a:extLst>
              <a:ext uri="{FF2B5EF4-FFF2-40B4-BE49-F238E27FC236}">
                <a16:creationId xmlns:a16="http://schemas.microsoft.com/office/drawing/2014/main" id="{3EF65A53-922D-4968-8842-7B90B895E885}"/>
              </a:ext>
            </a:extLst>
          </p:cNvPr>
          <p:cNvSpPr/>
          <p:nvPr/>
        </p:nvSpPr>
        <p:spPr>
          <a:xfrm>
            <a:off x="2294286"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(3,0)</a:t>
            </a:r>
          </a:p>
        </p:txBody>
      </p:sp>
      <p:sp>
        <p:nvSpPr>
          <p:cNvPr id="72" name="Rectangle 71">
            <a:extLst>
              <a:ext uri="{FF2B5EF4-FFF2-40B4-BE49-F238E27FC236}">
                <a16:creationId xmlns:a16="http://schemas.microsoft.com/office/drawing/2014/main" id="{13657EC9-FE3C-48AD-BA41-76E6C820C504}"/>
              </a:ext>
            </a:extLst>
          </p:cNvPr>
          <p:cNvSpPr/>
          <p:nvPr/>
        </p:nvSpPr>
        <p:spPr>
          <a:xfrm>
            <a:off x="2965618"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73" name="Rectangle 72">
            <a:extLst>
              <a:ext uri="{FF2B5EF4-FFF2-40B4-BE49-F238E27FC236}">
                <a16:creationId xmlns:a16="http://schemas.microsoft.com/office/drawing/2014/main" id="{9196C125-9202-43D8-995D-45CE70208B58}"/>
              </a:ext>
            </a:extLst>
          </p:cNvPr>
          <p:cNvSpPr/>
          <p:nvPr/>
        </p:nvSpPr>
        <p:spPr>
          <a:xfrm>
            <a:off x="3636950"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74" name="Rectangle 73">
            <a:extLst>
              <a:ext uri="{FF2B5EF4-FFF2-40B4-BE49-F238E27FC236}">
                <a16:creationId xmlns:a16="http://schemas.microsoft.com/office/drawing/2014/main" id="{7C916B8D-B5A8-4BF4-B5E5-A64F568C88E4}"/>
              </a:ext>
            </a:extLst>
          </p:cNvPr>
          <p:cNvSpPr/>
          <p:nvPr/>
        </p:nvSpPr>
        <p:spPr>
          <a:xfrm>
            <a:off x="4308282"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75" name="Rectangle 74">
            <a:extLst>
              <a:ext uri="{FF2B5EF4-FFF2-40B4-BE49-F238E27FC236}">
                <a16:creationId xmlns:a16="http://schemas.microsoft.com/office/drawing/2014/main" id="{9B9958C8-75FB-427C-8EC3-86A8B2E932C0}"/>
              </a:ext>
            </a:extLst>
          </p:cNvPr>
          <p:cNvSpPr/>
          <p:nvPr/>
        </p:nvSpPr>
        <p:spPr>
          <a:xfrm>
            <a:off x="4979614"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76" name="Rectangle 75">
            <a:extLst>
              <a:ext uri="{FF2B5EF4-FFF2-40B4-BE49-F238E27FC236}">
                <a16:creationId xmlns:a16="http://schemas.microsoft.com/office/drawing/2014/main" id="{ECAD9A78-38AE-4AD2-A1E4-644E0BBDD4AE}"/>
              </a:ext>
            </a:extLst>
          </p:cNvPr>
          <p:cNvSpPr/>
          <p:nvPr/>
        </p:nvSpPr>
        <p:spPr>
          <a:xfrm>
            <a:off x="5650946"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77" name="Rectangle 76">
            <a:extLst>
              <a:ext uri="{FF2B5EF4-FFF2-40B4-BE49-F238E27FC236}">
                <a16:creationId xmlns:a16="http://schemas.microsoft.com/office/drawing/2014/main" id="{F1C3B447-62C8-4C90-9B1C-26D49FB777D7}"/>
              </a:ext>
            </a:extLst>
          </p:cNvPr>
          <p:cNvSpPr/>
          <p:nvPr/>
        </p:nvSpPr>
        <p:spPr>
          <a:xfrm>
            <a:off x="6322278"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78" name="Rectangle 77">
            <a:extLst>
              <a:ext uri="{FF2B5EF4-FFF2-40B4-BE49-F238E27FC236}">
                <a16:creationId xmlns:a16="http://schemas.microsoft.com/office/drawing/2014/main" id="{BA9E517F-7B01-4400-B8A5-1712917426FE}"/>
              </a:ext>
            </a:extLst>
          </p:cNvPr>
          <p:cNvSpPr/>
          <p:nvPr/>
        </p:nvSpPr>
        <p:spPr>
          <a:xfrm>
            <a:off x="6993610"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82" name="Title 1">
            <a:extLst>
              <a:ext uri="{FF2B5EF4-FFF2-40B4-BE49-F238E27FC236}">
                <a16:creationId xmlns:a16="http://schemas.microsoft.com/office/drawing/2014/main" id="{E9C3010A-870D-472F-B73B-E83AEF8BCDB0}"/>
              </a:ext>
            </a:extLst>
          </p:cNvPr>
          <p:cNvSpPr>
            <a:spLocks noGrp="1"/>
          </p:cNvSpPr>
          <p:nvPr>
            <p:ph type="title"/>
          </p:nvPr>
        </p:nvSpPr>
        <p:spPr>
          <a:xfrm>
            <a:off x="182775" y="175657"/>
            <a:ext cx="9976104" cy="590931"/>
          </a:xfrm>
        </p:spPr>
        <p:txBody>
          <a:bodyPr/>
          <a:lstStyle/>
          <a:p>
            <a:r>
              <a:rPr lang="en-US" dirty="0"/>
              <a:t>Gang Worker vector</a:t>
            </a:r>
          </a:p>
        </p:txBody>
      </p:sp>
      <p:sp>
        <p:nvSpPr>
          <p:cNvPr id="174" name="Content Placeholder 2">
            <a:extLst>
              <a:ext uri="{FF2B5EF4-FFF2-40B4-BE49-F238E27FC236}">
                <a16:creationId xmlns:a16="http://schemas.microsoft.com/office/drawing/2014/main" id="{85C96C72-948F-4D25-98C5-0EFA07657103}"/>
              </a:ext>
            </a:extLst>
          </p:cNvPr>
          <p:cNvSpPr txBox="1">
            <a:spLocks/>
          </p:cNvSpPr>
          <p:nvPr/>
        </p:nvSpPr>
        <p:spPr>
          <a:xfrm>
            <a:off x="7774203" y="3104571"/>
            <a:ext cx="3198597" cy="128634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are still generating 4 gangs, but now each vector is computing two loop iterations</a:t>
            </a:r>
          </a:p>
          <a:p>
            <a:r>
              <a:rPr lang="en-US" dirty="0"/>
              <a:t>If we wanted to generate </a:t>
            </a:r>
            <a:r>
              <a:rPr lang="en-US" b="1" dirty="0"/>
              <a:t>more gangs</a:t>
            </a:r>
            <a:r>
              <a:rPr lang="en-US" dirty="0"/>
              <a:t>, we would need to increase the size of the outer-loop</a:t>
            </a:r>
          </a:p>
        </p:txBody>
      </p:sp>
      <p:sp>
        <p:nvSpPr>
          <p:cNvPr id="195" name="Rectangle 194">
            <a:extLst>
              <a:ext uri="{FF2B5EF4-FFF2-40B4-BE49-F238E27FC236}">
                <a16:creationId xmlns:a16="http://schemas.microsoft.com/office/drawing/2014/main" id="{C5412748-CF81-4D71-BFB0-F9B382A0C3F9}"/>
              </a:ext>
            </a:extLst>
          </p:cNvPr>
          <p:cNvSpPr/>
          <p:nvPr/>
        </p:nvSpPr>
        <p:spPr>
          <a:xfrm>
            <a:off x="2294284"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(0,0)</a:t>
            </a:r>
          </a:p>
        </p:txBody>
      </p:sp>
      <p:sp>
        <p:nvSpPr>
          <p:cNvPr id="196" name="Rectangle 195">
            <a:extLst>
              <a:ext uri="{FF2B5EF4-FFF2-40B4-BE49-F238E27FC236}">
                <a16:creationId xmlns:a16="http://schemas.microsoft.com/office/drawing/2014/main" id="{75EE2D04-5230-478F-BE55-0AA01D0C5C65}"/>
              </a:ext>
            </a:extLst>
          </p:cNvPr>
          <p:cNvSpPr/>
          <p:nvPr/>
        </p:nvSpPr>
        <p:spPr>
          <a:xfrm>
            <a:off x="2965616"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(0,1)</a:t>
            </a:r>
          </a:p>
        </p:txBody>
      </p:sp>
      <p:sp>
        <p:nvSpPr>
          <p:cNvPr id="197" name="Rectangle 196">
            <a:extLst>
              <a:ext uri="{FF2B5EF4-FFF2-40B4-BE49-F238E27FC236}">
                <a16:creationId xmlns:a16="http://schemas.microsoft.com/office/drawing/2014/main" id="{E3F9781D-B1D2-4522-8F23-D4B5E91297B3}"/>
              </a:ext>
            </a:extLst>
          </p:cNvPr>
          <p:cNvSpPr/>
          <p:nvPr/>
        </p:nvSpPr>
        <p:spPr>
          <a:xfrm>
            <a:off x="3636948"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(0,2)</a:t>
            </a:r>
          </a:p>
        </p:txBody>
      </p:sp>
      <p:sp>
        <p:nvSpPr>
          <p:cNvPr id="198" name="Rectangle 197">
            <a:extLst>
              <a:ext uri="{FF2B5EF4-FFF2-40B4-BE49-F238E27FC236}">
                <a16:creationId xmlns:a16="http://schemas.microsoft.com/office/drawing/2014/main" id="{33257351-752C-4A64-B179-80CC2D8A160D}"/>
              </a:ext>
            </a:extLst>
          </p:cNvPr>
          <p:cNvSpPr/>
          <p:nvPr/>
        </p:nvSpPr>
        <p:spPr>
          <a:xfrm>
            <a:off x="4308280"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(0,3)</a:t>
            </a:r>
          </a:p>
        </p:txBody>
      </p:sp>
      <p:sp>
        <p:nvSpPr>
          <p:cNvPr id="199" name="Rectangle 198">
            <a:extLst>
              <a:ext uri="{FF2B5EF4-FFF2-40B4-BE49-F238E27FC236}">
                <a16:creationId xmlns:a16="http://schemas.microsoft.com/office/drawing/2014/main" id="{B8F47876-B078-4AD9-9092-B31203360485}"/>
              </a:ext>
            </a:extLst>
          </p:cNvPr>
          <p:cNvSpPr/>
          <p:nvPr/>
        </p:nvSpPr>
        <p:spPr>
          <a:xfrm>
            <a:off x="4979612"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(0,4)</a:t>
            </a:r>
          </a:p>
        </p:txBody>
      </p:sp>
      <p:sp>
        <p:nvSpPr>
          <p:cNvPr id="200" name="Rectangle 199">
            <a:extLst>
              <a:ext uri="{FF2B5EF4-FFF2-40B4-BE49-F238E27FC236}">
                <a16:creationId xmlns:a16="http://schemas.microsoft.com/office/drawing/2014/main" id="{E0FADC82-48B7-4546-9528-DD39A4DAF6AF}"/>
              </a:ext>
            </a:extLst>
          </p:cNvPr>
          <p:cNvSpPr/>
          <p:nvPr/>
        </p:nvSpPr>
        <p:spPr>
          <a:xfrm>
            <a:off x="5650944"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(0,5)</a:t>
            </a:r>
          </a:p>
        </p:txBody>
      </p:sp>
      <p:sp>
        <p:nvSpPr>
          <p:cNvPr id="201" name="Rectangle 200">
            <a:extLst>
              <a:ext uri="{FF2B5EF4-FFF2-40B4-BE49-F238E27FC236}">
                <a16:creationId xmlns:a16="http://schemas.microsoft.com/office/drawing/2014/main" id="{51533493-94B6-4881-8754-F8FE823D13FA}"/>
              </a:ext>
            </a:extLst>
          </p:cNvPr>
          <p:cNvSpPr/>
          <p:nvPr/>
        </p:nvSpPr>
        <p:spPr>
          <a:xfrm>
            <a:off x="6322276"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(0,6)</a:t>
            </a:r>
          </a:p>
        </p:txBody>
      </p:sp>
      <p:sp>
        <p:nvSpPr>
          <p:cNvPr id="202" name="Rectangle 201">
            <a:extLst>
              <a:ext uri="{FF2B5EF4-FFF2-40B4-BE49-F238E27FC236}">
                <a16:creationId xmlns:a16="http://schemas.microsoft.com/office/drawing/2014/main" id="{95FEBAFA-470D-4EEC-AA2E-85889F9F168D}"/>
              </a:ext>
            </a:extLst>
          </p:cNvPr>
          <p:cNvSpPr/>
          <p:nvPr/>
        </p:nvSpPr>
        <p:spPr>
          <a:xfrm>
            <a:off x="6993608"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(0,7)</a:t>
            </a:r>
          </a:p>
        </p:txBody>
      </p:sp>
      <p:sp>
        <p:nvSpPr>
          <p:cNvPr id="203" name="Rectangle 202">
            <a:extLst>
              <a:ext uri="{FF2B5EF4-FFF2-40B4-BE49-F238E27FC236}">
                <a16:creationId xmlns:a16="http://schemas.microsoft.com/office/drawing/2014/main" id="{3C188B73-F540-438A-B285-12AC0335A1CA}"/>
              </a:ext>
            </a:extLst>
          </p:cNvPr>
          <p:cNvSpPr/>
          <p:nvPr/>
        </p:nvSpPr>
        <p:spPr>
          <a:xfrm>
            <a:off x="2294284"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(1,0)</a:t>
            </a:r>
          </a:p>
        </p:txBody>
      </p:sp>
      <p:sp>
        <p:nvSpPr>
          <p:cNvPr id="204" name="Rectangle 203">
            <a:extLst>
              <a:ext uri="{FF2B5EF4-FFF2-40B4-BE49-F238E27FC236}">
                <a16:creationId xmlns:a16="http://schemas.microsoft.com/office/drawing/2014/main" id="{B4D540A6-4B9D-43B3-B049-35667517403D}"/>
              </a:ext>
            </a:extLst>
          </p:cNvPr>
          <p:cNvSpPr/>
          <p:nvPr/>
        </p:nvSpPr>
        <p:spPr>
          <a:xfrm>
            <a:off x="2965616"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205" name="Rectangle 204">
            <a:extLst>
              <a:ext uri="{FF2B5EF4-FFF2-40B4-BE49-F238E27FC236}">
                <a16:creationId xmlns:a16="http://schemas.microsoft.com/office/drawing/2014/main" id="{792B3542-3096-436D-A34F-3B3FEFD6C5D6}"/>
              </a:ext>
            </a:extLst>
          </p:cNvPr>
          <p:cNvSpPr/>
          <p:nvPr/>
        </p:nvSpPr>
        <p:spPr>
          <a:xfrm>
            <a:off x="3636948"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206" name="Rectangle 205">
            <a:extLst>
              <a:ext uri="{FF2B5EF4-FFF2-40B4-BE49-F238E27FC236}">
                <a16:creationId xmlns:a16="http://schemas.microsoft.com/office/drawing/2014/main" id="{E3EC8E3B-9A46-452E-860A-DBDA9058E30A}"/>
              </a:ext>
            </a:extLst>
          </p:cNvPr>
          <p:cNvSpPr/>
          <p:nvPr/>
        </p:nvSpPr>
        <p:spPr>
          <a:xfrm>
            <a:off x="4308280"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207" name="Rectangle 206">
            <a:extLst>
              <a:ext uri="{FF2B5EF4-FFF2-40B4-BE49-F238E27FC236}">
                <a16:creationId xmlns:a16="http://schemas.microsoft.com/office/drawing/2014/main" id="{68B02B6E-A763-40D9-9B3C-B690688901D5}"/>
              </a:ext>
            </a:extLst>
          </p:cNvPr>
          <p:cNvSpPr/>
          <p:nvPr/>
        </p:nvSpPr>
        <p:spPr>
          <a:xfrm>
            <a:off x="4979612"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208" name="Rectangle 207">
            <a:extLst>
              <a:ext uri="{FF2B5EF4-FFF2-40B4-BE49-F238E27FC236}">
                <a16:creationId xmlns:a16="http://schemas.microsoft.com/office/drawing/2014/main" id="{C3A34AB2-F240-4BA5-AADC-2B46619CE0F5}"/>
              </a:ext>
            </a:extLst>
          </p:cNvPr>
          <p:cNvSpPr/>
          <p:nvPr/>
        </p:nvSpPr>
        <p:spPr>
          <a:xfrm>
            <a:off x="5650944"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209" name="Rectangle 208">
            <a:extLst>
              <a:ext uri="{FF2B5EF4-FFF2-40B4-BE49-F238E27FC236}">
                <a16:creationId xmlns:a16="http://schemas.microsoft.com/office/drawing/2014/main" id="{A27FDD99-2223-458B-83C9-38561458478E}"/>
              </a:ext>
            </a:extLst>
          </p:cNvPr>
          <p:cNvSpPr/>
          <p:nvPr/>
        </p:nvSpPr>
        <p:spPr>
          <a:xfrm>
            <a:off x="6322276"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210" name="Rectangle 209">
            <a:extLst>
              <a:ext uri="{FF2B5EF4-FFF2-40B4-BE49-F238E27FC236}">
                <a16:creationId xmlns:a16="http://schemas.microsoft.com/office/drawing/2014/main" id="{E3DDD05C-F787-4686-98CF-ABDE1C8E1744}"/>
              </a:ext>
            </a:extLst>
          </p:cNvPr>
          <p:cNvSpPr/>
          <p:nvPr/>
        </p:nvSpPr>
        <p:spPr>
          <a:xfrm>
            <a:off x="6993608"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211" name="Rectangle 210">
            <a:extLst>
              <a:ext uri="{FF2B5EF4-FFF2-40B4-BE49-F238E27FC236}">
                <a16:creationId xmlns:a16="http://schemas.microsoft.com/office/drawing/2014/main" id="{F808C4CC-1398-4DDC-A697-7C656C3E14DB}"/>
              </a:ext>
            </a:extLst>
          </p:cNvPr>
          <p:cNvSpPr/>
          <p:nvPr/>
        </p:nvSpPr>
        <p:spPr>
          <a:xfrm>
            <a:off x="2294285"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a:t>
            </a:r>
          </a:p>
        </p:txBody>
      </p:sp>
      <p:sp>
        <p:nvSpPr>
          <p:cNvPr id="212" name="Rectangle 211">
            <a:extLst>
              <a:ext uri="{FF2B5EF4-FFF2-40B4-BE49-F238E27FC236}">
                <a16:creationId xmlns:a16="http://schemas.microsoft.com/office/drawing/2014/main" id="{06BA8028-24D3-44DD-954E-493F27E09FAD}"/>
              </a:ext>
            </a:extLst>
          </p:cNvPr>
          <p:cNvSpPr/>
          <p:nvPr/>
        </p:nvSpPr>
        <p:spPr>
          <a:xfrm>
            <a:off x="2965617"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213" name="Rectangle 212">
            <a:extLst>
              <a:ext uri="{FF2B5EF4-FFF2-40B4-BE49-F238E27FC236}">
                <a16:creationId xmlns:a16="http://schemas.microsoft.com/office/drawing/2014/main" id="{08A54B35-B9D5-4063-B752-F449C667E103}"/>
              </a:ext>
            </a:extLst>
          </p:cNvPr>
          <p:cNvSpPr/>
          <p:nvPr/>
        </p:nvSpPr>
        <p:spPr>
          <a:xfrm>
            <a:off x="3636949"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214" name="Rectangle 213">
            <a:extLst>
              <a:ext uri="{FF2B5EF4-FFF2-40B4-BE49-F238E27FC236}">
                <a16:creationId xmlns:a16="http://schemas.microsoft.com/office/drawing/2014/main" id="{F52C1A6D-A4F7-4FE3-8EAD-B7E7E0494CFA}"/>
              </a:ext>
            </a:extLst>
          </p:cNvPr>
          <p:cNvSpPr/>
          <p:nvPr/>
        </p:nvSpPr>
        <p:spPr>
          <a:xfrm>
            <a:off x="4308281"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215" name="Rectangle 214">
            <a:extLst>
              <a:ext uri="{FF2B5EF4-FFF2-40B4-BE49-F238E27FC236}">
                <a16:creationId xmlns:a16="http://schemas.microsoft.com/office/drawing/2014/main" id="{F5CE9306-9CF2-48F5-87F2-C82523B5EBCC}"/>
              </a:ext>
            </a:extLst>
          </p:cNvPr>
          <p:cNvSpPr/>
          <p:nvPr/>
        </p:nvSpPr>
        <p:spPr>
          <a:xfrm>
            <a:off x="4979613"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216" name="Rectangle 215">
            <a:extLst>
              <a:ext uri="{FF2B5EF4-FFF2-40B4-BE49-F238E27FC236}">
                <a16:creationId xmlns:a16="http://schemas.microsoft.com/office/drawing/2014/main" id="{4A62CF17-C381-42CB-8EEC-628581690503}"/>
              </a:ext>
            </a:extLst>
          </p:cNvPr>
          <p:cNvSpPr/>
          <p:nvPr/>
        </p:nvSpPr>
        <p:spPr>
          <a:xfrm>
            <a:off x="5650945"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217" name="Rectangle 216">
            <a:extLst>
              <a:ext uri="{FF2B5EF4-FFF2-40B4-BE49-F238E27FC236}">
                <a16:creationId xmlns:a16="http://schemas.microsoft.com/office/drawing/2014/main" id="{61B350A3-DE64-400E-BFCB-09186907FDB0}"/>
              </a:ext>
            </a:extLst>
          </p:cNvPr>
          <p:cNvSpPr/>
          <p:nvPr/>
        </p:nvSpPr>
        <p:spPr>
          <a:xfrm>
            <a:off x="6322277"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218" name="Rectangle 217">
            <a:extLst>
              <a:ext uri="{FF2B5EF4-FFF2-40B4-BE49-F238E27FC236}">
                <a16:creationId xmlns:a16="http://schemas.microsoft.com/office/drawing/2014/main" id="{97B454FF-59AF-4F23-91B3-F0DD43ECE393}"/>
              </a:ext>
            </a:extLst>
          </p:cNvPr>
          <p:cNvSpPr/>
          <p:nvPr/>
        </p:nvSpPr>
        <p:spPr>
          <a:xfrm>
            <a:off x="6993609"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219" name="Rectangle 218">
            <a:extLst>
              <a:ext uri="{FF2B5EF4-FFF2-40B4-BE49-F238E27FC236}">
                <a16:creationId xmlns:a16="http://schemas.microsoft.com/office/drawing/2014/main" id="{7F56FC6A-F822-4559-BD3C-FAF3ADD4E46B}"/>
              </a:ext>
            </a:extLst>
          </p:cNvPr>
          <p:cNvSpPr/>
          <p:nvPr/>
        </p:nvSpPr>
        <p:spPr>
          <a:xfrm>
            <a:off x="2294285"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(3,0)</a:t>
            </a:r>
          </a:p>
        </p:txBody>
      </p:sp>
      <p:sp>
        <p:nvSpPr>
          <p:cNvPr id="220" name="Rectangle 219">
            <a:extLst>
              <a:ext uri="{FF2B5EF4-FFF2-40B4-BE49-F238E27FC236}">
                <a16:creationId xmlns:a16="http://schemas.microsoft.com/office/drawing/2014/main" id="{6AE6E5C6-79D4-470E-9CA9-C8D2A156F97E}"/>
              </a:ext>
            </a:extLst>
          </p:cNvPr>
          <p:cNvSpPr/>
          <p:nvPr/>
        </p:nvSpPr>
        <p:spPr>
          <a:xfrm>
            <a:off x="2965617"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221" name="Rectangle 220">
            <a:extLst>
              <a:ext uri="{FF2B5EF4-FFF2-40B4-BE49-F238E27FC236}">
                <a16:creationId xmlns:a16="http://schemas.microsoft.com/office/drawing/2014/main" id="{7EDF26FB-D156-46F1-8091-08995409465C}"/>
              </a:ext>
            </a:extLst>
          </p:cNvPr>
          <p:cNvSpPr/>
          <p:nvPr/>
        </p:nvSpPr>
        <p:spPr>
          <a:xfrm>
            <a:off x="3636949"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222" name="Rectangle 221">
            <a:extLst>
              <a:ext uri="{FF2B5EF4-FFF2-40B4-BE49-F238E27FC236}">
                <a16:creationId xmlns:a16="http://schemas.microsoft.com/office/drawing/2014/main" id="{BDE31886-1F5F-4EA2-BFC7-27292525837F}"/>
              </a:ext>
            </a:extLst>
          </p:cNvPr>
          <p:cNvSpPr/>
          <p:nvPr/>
        </p:nvSpPr>
        <p:spPr>
          <a:xfrm>
            <a:off x="4308281"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223" name="Rectangle 222">
            <a:extLst>
              <a:ext uri="{FF2B5EF4-FFF2-40B4-BE49-F238E27FC236}">
                <a16:creationId xmlns:a16="http://schemas.microsoft.com/office/drawing/2014/main" id="{A68E87A4-D9EA-4BF5-A009-842CFACBBA69}"/>
              </a:ext>
            </a:extLst>
          </p:cNvPr>
          <p:cNvSpPr/>
          <p:nvPr/>
        </p:nvSpPr>
        <p:spPr>
          <a:xfrm>
            <a:off x="4979613"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224" name="Rectangle 223">
            <a:extLst>
              <a:ext uri="{FF2B5EF4-FFF2-40B4-BE49-F238E27FC236}">
                <a16:creationId xmlns:a16="http://schemas.microsoft.com/office/drawing/2014/main" id="{6481F4E9-5346-4EAA-BCED-7DD633E839FD}"/>
              </a:ext>
            </a:extLst>
          </p:cNvPr>
          <p:cNvSpPr/>
          <p:nvPr/>
        </p:nvSpPr>
        <p:spPr>
          <a:xfrm>
            <a:off x="5650945"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225" name="Rectangle 224">
            <a:extLst>
              <a:ext uri="{FF2B5EF4-FFF2-40B4-BE49-F238E27FC236}">
                <a16:creationId xmlns:a16="http://schemas.microsoft.com/office/drawing/2014/main" id="{08798CCD-4C3B-400C-8BB4-5D72BBDAA4B7}"/>
              </a:ext>
            </a:extLst>
          </p:cNvPr>
          <p:cNvSpPr/>
          <p:nvPr/>
        </p:nvSpPr>
        <p:spPr>
          <a:xfrm>
            <a:off x="6322277"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226" name="Rectangle 225">
            <a:extLst>
              <a:ext uri="{FF2B5EF4-FFF2-40B4-BE49-F238E27FC236}">
                <a16:creationId xmlns:a16="http://schemas.microsoft.com/office/drawing/2014/main" id="{F4F6FEEB-0F99-4621-BEA4-3FDD2F597ED7}"/>
              </a:ext>
            </a:extLst>
          </p:cNvPr>
          <p:cNvSpPr/>
          <p:nvPr/>
        </p:nvSpPr>
        <p:spPr>
          <a:xfrm>
            <a:off x="6993609"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102" name="Rounded Rectangle 5">
            <a:extLst>
              <a:ext uri="{FF2B5EF4-FFF2-40B4-BE49-F238E27FC236}">
                <a16:creationId xmlns:a16="http://schemas.microsoft.com/office/drawing/2014/main" id="{6D580174-5735-4EEF-8606-D15AA9AD9D27}"/>
              </a:ext>
            </a:extLst>
          </p:cNvPr>
          <p:cNvSpPr/>
          <p:nvPr/>
        </p:nvSpPr>
        <p:spPr>
          <a:xfrm>
            <a:off x="1037905" y="2979834"/>
            <a:ext cx="6627035" cy="684436"/>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03" name="Rounded Rectangle 5">
            <a:extLst>
              <a:ext uri="{FF2B5EF4-FFF2-40B4-BE49-F238E27FC236}">
                <a16:creationId xmlns:a16="http://schemas.microsoft.com/office/drawing/2014/main" id="{C54D91A1-24BC-4CD5-B529-31EF7C6545E1}"/>
              </a:ext>
            </a:extLst>
          </p:cNvPr>
          <p:cNvSpPr/>
          <p:nvPr/>
        </p:nvSpPr>
        <p:spPr>
          <a:xfrm>
            <a:off x="2219578" y="3664271"/>
            <a:ext cx="5445362"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04" name="Rounded Rectangle 5">
            <a:extLst>
              <a:ext uri="{FF2B5EF4-FFF2-40B4-BE49-F238E27FC236}">
                <a16:creationId xmlns:a16="http://schemas.microsoft.com/office/drawing/2014/main" id="{99969D28-7C4D-4BD8-8832-B702767326F0}"/>
              </a:ext>
            </a:extLst>
          </p:cNvPr>
          <p:cNvSpPr/>
          <p:nvPr/>
        </p:nvSpPr>
        <p:spPr>
          <a:xfrm>
            <a:off x="2213554" y="4335602"/>
            <a:ext cx="5451386"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05" name="Rounded Rectangle 5">
            <a:extLst>
              <a:ext uri="{FF2B5EF4-FFF2-40B4-BE49-F238E27FC236}">
                <a16:creationId xmlns:a16="http://schemas.microsoft.com/office/drawing/2014/main" id="{643E197A-EA42-4B06-8B67-B2F2D96FAE65}"/>
              </a:ext>
            </a:extLst>
          </p:cNvPr>
          <p:cNvSpPr/>
          <p:nvPr/>
        </p:nvSpPr>
        <p:spPr>
          <a:xfrm>
            <a:off x="2219578" y="5006934"/>
            <a:ext cx="5445362"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27" name="TextBox 226">
            <a:extLst>
              <a:ext uri="{FF2B5EF4-FFF2-40B4-BE49-F238E27FC236}">
                <a16:creationId xmlns:a16="http://schemas.microsoft.com/office/drawing/2014/main" id="{436354AF-14DC-4FEB-87AD-57B3608EE2D4}"/>
              </a:ext>
            </a:extLst>
          </p:cNvPr>
          <p:cNvSpPr txBox="1"/>
          <p:nvPr/>
        </p:nvSpPr>
        <p:spPr>
          <a:xfrm>
            <a:off x="-204198" y="3066406"/>
            <a:ext cx="1602469" cy="461665"/>
          </a:xfrm>
          <a:prstGeom prst="rect">
            <a:avLst/>
          </a:prstGeom>
          <a:noFill/>
        </p:spPr>
        <p:txBody>
          <a:bodyPr wrap="square" rtlCol="0">
            <a:spAutoFit/>
          </a:bodyPr>
          <a:lstStyle/>
          <a:p>
            <a:pPr algn="ctr"/>
            <a:r>
              <a:rPr lang="en-US" sz="2400" b="1" dirty="0">
                <a:solidFill>
                  <a:srgbClr val="FF0000"/>
                </a:solidFill>
                <a:latin typeface="Trebuchet MS" pitchFamily="34" charset="0"/>
              </a:rPr>
              <a:t>Gang</a:t>
            </a:r>
          </a:p>
        </p:txBody>
      </p:sp>
      <p:sp>
        <p:nvSpPr>
          <p:cNvPr id="228" name="TextBox 227">
            <a:extLst>
              <a:ext uri="{FF2B5EF4-FFF2-40B4-BE49-F238E27FC236}">
                <a16:creationId xmlns:a16="http://schemas.microsoft.com/office/drawing/2014/main" id="{95683979-0DC7-4125-9BF5-6A637B05858D}"/>
              </a:ext>
            </a:extLst>
          </p:cNvPr>
          <p:cNvSpPr txBox="1"/>
          <p:nvPr/>
        </p:nvSpPr>
        <p:spPr>
          <a:xfrm>
            <a:off x="2199506" y="3035629"/>
            <a:ext cx="2824680" cy="523220"/>
          </a:xfrm>
          <a:prstGeom prst="rect">
            <a:avLst/>
          </a:prstGeom>
          <a:noFill/>
        </p:spPr>
        <p:txBody>
          <a:bodyPr wrap="square" rtlCol="0">
            <a:spAutoFit/>
          </a:bodyPr>
          <a:lstStyle/>
          <a:p>
            <a:pPr algn="ctr"/>
            <a:r>
              <a:rPr lang="en-US" sz="2800" b="1" dirty="0">
                <a:ln>
                  <a:solidFill>
                    <a:sysClr val="windowText" lastClr="000000"/>
                  </a:solidFill>
                </a:ln>
                <a:latin typeface="Trebuchet MS" pitchFamily="34" charset="0"/>
              </a:rPr>
              <a:t>Vector</a:t>
            </a:r>
          </a:p>
        </p:txBody>
      </p:sp>
      <p:cxnSp>
        <p:nvCxnSpPr>
          <p:cNvPr id="229" name="Straight Arrow Connector 228">
            <a:extLst>
              <a:ext uri="{FF2B5EF4-FFF2-40B4-BE49-F238E27FC236}">
                <a16:creationId xmlns:a16="http://schemas.microsoft.com/office/drawing/2014/main" id="{B0E7283F-5D00-4447-A4FE-D9EE724FFB41}"/>
              </a:ext>
            </a:extLst>
          </p:cNvPr>
          <p:cNvCxnSpPr>
            <a:cxnSpLocks/>
          </p:cNvCxnSpPr>
          <p:nvPr/>
        </p:nvCxnSpPr>
        <p:spPr>
          <a:xfrm>
            <a:off x="4296678" y="3333400"/>
            <a:ext cx="585677"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0" name="Straight Arrow Connector 229">
            <a:extLst>
              <a:ext uri="{FF2B5EF4-FFF2-40B4-BE49-F238E27FC236}">
                <a16:creationId xmlns:a16="http://schemas.microsoft.com/office/drawing/2014/main" id="{0CF5DFD3-CB17-48C7-9F22-C9EC313213AB}"/>
              </a:ext>
            </a:extLst>
          </p:cNvPr>
          <p:cNvCxnSpPr>
            <a:cxnSpLocks/>
          </p:cNvCxnSpPr>
          <p:nvPr/>
        </p:nvCxnSpPr>
        <p:spPr>
          <a:xfrm flipH="1" flipV="1">
            <a:off x="2403548" y="3328604"/>
            <a:ext cx="562068" cy="4796"/>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31" name="TextBox 230">
            <a:extLst>
              <a:ext uri="{FF2B5EF4-FFF2-40B4-BE49-F238E27FC236}">
                <a16:creationId xmlns:a16="http://schemas.microsoft.com/office/drawing/2014/main" id="{D92E5696-17E9-4548-AAFD-03EB94ACA8F2}"/>
              </a:ext>
            </a:extLst>
          </p:cNvPr>
          <p:cNvSpPr txBox="1"/>
          <p:nvPr/>
        </p:nvSpPr>
        <p:spPr>
          <a:xfrm>
            <a:off x="887518" y="3143938"/>
            <a:ext cx="1602469" cy="369332"/>
          </a:xfrm>
          <a:prstGeom prst="rect">
            <a:avLst/>
          </a:prstGeom>
          <a:noFill/>
        </p:spPr>
        <p:txBody>
          <a:bodyPr wrap="square" rtlCol="0">
            <a:spAutoFit/>
          </a:bodyPr>
          <a:lstStyle/>
          <a:p>
            <a:pPr algn="ctr"/>
            <a:r>
              <a:rPr lang="en-US" b="1" dirty="0">
                <a:solidFill>
                  <a:srgbClr val="0C4E9B"/>
                </a:solidFill>
                <a:latin typeface="Trebuchet MS" pitchFamily="34" charset="0"/>
              </a:rPr>
              <a:t>1 Worker</a:t>
            </a:r>
          </a:p>
        </p:txBody>
      </p:sp>
      <p:sp>
        <p:nvSpPr>
          <p:cNvPr id="106" name="TextBox 105">
            <a:extLst>
              <a:ext uri="{FF2B5EF4-FFF2-40B4-BE49-F238E27FC236}">
                <a16:creationId xmlns:a16="http://schemas.microsoft.com/office/drawing/2014/main" id="{8D7DA7E3-209F-4132-B5FC-F097866F3D22}"/>
              </a:ext>
            </a:extLst>
          </p:cNvPr>
          <p:cNvSpPr txBox="1"/>
          <p:nvPr/>
        </p:nvSpPr>
        <p:spPr>
          <a:xfrm>
            <a:off x="6492932" y="1035065"/>
            <a:ext cx="4037132" cy="14496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#pragma acc kernels loop </a:t>
            </a:r>
            <a:r>
              <a:rPr lang="en-US" sz="1400" b="1" dirty="0">
                <a:solidFill>
                  <a:srgbClr val="8E4000"/>
                </a:solidFill>
                <a:latin typeface="Consolas" panose="020B0609020204030204" pitchFamily="49" charset="0"/>
                <a:cs typeface="Courier New" panose="02070309020205020404" pitchFamily="49" charset="0"/>
              </a:rPr>
              <a:t>gang worker(1)</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x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x &lt; </a:t>
            </a:r>
            <a:r>
              <a:rPr lang="en-US" sz="1400" dirty="0">
                <a:solidFill>
                  <a:srgbClr val="FF8738"/>
                </a:solidFill>
                <a:latin typeface="Consolas" panose="020B0609020204030204" pitchFamily="49" charset="0"/>
                <a:cs typeface="Courier New" panose="02070309020205020404" pitchFamily="49" charset="0"/>
              </a:rPr>
              <a:t>4</a:t>
            </a:r>
            <a:r>
              <a:rPr lang="en-US" sz="1400" dirty="0">
                <a:solidFill>
                  <a:schemeClr val="bg1"/>
                </a:solidFill>
                <a:latin typeface="Consolas" panose="020B0609020204030204" pitchFamily="49" charset="0"/>
                <a:cs typeface="Courier New" panose="02070309020205020404" pitchFamily="49" charset="0"/>
              </a:rPr>
              <a:t>; x</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loop </a:t>
            </a:r>
            <a:r>
              <a:rPr lang="en-US" sz="1400"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y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y &lt; </a:t>
            </a:r>
            <a:r>
              <a:rPr lang="en-US" sz="1400" dirty="0">
                <a:solidFill>
                  <a:srgbClr val="FF8738"/>
                </a:solidFill>
                <a:latin typeface="Consolas" panose="020B0609020204030204" pitchFamily="49" charset="0"/>
                <a:cs typeface="Courier New" panose="02070309020205020404" pitchFamily="49" charset="0"/>
              </a:rPr>
              <a:t>8</a:t>
            </a:r>
            <a:r>
              <a:rPr lang="en-US" sz="1400" dirty="0">
                <a:solidFill>
                  <a:schemeClr val="bg1"/>
                </a:solidFill>
                <a:latin typeface="Consolas" panose="020B0609020204030204" pitchFamily="49" charset="0"/>
                <a:cs typeface="Courier New" panose="02070309020205020404" pitchFamily="49" charset="0"/>
              </a:rPr>
              <a:t>; 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array[x][y]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p:txBody>
      </p:sp>
      <p:sp>
        <p:nvSpPr>
          <p:cNvPr id="108" name="Rounded Rectangle 5">
            <a:extLst>
              <a:ext uri="{FF2B5EF4-FFF2-40B4-BE49-F238E27FC236}">
                <a16:creationId xmlns:a16="http://schemas.microsoft.com/office/drawing/2014/main" id="{988CF717-FB64-4F3F-9693-6CE2C1323979}"/>
              </a:ext>
            </a:extLst>
          </p:cNvPr>
          <p:cNvSpPr/>
          <p:nvPr/>
        </p:nvSpPr>
        <p:spPr>
          <a:xfrm>
            <a:off x="797792" y="940115"/>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09" name="Rectangle 108">
            <a:extLst>
              <a:ext uri="{FF2B5EF4-FFF2-40B4-BE49-F238E27FC236}">
                <a16:creationId xmlns:a16="http://schemas.microsoft.com/office/drawing/2014/main" id="{538BF3E9-BF88-4C7F-AF22-FE93FB586A27}"/>
              </a:ext>
            </a:extLst>
          </p:cNvPr>
          <p:cNvSpPr/>
          <p:nvPr/>
        </p:nvSpPr>
        <p:spPr>
          <a:xfrm>
            <a:off x="2356523"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10" name="Rectangle 109">
            <a:extLst>
              <a:ext uri="{FF2B5EF4-FFF2-40B4-BE49-F238E27FC236}">
                <a16:creationId xmlns:a16="http://schemas.microsoft.com/office/drawing/2014/main" id="{FC80FA35-E5D9-4127-8A05-9BA31C6387F4}"/>
              </a:ext>
            </a:extLst>
          </p:cNvPr>
          <p:cNvSpPr/>
          <p:nvPr/>
        </p:nvSpPr>
        <p:spPr>
          <a:xfrm>
            <a:off x="2726820"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51B2ABCC-77D7-441F-B311-5A41E156BA0C}"/>
              </a:ext>
            </a:extLst>
          </p:cNvPr>
          <p:cNvSpPr/>
          <p:nvPr/>
        </p:nvSpPr>
        <p:spPr>
          <a:xfrm>
            <a:off x="3097117"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6AE09574-AEB4-4576-88EE-256C77227185}"/>
              </a:ext>
            </a:extLst>
          </p:cNvPr>
          <p:cNvSpPr/>
          <p:nvPr/>
        </p:nvSpPr>
        <p:spPr>
          <a:xfrm>
            <a:off x="3467414"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ight Brace 113">
            <a:extLst>
              <a:ext uri="{FF2B5EF4-FFF2-40B4-BE49-F238E27FC236}">
                <a16:creationId xmlns:a16="http://schemas.microsoft.com/office/drawing/2014/main" id="{2B781575-F2DF-45F2-9ED1-20FE8EB75DF4}"/>
              </a:ext>
            </a:extLst>
          </p:cNvPr>
          <p:cNvSpPr/>
          <p:nvPr/>
        </p:nvSpPr>
        <p:spPr>
          <a:xfrm>
            <a:off x="4163502" y="1503755"/>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15" name="TextBox 114">
            <a:extLst>
              <a:ext uri="{FF2B5EF4-FFF2-40B4-BE49-F238E27FC236}">
                <a16:creationId xmlns:a16="http://schemas.microsoft.com/office/drawing/2014/main" id="{E17F331D-560B-47B5-B4A2-7D2041860ECE}"/>
              </a:ext>
            </a:extLst>
          </p:cNvPr>
          <p:cNvSpPr txBox="1"/>
          <p:nvPr/>
        </p:nvSpPr>
        <p:spPr>
          <a:xfrm>
            <a:off x="4269050" y="1506511"/>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16" name="TextBox 115">
            <a:extLst>
              <a:ext uri="{FF2B5EF4-FFF2-40B4-BE49-F238E27FC236}">
                <a16:creationId xmlns:a16="http://schemas.microsoft.com/office/drawing/2014/main" id="{FF525C88-7C8D-44E6-9D5D-98326E3984EB}"/>
              </a:ext>
            </a:extLst>
          </p:cNvPr>
          <p:cNvSpPr txBox="1"/>
          <p:nvPr/>
        </p:nvSpPr>
        <p:spPr>
          <a:xfrm>
            <a:off x="2289189" y="2195795"/>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17" name="Group 116">
            <a:extLst>
              <a:ext uri="{FF2B5EF4-FFF2-40B4-BE49-F238E27FC236}">
                <a16:creationId xmlns:a16="http://schemas.microsoft.com/office/drawing/2014/main" id="{DF8FB87E-951D-4D80-9A19-F32906BCA843}"/>
              </a:ext>
            </a:extLst>
          </p:cNvPr>
          <p:cNvGrpSpPr/>
          <p:nvPr/>
        </p:nvGrpSpPr>
        <p:grpSpPr>
          <a:xfrm>
            <a:off x="1678083" y="1142829"/>
            <a:ext cx="2824680" cy="400110"/>
            <a:chOff x="1277488" y="1499022"/>
            <a:chExt cx="2824680" cy="400110"/>
          </a:xfrm>
        </p:grpSpPr>
        <p:sp>
          <p:nvSpPr>
            <p:cNvPr id="118" name="TextBox 117">
              <a:extLst>
                <a:ext uri="{FF2B5EF4-FFF2-40B4-BE49-F238E27FC236}">
                  <a16:creationId xmlns:a16="http://schemas.microsoft.com/office/drawing/2014/main" id="{0F1D6C3F-F910-4828-9EAA-4792069E1845}"/>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19" name="Straight Arrow Connector 118">
              <a:extLst>
                <a:ext uri="{FF2B5EF4-FFF2-40B4-BE49-F238E27FC236}">
                  <a16:creationId xmlns:a16="http://schemas.microsoft.com/office/drawing/2014/main" id="{298B6C5C-AEE8-44A4-812D-B4AA0081FCE9}"/>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B31C6669-9BFC-4B0E-AE87-F51576A66343}"/>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440328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4">
                                            <p:txEl>
                                              <p:pRg st="0" end="0"/>
                                            </p:txEl>
                                          </p:spTgt>
                                        </p:tgtEl>
                                        <p:attrNameLst>
                                          <p:attrName>style.visibility</p:attrName>
                                        </p:attrNameLst>
                                      </p:cBhvr>
                                      <p:to>
                                        <p:strVal val="visible"/>
                                      </p:to>
                                    </p:set>
                                    <p:animEffect transition="in" filter="fade">
                                      <p:cBhvr>
                                        <p:cTn id="7" dur="500"/>
                                        <p:tgtEl>
                                          <p:spTgt spid="17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4">
                                            <p:txEl>
                                              <p:pRg st="1" end="1"/>
                                            </p:txEl>
                                          </p:spTgt>
                                        </p:tgtEl>
                                        <p:attrNameLst>
                                          <p:attrName>style.visibility</p:attrName>
                                        </p:attrNameLst>
                                      </p:cBhvr>
                                      <p:to>
                                        <p:strVal val="visible"/>
                                      </p:to>
                                    </p:set>
                                    <p:animEffect transition="in" filter="fade">
                                      <p:cBhvr>
                                        <p:cTn id="12" dur="500"/>
                                        <p:tgtEl>
                                          <p:spTgt spid="17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2"/>
                                        </p:tgtEl>
                                        <p:attrNameLst>
                                          <p:attrName>style.visibility</p:attrName>
                                        </p:attrNameLst>
                                      </p:cBhvr>
                                      <p:to>
                                        <p:strVal val="visible"/>
                                      </p:to>
                                    </p:set>
                                    <p:animEffect transition="in" filter="fade">
                                      <p:cBhvr>
                                        <p:cTn id="17" dur="500"/>
                                        <p:tgtEl>
                                          <p:spTgt spid="102"/>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195"/>
                                        </p:tgtEl>
                                        <p:attrNameLst>
                                          <p:attrName>style.visibility</p:attrName>
                                        </p:attrNameLst>
                                      </p:cBhvr>
                                      <p:to>
                                        <p:strVal val="visible"/>
                                      </p:to>
                                    </p:set>
                                    <p:animEffect transition="in" filter="fade">
                                      <p:cBhvr>
                                        <p:cTn id="21" dur="500"/>
                                        <p:tgtEl>
                                          <p:spTgt spid="19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96"/>
                                        </p:tgtEl>
                                        <p:attrNameLst>
                                          <p:attrName>style.visibility</p:attrName>
                                        </p:attrNameLst>
                                      </p:cBhvr>
                                      <p:to>
                                        <p:strVal val="visible"/>
                                      </p:to>
                                    </p:set>
                                    <p:animEffect transition="in" filter="fade">
                                      <p:cBhvr>
                                        <p:cTn id="24" dur="500"/>
                                        <p:tgtEl>
                                          <p:spTgt spid="19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97"/>
                                        </p:tgtEl>
                                        <p:attrNameLst>
                                          <p:attrName>style.visibility</p:attrName>
                                        </p:attrNameLst>
                                      </p:cBhvr>
                                      <p:to>
                                        <p:strVal val="visible"/>
                                      </p:to>
                                    </p:set>
                                    <p:animEffect transition="in" filter="fade">
                                      <p:cBhvr>
                                        <p:cTn id="27" dur="500"/>
                                        <p:tgtEl>
                                          <p:spTgt spid="19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98"/>
                                        </p:tgtEl>
                                        <p:attrNameLst>
                                          <p:attrName>style.visibility</p:attrName>
                                        </p:attrNameLst>
                                      </p:cBhvr>
                                      <p:to>
                                        <p:strVal val="visible"/>
                                      </p:to>
                                    </p:set>
                                    <p:animEffect transition="in" filter="fade">
                                      <p:cBhvr>
                                        <p:cTn id="30" dur="500"/>
                                        <p:tgtEl>
                                          <p:spTgt spid="198"/>
                                        </p:tgtEl>
                                      </p:cBhvr>
                                    </p:animEffect>
                                  </p:childTnLst>
                                </p:cTn>
                              </p:par>
                            </p:childTnLst>
                          </p:cTn>
                        </p:par>
                        <p:par>
                          <p:cTn id="31" fill="hold">
                            <p:stCondLst>
                              <p:cond delay="1000"/>
                            </p:stCondLst>
                            <p:childTnLst>
                              <p:par>
                                <p:cTn id="32" presetID="10" presetClass="entr" presetSubtype="0" fill="hold" grpId="0" nodeType="afterEffect">
                                  <p:stCondLst>
                                    <p:cond delay="0"/>
                                  </p:stCondLst>
                                  <p:childTnLst>
                                    <p:set>
                                      <p:cBhvr>
                                        <p:cTn id="33" dur="1" fill="hold">
                                          <p:stCondLst>
                                            <p:cond delay="0"/>
                                          </p:stCondLst>
                                        </p:cTn>
                                        <p:tgtEl>
                                          <p:spTgt spid="227"/>
                                        </p:tgtEl>
                                        <p:attrNameLst>
                                          <p:attrName>style.visibility</p:attrName>
                                        </p:attrNameLst>
                                      </p:cBhvr>
                                      <p:to>
                                        <p:strVal val="visible"/>
                                      </p:to>
                                    </p:set>
                                    <p:animEffect transition="in" filter="fade">
                                      <p:cBhvr>
                                        <p:cTn id="34" dur="500"/>
                                        <p:tgtEl>
                                          <p:spTgt spid="227"/>
                                        </p:tgtEl>
                                      </p:cBhvr>
                                    </p:animEffect>
                                  </p:childTnLst>
                                </p:cTn>
                              </p:par>
                              <p:par>
                                <p:cTn id="35" presetID="16" presetClass="entr" presetSubtype="37" fill="hold" grpId="0" nodeType="withEffect">
                                  <p:stCondLst>
                                    <p:cond delay="0"/>
                                  </p:stCondLst>
                                  <p:childTnLst>
                                    <p:set>
                                      <p:cBhvr>
                                        <p:cTn id="36" dur="1" fill="hold">
                                          <p:stCondLst>
                                            <p:cond delay="0"/>
                                          </p:stCondLst>
                                        </p:cTn>
                                        <p:tgtEl>
                                          <p:spTgt spid="228"/>
                                        </p:tgtEl>
                                        <p:attrNameLst>
                                          <p:attrName>style.visibility</p:attrName>
                                        </p:attrNameLst>
                                      </p:cBhvr>
                                      <p:to>
                                        <p:strVal val="visible"/>
                                      </p:to>
                                    </p:set>
                                    <p:animEffect transition="in" filter="barn(outVertical)">
                                      <p:cBhvr>
                                        <p:cTn id="37" dur="500"/>
                                        <p:tgtEl>
                                          <p:spTgt spid="228"/>
                                        </p:tgtEl>
                                      </p:cBhvr>
                                    </p:animEffect>
                                  </p:childTnLst>
                                </p:cTn>
                              </p:par>
                              <p:par>
                                <p:cTn id="38" presetID="22" presetClass="entr" presetSubtype="8" fill="hold" nodeType="withEffect">
                                  <p:stCondLst>
                                    <p:cond delay="50"/>
                                  </p:stCondLst>
                                  <p:childTnLst>
                                    <p:set>
                                      <p:cBhvr>
                                        <p:cTn id="39" dur="1" fill="hold">
                                          <p:stCondLst>
                                            <p:cond delay="0"/>
                                          </p:stCondLst>
                                        </p:cTn>
                                        <p:tgtEl>
                                          <p:spTgt spid="229"/>
                                        </p:tgtEl>
                                        <p:attrNameLst>
                                          <p:attrName>style.visibility</p:attrName>
                                        </p:attrNameLst>
                                      </p:cBhvr>
                                      <p:to>
                                        <p:strVal val="visible"/>
                                      </p:to>
                                    </p:set>
                                    <p:animEffect transition="in" filter="wipe(left)">
                                      <p:cBhvr>
                                        <p:cTn id="40" dur="500"/>
                                        <p:tgtEl>
                                          <p:spTgt spid="229"/>
                                        </p:tgtEl>
                                      </p:cBhvr>
                                    </p:animEffect>
                                  </p:childTnLst>
                                </p:cTn>
                              </p:par>
                              <p:par>
                                <p:cTn id="41" presetID="22" presetClass="entr" presetSubtype="2" fill="hold" nodeType="withEffect">
                                  <p:stCondLst>
                                    <p:cond delay="50"/>
                                  </p:stCondLst>
                                  <p:childTnLst>
                                    <p:set>
                                      <p:cBhvr>
                                        <p:cTn id="42" dur="1" fill="hold">
                                          <p:stCondLst>
                                            <p:cond delay="0"/>
                                          </p:stCondLst>
                                        </p:cTn>
                                        <p:tgtEl>
                                          <p:spTgt spid="230"/>
                                        </p:tgtEl>
                                        <p:attrNameLst>
                                          <p:attrName>style.visibility</p:attrName>
                                        </p:attrNameLst>
                                      </p:cBhvr>
                                      <p:to>
                                        <p:strVal val="visible"/>
                                      </p:to>
                                    </p:set>
                                    <p:animEffect transition="in" filter="wipe(right)">
                                      <p:cBhvr>
                                        <p:cTn id="43" dur="500"/>
                                        <p:tgtEl>
                                          <p:spTgt spid="230"/>
                                        </p:tgtEl>
                                      </p:cBhvr>
                                    </p:animEffect>
                                  </p:childTnLst>
                                </p:cTn>
                              </p:par>
                              <p:par>
                                <p:cTn id="44" presetID="10" presetClass="entr" presetSubtype="0" fill="hold" grpId="0" nodeType="withEffect">
                                  <p:stCondLst>
                                    <p:cond delay="50"/>
                                  </p:stCondLst>
                                  <p:childTnLst>
                                    <p:set>
                                      <p:cBhvr>
                                        <p:cTn id="45" dur="1" fill="hold">
                                          <p:stCondLst>
                                            <p:cond delay="0"/>
                                          </p:stCondLst>
                                        </p:cTn>
                                        <p:tgtEl>
                                          <p:spTgt spid="231"/>
                                        </p:tgtEl>
                                        <p:attrNameLst>
                                          <p:attrName>style.visibility</p:attrName>
                                        </p:attrNameLst>
                                      </p:cBhvr>
                                      <p:to>
                                        <p:strVal val="visible"/>
                                      </p:to>
                                    </p:set>
                                    <p:animEffect transition="in" filter="fade">
                                      <p:cBhvr>
                                        <p:cTn id="46" dur="500"/>
                                        <p:tgtEl>
                                          <p:spTgt spid="231"/>
                                        </p:tgtEl>
                                      </p:cBhvr>
                                    </p:animEffect>
                                  </p:childTnLst>
                                </p:cTn>
                              </p:par>
                            </p:childTnLst>
                          </p:cTn>
                        </p:par>
                      </p:childTnLst>
                    </p:cTn>
                  </p:par>
                  <p:par>
                    <p:cTn id="47" fill="hold">
                      <p:stCondLst>
                        <p:cond delay="indefinite"/>
                      </p:stCondLst>
                      <p:childTnLst>
                        <p:par>
                          <p:cTn id="48" fill="hold">
                            <p:stCondLst>
                              <p:cond delay="0"/>
                            </p:stCondLst>
                            <p:childTnLst>
                              <p:par>
                                <p:cTn id="49" presetID="63" presetClass="path" presetSubtype="0" accel="50000" decel="50000" fill="hold" grpId="1" nodeType="clickEffect">
                                  <p:stCondLst>
                                    <p:cond delay="0"/>
                                  </p:stCondLst>
                                  <p:childTnLst>
                                    <p:animMotion origin="layout" path="M 2.26852E-6 2.18107E-6 L 0.24407 2.18107E-6 " pathEditMode="relative" rAng="0" ptsTypes="AA">
                                      <p:cBhvr>
                                        <p:cTn id="50" dur="2000" fill="hold"/>
                                        <p:tgtEl>
                                          <p:spTgt spid="228"/>
                                        </p:tgtEl>
                                        <p:attrNameLst>
                                          <p:attrName>ppt_x</p:attrName>
                                          <p:attrName>ppt_y</p:attrName>
                                        </p:attrNameLst>
                                      </p:cBhvr>
                                      <p:rCtr x="12196" y="0"/>
                                    </p:animMotion>
                                  </p:childTnLst>
                                </p:cTn>
                              </p:par>
                              <p:par>
                                <p:cTn id="51" presetID="63" presetClass="path" presetSubtype="0" accel="50000" decel="50000" fill="hold" nodeType="withEffect">
                                  <p:stCondLst>
                                    <p:cond delay="0"/>
                                  </p:stCondLst>
                                  <p:childTnLst>
                                    <p:animMotion origin="layout" path="M 1.89815E-6 -3.45679E-6 L 0.24493 -0.00077 " pathEditMode="relative" rAng="0" ptsTypes="AA">
                                      <p:cBhvr>
                                        <p:cTn id="52" dur="2000" fill="hold"/>
                                        <p:tgtEl>
                                          <p:spTgt spid="229"/>
                                        </p:tgtEl>
                                        <p:attrNameLst>
                                          <p:attrName>ppt_x</p:attrName>
                                          <p:attrName>ppt_y</p:attrName>
                                        </p:attrNameLst>
                                      </p:cBhvr>
                                      <p:rCtr x="12240" y="-51"/>
                                    </p:animMotion>
                                  </p:childTnLst>
                                </p:cTn>
                              </p:par>
                              <p:par>
                                <p:cTn id="53" presetID="63" presetClass="path" presetSubtype="0" accel="50000" decel="50000" fill="hold" nodeType="withEffect">
                                  <p:stCondLst>
                                    <p:cond delay="0"/>
                                  </p:stCondLst>
                                  <p:childTnLst>
                                    <p:animMotion origin="layout" path="M 3.00926E-6 9.46502E-7 L 0.24667 -0.0036 " pathEditMode="relative" rAng="0" ptsTypes="AA">
                                      <p:cBhvr>
                                        <p:cTn id="54" dur="2000" fill="hold"/>
                                        <p:tgtEl>
                                          <p:spTgt spid="230"/>
                                        </p:tgtEl>
                                        <p:attrNameLst>
                                          <p:attrName>ppt_x</p:attrName>
                                          <p:attrName>ppt_y</p:attrName>
                                        </p:attrNameLst>
                                      </p:cBhvr>
                                      <p:rCtr x="12326" y="-180"/>
                                    </p:animMotion>
                                  </p:childTnLst>
                                </p:cTn>
                              </p:par>
                            </p:childTnLst>
                          </p:cTn>
                        </p:par>
                        <p:par>
                          <p:cTn id="55" fill="hold">
                            <p:stCondLst>
                              <p:cond delay="2000"/>
                            </p:stCondLst>
                            <p:childTnLst>
                              <p:par>
                                <p:cTn id="56" presetID="10" presetClass="entr" presetSubtype="0" fill="hold" grpId="0" nodeType="afterEffect">
                                  <p:stCondLst>
                                    <p:cond delay="0"/>
                                  </p:stCondLst>
                                  <p:childTnLst>
                                    <p:set>
                                      <p:cBhvr>
                                        <p:cTn id="57" dur="1" fill="hold">
                                          <p:stCondLst>
                                            <p:cond delay="0"/>
                                          </p:stCondLst>
                                        </p:cTn>
                                        <p:tgtEl>
                                          <p:spTgt spid="199"/>
                                        </p:tgtEl>
                                        <p:attrNameLst>
                                          <p:attrName>style.visibility</p:attrName>
                                        </p:attrNameLst>
                                      </p:cBhvr>
                                      <p:to>
                                        <p:strVal val="visible"/>
                                      </p:to>
                                    </p:set>
                                    <p:animEffect transition="in" filter="fade">
                                      <p:cBhvr>
                                        <p:cTn id="58" dur="500"/>
                                        <p:tgtEl>
                                          <p:spTgt spid="199"/>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00"/>
                                        </p:tgtEl>
                                        <p:attrNameLst>
                                          <p:attrName>style.visibility</p:attrName>
                                        </p:attrNameLst>
                                      </p:cBhvr>
                                      <p:to>
                                        <p:strVal val="visible"/>
                                      </p:to>
                                    </p:set>
                                    <p:animEffect transition="in" filter="fade">
                                      <p:cBhvr>
                                        <p:cTn id="61" dur="500"/>
                                        <p:tgtEl>
                                          <p:spTgt spid="200"/>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01"/>
                                        </p:tgtEl>
                                        <p:attrNameLst>
                                          <p:attrName>style.visibility</p:attrName>
                                        </p:attrNameLst>
                                      </p:cBhvr>
                                      <p:to>
                                        <p:strVal val="visible"/>
                                      </p:to>
                                    </p:set>
                                    <p:animEffect transition="in" filter="fade">
                                      <p:cBhvr>
                                        <p:cTn id="64" dur="500"/>
                                        <p:tgtEl>
                                          <p:spTgt spid="201"/>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02"/>
                                        </p:tgtEl>
                                        <p:attrNameLst>
                                          <p:attrName>style.visibility</p:attrName>
                                        </p:attrNameLst>
                                      </p:cBhvr>
                                      <p:to>
                                        <p:strVal val="visible"/>
                                      </p:to>
                                    </p:set>
                                    <p:animEffect transition="in" filter="fade">
                                      <p:cBhvr>
                                        <p:cTn id="67" dur="500"/>
                                        <p:tgtEl>
                                          <p:spTgt spid="202"/>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103"/>
                                        </p:tgtEl>
                                        <p:attrNameLst>
                                          <p:attrName>style.visibility</p:attrName>
                                        </p:attrNameLst>
                                      </p:cBhvr>
                                      <p:to>
                                        <p:strVal val="visible"/>
                                      </p:to>
                                    </p:set>
                                    <p:animEffect transition="in" filter="fade">
                                      <p:cBhvr>
                                        <p:cTn id="72" dur="500"/>
                                        <p:tgtEl>
                                          <p:spTgt spid="103"/>
                                        </p:tgtEl>
                                      </p:cBhvr>
                                    </p:animEffect>
                                  </p:childTnLst>
                                </p:cTn>
                              </p:par>
                            </p:childTnLst>
                          </p:cTn>
                        </p:par>
                        <p:par>
                          <p:cTn id="73" fill="hold">
                            <p:stCondLst>
                              <p:cond delay="500"/>
                            </p:stCondLst>
                            <p:childTnLst>
                              <p:par>
                                <p:cTn id="74" presetID="10" presetClass="entr" presetSubtype="0" fill="hold" grpId="0" nodeType="afterEffect">
                                  <p:stCondLst>
                                    <p:cond delay="0"/>
                                  </p:stCondLst>
                                  <p:childTnLst>
                                    <p:set>
                                      <p:cBhvr>
                                        <p:cTn id="75" dur="1" fill="hold">
                                          <p:stCondLst>
                                            <p:cond delay="0"/>
                                          </p:stCondLst>
                                        </p:cTn>
                                        <p:tgtEl>
                                          <p:spTgt spid="203"/>
                                        </p:tgtEl>
                                        <p:attrNameLst>
                                          <p:attrName>style.visibility</p:attrName>
                                        </p:attrNameLst>
                                      </p:cBhvr>
                                      <p:to>
                                        <p:strVal val="visible"/>
                                      </p:to>
                                    </p:set>
                                    <p:animEffect transition="in" filter="fade">
                                      <p:cBhvr>
                                        <p:cTn id="76" dur="500"/>
                                        <p:tgtEl>
                                          <p:spTgt spid="203"/>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04"/>
                                        </p:tgtEl>
                                        <p:attrNameLst>
                                          <p:attrName>style.visibility</p:attrName>
                                        </p:attrNameLst>
                                      </p:cBhvr>
                                      <p:to>
                                        <p:strVal val="visible"/>
                                      </p:to>
                                    </p:set>
                                    <p:animEffect transition="in" filter="fade">
                                      <p:cBhvr>
                                        <p:cTn id="79" dur="500"/>
                                        <p:tgtEl>
                                          <p:spTgt spid="20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05"/>
                                        </p:tgtEl>
                                        <p:attrNameLst>
                                          <p:attrName>style.visibility</p:attrName>
                                        </p:attrNameLst>
                                      </p:cBhvr>
                                      <p:to>
                                        <p:strVal val="visible"/>
                                      </p:to>
                                    </p:set>
                                    <p:animEffect transition="in" filter="fade">
                                      <p:cBhvr>
                                        <p:cTn id="82" dur="500"/>
                                        <p:tgtEl>
                                          <p:spTgt spid="205"/>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06"/>
                                        </p:tgtEl>
                                        <p:attrNameLst>
                                          <p:attrName>style.visibility</p:attrName>
                                        </p:attrNameLst>
                                      </p:cBhvr>
                                      <p:to>
                                        <p:strVal val="visible"/>
                                      </p:to>
                                    </p:set>
                                    <p:animEffect transition="in" filter="fade">
                                      <p:cBhvr>
                                        <p:cTn id="85" dur="500"/>
                                        <p:tgtEl>
                                          <p:spTgt spid="206"/>
                                        </p:tgtEl>
                                      </p:cBhvr>
                                    </p:animEffect>
                                  </p:childTnLst>
                                </p:cTn>
                              </p:par>
                            </p:childTnLst>
                          </p:cTn>
                        </p:par>
                        <p:par>
                          <p:cTn id="86" fill="hold">
                            <p:stCondLst>
                              <p:cond delay="1000"/>
                            </p:stCondLst>
                            <p:childTnLst>
                              <p:par>
                                <p:cTn id="87" presetID="10" presetClass="entr" presetSubtype="0" fill="hold" grpId="0" nodeType="afterEffect">
                                  <p:stCondLst>
                                    <p:cond delay="0"/>
                                  </p:stCondLst>
                                  <p:childTnLst>
                                    <p:set>
                                      <p:cBhvr>
                                        <p:cTn id="88" dur="1" fill="hold">
                                          <p:stCondLst>
                                            <p:cond delay="0"/>
                                          </p:stCondLst>
                                        </p:cTn>
                                        <p:tgtEl>
                                          <p:spTgt spid="207"/>
                                        </p:tgtEl>
                                        <p:attrNameLst>
                                          <p:attrName>style.visibility</p:attrName>
                                        </p:attrNameLst>
                                      </p:cBhvr>
                                      <p:to>
                                        <p:strVal val="visible"/>
                                      </p:to>
                                    </p:set>
                                    <p:animEffect transition="in" filter="fade">
                                      <p:cBhvr>
                                        <p:cTn id="89" dur="500"/>
                                        <p:tgtEl>
                                          <p:spTgt spid="207"/>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208"/>
                                        </p:tgtEl>
                                        <p:attrNameLst>
                                          <p:attrName>style.visibility</p:attrName>
                                        </p:attrNameLst>
                                      </p:cBhvr>
                                      <p:to>
                                        <p:strVal val="visible"/>
                                      </p:to>
                                    </p:set>
                                    <p:animEffect transition="in" filter="fade">
                                      <p:cBhvr>
                                        <p:cTn id="92" dur="500"/>
                                        <p:tgtEl>
                                          <p:spTgt spid="20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209"/>
                                        </p:tgtEl>
                                        <p:attrNameLst>
                                          <p:attrName>style.visibility</p:attrName>
                                        </p:attrNameLst>
                                      </p:cBhvr>
                                      <p:to>
                                        <p:strVal val="visible"/>
                                      </p:to>
                                    </p:set>
                                    <p:animEffect transition="in" filter="fade">
                                      <p:cBhvr>
                                        <p:cTn id="95" dur="500"/>
                                        <p:tgtEl>
                                          <p:spTgt spid="209"/>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210"/>
                                        </p:tgtEl>
                                        <p:attrNameLst>
                                          <p:attrName>style.visibility</p:attrName>
                                        </p:attrNameLst>
                                      </p:cBhvr>
                                      <p:to>
                                        <p:strVal val="visible"/>
                                      </p:to>
                                    </p:set>
                                    <p:animEffect transition="in" filter="fade">
                                      <p:cBhvr>
                                        <p:cTn id="98" dur="500"/>
                                        <p:tgtEl>
                                          <p:spTgt spid="210"/>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104"/>
                                        </p:tgtEl>
                                        <p:attrNameLst>
                                          <p:attrName>style.visibility</p:attrName>
                                        </p:attrNameLst>
                                      </p:cBhvr>
                                      <p:to>
                                        <p:strVal val="visible"/>
                                      </p:to>
                                    </p:set>
                                    <p:animEffect transition="in" filter="fade">
                                      <p:cBhvr>
                                        <p:cTn id="103" dur="500"/>
                                        <p:tgtEl>
                                          <p:spTgt spid="104"/>
                                        </p:tgtEl>
                                      </p:cBhvr>
                                    </p:animEffect>
                                  </p:childTnLst>
                                </p:cTn>
                              </p:par>
                            </p:childTnLst>
                          </p:cTn>
                        </p:par>
                        <p:par>
                          <p:cTn id="104" fill="hold">
                            <p:stCondLst>
                              <p:cond delay="500"/>
                            </p:stCondLst>
                            <p:childTnLst>
                              <p:par>
                                <p:cTn id="105" presetID="10" presetClass="entr" presetSubtype="0" fill="hold" grpId="0" nodeType="afterEffect">
                                  <p:stCondLst>
                                    <p:cond delay="0"/>
                                  </p:stCondLst>
                                  <p:childTnLst>
                                    <p:set>
                                      <p:cBhvr>
                                        <p:cTn id="106" dur="1" fill="hold">
                                          <p:stCondLst>
                                            <p:cond delay="0"/>
                                          </p:stCondLst>
                                        </p:cTn>
                                        <p:tgtEl>
                                          <p:spTgt spid="211"/>
                                        </p:tgtEl>
                                        <p:attrNameLst>
                                          <p:attrName>style.visibility</p:attrName>
                                        </p:attrNameLst>
                                      </p:cBhvr>
                                      <p:to>
                                        <p:strVal val="visible"/>
                                      </p:to>
                                    </p:set>
                                    <p:animEffect transition="in" filter="fade">
                                      <p:cBhvr>
                                        <p:cTn id="107" dur="500"/>
                                        <p:tgtEl>
                                          <p:spTgt spid="211"/>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212"/>
                                        </p:tgtEl>
                                        <p:attrNameLst>
                                          <p:attrName>style.visibility</p:attrName>
                                        </p:attrNameLst>
                                      </p:cBhvr>
                                      <p:to>
                                        <p:strVal val="visible"/>
                                      </p:to>
                                    </p:set>
                                    <p:animEffect transition="in" filter="fade">
                                      <p:cBhvr>
                                        <p:cTn id="110" dur="500"/>
                                        <p:tgtEl>
                                          <p:spTgt spid="212"/>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213"/>
                                        </p:tgtEl>
                                        <p:attrNameLst>
                                          <p:attrName>style.visibility</p:attrName>
                                        </p:attrNameLst>
                                      </p:cBhvr>
                                      <p:to>
                                        <p:strVal val="visible"/>
                                      </p:to>
                                    </p:set>
                                    <p:animEffect transition="in" filter="fade">
                                      <p:cBhvr>
                                        <p:cTn id="113" dur="500"/>
                                        <p:tgtEl>
                                          <p:spTgt spid="213"/>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214"/>
                                        </p:tgtEl>
                                        <p:attrNameLst>
                                          <p:attrName>style.visibility</p:attrName>
                                        </p:attrNameLst>
                                      </p:cBhvr>
                                      <p:to>
                                        <p:strVal val="visible"/>
                                      </p:to>
                                    </p:set>
                                    <p:animEffect transition="in" filter="fade">
                                      <p:cBhvr>
                                        <p:cTn id="116" dur="500"/>
                                        <p:tgtEl>
                                          <p:spTgt spid="214"/>
                                        </p:tgtEl>
                                      </p:cBhvr>
                                    </p:animEffect>
                                  </p:childTnLst>
                                </p:cTn>
                              </p:par>
                            </p:childTnLst>
                          </p:cTn>
                        </p:par>
                        <p:par>
                          <p:cTn id="117" fill="hold">
                            <p:stCondLst>
                              <p:cond delay="1000"/>
                            </p:stCondLst>
                            <p:childTnLst>
                              <p:par>
                                <p:cTn id="118" presetID="10" presetClass="entr" presetSubtype="0" fill="hold" grpId="0" nodeType="afterEffect">
                                  <p:stCondLst>
                                    <p:cond delay="0"/>
                                  </p:stCondLst>
                                  <p:childTnLst>
                                    <p:set>
                                      <p:cBhvr>
                                        <p:cTn id="119" dur="1" fill="hold">
                                          <p:stCondLst>
                                            <p:cond delay="0"/>
                                          </p:stCondLst>
                                        </p:cTn>
                                        <p:tgtEl>
                                          <p:spTgt spid="215"/>
                                        </p:tgtEl>
                                        <p:attrNameLst>
                                          <p:attrName>style.visibility</p:attrName>
                                        </p:attrNameLst>
                                      </p:cBhvr>
                                      <p:to>
                                        <p:strVal val="visible"/>
                                      </p:to>
                                    </p:set>
                                    <p:animEffect transition="in" filter="fade">
                                      <p:cBhvr>
                                        <p:cTn id="120" dur="500"/>
                                        <p:tgtEl>
                                          <p:spTgt spid="215"/>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216"/>
                                        </p:tgtEl>
                                        <p:attrNameLst>
                                          <p:attrName>style.visibility</p:attrName>
                                        </p:attrNameLst>
                                      </p:cBhvr>
                                      <p:to>
                                        <p:strVal val="visible"/>
                                      </p:to>
                                    </p:set>
                                    <p:animEffect transition="in" filter="fade">
                                      <p:cBhvr>
                                        <p:cTn id="123" dur="500"/>
                                        <p:tgtEl>
                                          <p:spTgt spid="216"/>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217"/>
                                        </p:tgtEl>
                                        <p:attrNameLst>
                                          <p:attrName>style.visibility</p:attrName>
                                        </p:attrNameLst>
                                      </p:cBhvr>
                                      <p:to>
                                        <p:strVal val="visible"/>
                                      </p:to>
                                    </p:set>
                                    <p:animEffect transition="in" filter="fade">
                                      <p:cBhvr>
                                        <p:cTn id="126" dur="500"/>
                                        <p:tgtEl>
                                          <p:spTgt spid="217"/>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218"/>
                                        </p:tgtEl>
                                        <p:attrNameLst>
                                          <p:attrName>style.visibility</p:attrName>
                                        </p:attrNameLst>
                                      </p:cBhvr>
                                      <p:to>
                                        <p:strVal val="visible"/>
                                      </p:to>
                                    </p:set>
                                    <p:animEffect transition="in" filter="fade">
                                      <p:cBhvr>
                                        <p:cTn id="129" dur="500"/>
                                        <p:tgtEl>
                                          <p:spTgt spid="218"/>
                                        </p:tgtEl>
                                      </p:cBhvr>
                                    </p:animEffect>
                                  </p:childTnLst>
                                </p:cTn>
                              </p:par>
                            </p:childTnLst>
                          </p:cTn>
                        </p:par>
                      </p:childTnLst>
                    </p:cTn>
                  </p:par>
                  <p:par>
                    <p:cTn id="130" fill="hold">
                      <p:stCondLst>
                        <p:cond delay="indefinite"/>
                      </p:stCondLst>
                      <p:childTnLst>
                        <p:par>
                          <p:cTn id="131" fill="hold">
                            <p:stCondLst>
                              <p:cond delay="0"/>
                            </p:stCondLst>
                            <p:childTnLst>
                              <p:par>
                                <p:cTn id="132" presetID="10" presetClass="entr" presetSubtype="0" fill="hold" grpId="0" nodeType="clickEffect">
                                  <p:stCondLst>
                                    <p:cond delay="0"/>
                                  </p:stCondLst>
                                  <p:childTnLst>
                                    <p:set>
                                      <p:cBhvr>
                                        <p:cTn id="133" dur="1" fill="hold">
                                          <p:stCondLst>
                                            <p:cond delay="0"/>
                                          </p:stCondLst>
                                        </p:cTn>
                                        <p:tgtEl>
                                          <p:spTgt spid="105"/>
                                        </p:tgtEl>
                                        <p:attrNameLst>
                                          <p:attrName>style.visibility</p:attrName>
                                        </p:attrNameLst>
                                      </p:cBhvr>
                                      <p:to>
                                        <p:strVal val="visible"/>
                                      </p:to>
                                    </p:set>
                                    <p:animEffect transition="in" filter="fade">
                                      <p:cBhvr>
                                        <p:cTn id="134" dur="500"/>
                                        <p:tgtEl>
                                          <p:spTgt spid="105"/>
                                        </p:tgtEl>
                                      </p:cBhvr>
                                    </p:animEffect>
                                  </p:childTnLst>
                                </p:cTn>
                              </p:par>
                            </p:childTnLst>
                          </p:cTn>
                        </p:par>
                        <p:par>
                          <p:cTn id="135" fill="hold">
                            <p:stCondLst>
                              <p:cond delay="500"/>
                            </p:stCondLst>
                            <p:childTnLst>
                              <p:par>
                                <p:cTn id="136" presetID="10" presetClass="entr" presetSubtype="0" fill="hold" grpId="0" nodeType="afterEffect">
                                  <p:stCondLst>
                                    <p:cond delay="0"/>
                                  </p:stCondLst>
                                  <p:childTnLst>
                                    <p:set>
                                      <p:cBhvr>
                                        <p:cTn id="137" dur="1" fill="hold">
                                          <p:stCondLst>
                                            <p:cond delay="0"/>
                                          </p:stCondLst>
                                        </p:cTn>
                                        <p:tgtEl>
                                          <p:spTgt spid="219"/>
                                        </p:tgtEl>
                                        <p:attrNameLst>
                                          <p:attrName>style.visibility</p:attrName>
                                        </p:attrNameLst>
                                      </p:cBhvr>
                                      <p:to>
                                        <p:strVal val="visible"/>
                                      </p:to>
                                    </p:set>
                                    <p:animEffect transition="in" filter="fade">
                                      <p:cBhvr>
                                        <p:cTn id="138" dur="500"/>
                                        <p:tgtEl>
                                          <p:spTgt spid="219"/>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220"/>
                                        </p:tgtEl>
                                        <p:attrNameLst>
                                          <p:attrName>style.visibility</p:attrName>
                                        </p:attrNameLst>
                                      </p:cBhvr>
                                      <p:to>
                                        <p:strVal val="visible"/>
                                      </p:to>
                                    </p:set>
                                    <p:animEffect transition="in" filter="fade">
                                      <p:cBhvr>
                                        <p:cTn id="141" dur="500"/>
                                        <p:tgtEl>
                                          <p:spTgt spid="220"/>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221"/>
                                        </p:tgtEl>
                                        <p:attrNameLst>
                                          <p:attrName>style.visibility</p:attrName>
                                        </p:attrNameLst>
                                      </p:cBhvr>
                                      <p:to>
                                        <p:strVal val="visible"/>
                                      </p:to>
                                    </p:set>
                                    <p:animEffect transition="in" filter="fade">
                                      <p:cBhvr>
                                        <p:cTn id="144" dur="500"/>
                                        <p:tgtEl>
                                          <p:spTgt spid="221"/>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222"/>
                                        </p:tgtEl>
                                        <p:attrNameLst>
                                          <p:attrName>style.visibility</p:attrName>
                                        </p:attrNameLst>
                                      </p:cBhvr>
                                      <p:to>
                                        <p:strVal val="visible"/>
                                      </p:to>
                                    </p:set>
                                    <p:animEffect transition="in" filter="fade">
                                      <p:cBhvr>
                                        <p:cTn id="147" dur="500"/>
                                        <p:tgtEl>
                                          <p:spTgt spid="222"/>
                                        </p:tgtEl>
                                      </p:cBhvr>
                                    </p:animEffect>
                                  </p:childTnLst>
                                </p:cTn>
                              </p:par>
                            </p:childTnLst>
                          </p:cTn>
                        </p:par>
                        <p:par>
                          <p:cTn id="148" fill="hold">
                            <p:stCondLst>
                              <p:cond delay="1000"/>
                            </p:stCondLst>
                            <p:childTnLst>
                              <p:par>
                                <p:cTn id="149" presetID="10" presetClass="entr" presetSubtype="0" fill="hold" grpId="0" nodeType="afterEffect">
                                  <p:stCondLst>
                                    <p:cond delay="0"/>
                                  </p:stCondLst>
                                  <p:childTnLst>
                                    <p:set>
                                      <p:cBhvr>
                                        <p:cTn id="150" dur="1" fill="hold">
                                          <p:stCondLst>
                                            <p:cond delay="0"/>
                                          </p:stCondLst>
                                        </p:cTn>
                                        <p:tgtEl>
                                          <p:spTgt spid="223"/>
                                        </p:tgtEl>
                                        <p:attrNameLst>
                                          <p:attrName>style.visibility</p:attrName>
                                        </p:attrNameLst>
                                      </p:cBhvr>
                                      <p:to>
                                        <p:strVal val="visible"/>
                                      </p:to>
                                    </p:set>
                                    <p:animEffect transition="in" filter="fade">
                                      <p:cBhvr>
                                        <p:cTn id="151" dur="500"/>
                                        <p:tgtEl>
                                          <p:spTgt spid="223"/>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224"/>
                                        </p:tgtEl>
                                        <p:attrNameLst>
                                          <p:attrName>style.visibility</p:attrName>
                                        </p:attrNameLst>
                                      </p:cBhvr>
                                      <p:to>
                                        <p:strVal val="visible"/>
                                      </p:to>
                                    </p:set>
                                    <p:animEffect transition="in" filter="fade">
                                      <p:cBhvr>
                                        <p:cTn id="154" dur="500"/>
                                        <p:tgtEl>
                                          <p:spTgt spid="224"/>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225"/>
                                        </p:tgtEl>
                                        <p:attrNameLst>
                                          <p:attrName>style.visibility</p:attrName>
                                        </p:attrNameLst>
                                      </p:cBhvr>
                                      <p:to>
                                        <p:strVal val="visible"/>
                                      </p:to>
                                    </p:set>
                                    <p:animEffect transition="in" filter="fade">
                                      <p:cBhvr>
                                        <p:cTn id="157" dur="500"/>
                                        <p:tgtEl>
                                          <p:spTgt spid="225"/>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226"/>
                                        </p:tgtEl>
                                        <p:attrNameLst>
                                          <p:attrName>style.visibility</p:attrName>
                                        </p:attrNameLst>
                                      </p:cBhvr>
                                      <p:to>
                                        <p:strVal val="visible"/>
                                      </p:to>
                                    </p:set>
                                    <p:animEffect transition="in" filter="fade">
                                      <p:cBhvr>
                                        <p:cTn id="160" dur="500"/>
                                        <p:tgtEl>
                                          <p:spTgt spid="2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 grpId="0" animBg="1"/>
      <p:bldP spid="196" grpId="0" animBg="1"/>
      <p:bldP spid="197" grpId="0" animBg="1"/>
      <p:bldP spid="198" grpId="0" animBg="1"/>
      <p:bldP spid="199" grpId="0" animBg="1"/>
      <p:bldP spid="200" grpId="0" animBg="1"/>
      <p:bldP spid="201" grpId="0" animBg="1"/>
      <p:bldP spid="202" grpId="0" animBg="1"/>
      <p:bldP spid="203" grpId="0" animBg="1"/>
      <p:bldP spid="204" grpId="0" animBg="1"/>
      <p:bldP spid="205" grpId="0" animBg="1"/>
      <p:bldP spid="206" grpId="0" animBg="1"/>
      <p:bldP spid="207" grpId="0" animBg="1"/>
      <p:bldP spid="208" grpId="0" animBg="1"/>
      <p:bldP spid="209" grpId="0" animBg="1"/>
      <p:bldP spid="210" grpId="0" animBg="1"/>
      <p:bldP spid="211" grpId="0" animBg="1"/>
      <p:bldP spid="212" grpId="0" animBg="1"/>
      <p:bldP spid="213" grpId="0" animBg="1"/>
      <p:bldP spid="214" grpId="0" animBg="1"/>
      <p:bldP spid="215" grpId="0" animBg="1"/>
      <p:bldP spid="216" grpId="0" animBg="1"/>
      <p:bldP spid="217" grpId="0" animBg="1"/>
      <p:bldP spid="218" grpId="0" animBg="1"/>
      <p:bldP spid="219" grpId="0" animBg="1"/>
      <p:bldP spid="220" grpId="0" animBg="1"/>
      <p:bldP spid="221" grpId="0" animBg="1"/>
      <p:bldP spid="222" grpId="0" animBg="1"/>
      <p:bldP spid="223" grpId="0" animBg="1"/>
      <p:bldP spid="224" grpId="0" animBg="1"/>
      <p:bldP spid="225" grpId="0" animBg="1"/>
      <p:bldP spid="226" grpId="0" animBg="1"/>
      <p:bldP spid="102" grpId="0" animBg="1"/>
      <p:bldP spid="103" grpId="0" animBg="1"/>
      <p:bldP spid="104" grpId="0" animBg="1"/>
      <p:bldP spid="105" grpId="0" animBg="1"/>
      <p:bldP spid="227" grpId="0"/>
      <p:bldP spid="228" grpId="0"/>
      <p:bldP spid="228" grpId="1"/>
      <p:bldP spid="231" grpId="0"/>
    </p:bld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2" name="Title 1">
            <a:extLst>
              <a:ext uri="{FF2B5EF4-FFF2-40B4-BE49-F238E27FC236}">
                <a16:creationId xmlns:a16="http://schemas.microsoft.com/office/drawing/2014/main" id="{E9C3010A-870D-472F-B73B-E83AEF8BCDB0}"/>
              </a:ext>
            </a:extLst>
          </p:cNvPr>
          <p:cNvSpPr>
            <a:spLocks noGrp="1"/>
          </p:cNvSpPr>
          <p:nvPr>
            <p:ph type="title"/>
          </p:nvPr>
        </p:nvSpPr>
        <p:spPr>
          <a:xfrm>
            <a:off x="182775" y="175657"/>
            <a:ext cx="9976104" cy="590931"/>
          </a:xfrm>
        </p:spPr>
        <p:txBody>
          <a:bodyPr/>
          <a:lstStyle/>
          <a:p>
            <a:r>
              <a:rPr lang="en-US" dirty="0"/>
              <a:t>Gang Worker vector</a:t>
            </a:r>
          </a:p>
        </p:txBody>
      </p:sp>
      <p:sp>
        <p:nvSpPr>
          <p:cNvPr id="174" name="Content Placeholder 2">
            <a:extLst>
              <a:ext uri="{FF2B5EF4-FFF2-40B4-BE49-F238E27FC236}">
                <a16:creationId xmlns:a16="http://schemas.microsoft.com/office/drawing/2014/main" id="{85C96C72-948F-4D25-98C5-0EFA07657103}"/>
              </a:ext>
            </a:extLst>
          </p:cNvPr>
          <p:cNvSpPr txBox="1">
            <a:spLocks/>
          </p:cNvSpPr>
          <p:nvPr/>
        </p:nvSpPr>
        <p:spPr>
          <a:xfrm>
            <a:off x="7774203" y="3104571"/>
            <a:ext cx="3198597" cy="128634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are still generating 4 gangs, but now each vector is computing two loop iterations</a:t>
            </a:r>
          </a:p>
          <a:p>
            <a:r>
              <a:rPr lang="en-US" dirty="0"/>
              <a:t>If we wanted to generate </a:t>
            </a:r>
            <a:r>
              <a:rPr lang="en-US" b="1" dirty="0"/>
              <a:t>more gangs</a:t>
            </a:r>
            <a:r>
              <a:rPr lang="en-US" dirty="0"/>
              <a:t>, we would need to increase the size of the outer-loop</a:t>
            </a:r>
          </a:p>
        </p:txBody>
      </p:sp>
      <p:sp>
        <p:nvSpPr>
          <p:cNvPr id="106" name="TextBox 105">
            <a:extLst>
              <a:ext uri="{FF2B5EF4-FFF2-40B4-BE49-F238E27FC236}">
                <a16:creationId xmlns:a16="http://schemas.microsoft.com/office/drawing/2014/main" id="{8D7DA7E3-209F-4132-B5FC-F097866F3D22}"/>
              </a:ext>
            </a:extLst>
          </p:cNvPr>
          <p:cNvSpPr txBox="1"/>
          <p:nvPr/>
        </p:nvSpPr>
        <p:spPr>
          <a:xfrm>
            <a:off x="6492932" y="938116"/>
            <a:ext cx="4037132" cy="1643527"/>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kernels loop </a:t>
            </a:r>
            <a:r>
              <a:rPr lang="en-US" sz="1400" b="1" dirty="0">
                <a:solidFill>
                  <a:srgbClr val="8E4000"/>
                </a:solidFill>
                <a:latin typeface="Consolas" panose="020B0609020204030204" pitchFamily="49" charset="0"/>
                <a:cs typeface="Courier New" panose="02070309020205020404" pitchFamily="49" charset="0"/>
              </a:rPr>
              <a:t>gang worker(1)</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do</a:t>
            </a:r>
            <a:r>
              <a:rPr lang="en-US" sz="1400" dirty="0">
                <a:solidFill>
                  <a:schemeClr val="bg1"/>
                </a:solidFill>
                <a:latin typeface="Consolas" panose="020B0609020204030204" pitchFamily="49" charset="0"/>
                <a:cs typeface="Courier New" panose="02070309020205020404" pitchFamily="49" charset="0"/>
              </a:rPr>
              <a:t> x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loop </a:t>
            </a:r>
            <a:r>
              <a:rPr lang="en-US" sz="1400"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do</a:t>
            </a:r>
            <a:r>
              <a:rPr lang="en-US" sz="1400" dirty="0">
                <a:solidFill>
                  <a:schemeClr val="bg1"/>
                </a:solidFill>
                <a:latin typeface="Consolas" panose="020B0609020204030204" pitchFamily="49" charset="0"/>
                <a:cs typeface="Courier New" panose="02070309020205020404" pitchFamily="49" charset="0"/>
              </a:rPr>
              <a:t> y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8</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a:t>
            </a:r>
            <a:r>
              <a:rPr lang="en-US" sz="1400" dirty="0" err="1">
                <a:solidFill>
                  <a:schemeClr val="bg1"/>
                </a:solidFill>
                <a:latin typeface="Consolas" panose="020B0609020204030204" pitchFamily="49" charset="0"/>
                <a:cs typeface="Courier New" panose="02070309020205020404" pitchFamily="49" charset="0"/>
              </a:rPr>
              <a:t>x,y</a:t>
            </a:r>
            <a:r>
              <a:rPr lang="en-US" sz="1400" dirty="0">
                <a:solidFill>
                  <a:schemeClr val="bg1"/>
                </a:solidFill>
                <a:latin typeface="Consolas" panose="020B0609020204030204" pitchFamily="49" charset="0"/>
                <a:cs typeface="Courier New" panose="02070309020205020404" pitchFamily="49" charset="0"/>
              </a:rPr>
              <a:t>) = array(</a:t>
            </a:r>
            <a:r>
              <a:rPr lang="en-US" sz="1400" dirty="0" err="1">
                <a:solidFill>
                  <a:schemeClr val="bg1"/>
                </a:solidFill>
                <a:latin typeface="Consolas" panose="020B0609020204030204" pitchFamily="49" charset="0"/>
                <a:cs typeface="Courier New" panose="02070309020205020404" pitchFamily="49" charset="0"/>
              </a:rPr>
              <a:t>x,y</a:t>
            </a:r>
            <a:r>
              <a:rPr lang="en-US" sz="1400"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end do</a:t>
            </a: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end kernels</a:t>
            </a:r>
            <a:endParaRPr lang="en-US" sz="1400" dirty="0">
              <a:solidFill>
                <a:schemeClr val="bg1"/>
              </a:solidFill>
              <a:latin typeface="Consolas" panose="020B0609020204030204" pitchFamily="49" charset="0"/>
              <a:cs typeface="Courier New" panose="02070309020205020404" pitchFamily="49" charset="0"/>
            </a:endParaRPr>
          </a:p>
        </p:txBody>
      </p:sp>
      <p:sp>
        <p:nvSpPr>
          <p:cNvPr id="108" name="Rounded Rectangle 5">
            <a:extLst>
              <a:ext uri="{FF2B5EF4-FFF2-40B4-BE49-F238E27FC236}">
                <a16:creationId xmlns:a16="http://schemas.microsoft.com/office/drawing/2014/main" id="{988CF717-FB64-4F3F-9693-6CE2C1323979}"/>
              </a:ext>
            </a:extLst>
          </p:cNvPr>
          <p:cNvSpPr/>
          <p:nvPr/>
        </p:nvSpPr>
        <p:spPr>
          <a:xfrm>
            <a:off x="797792" y="940115"/>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09" name="Rectangle 108">
            <a:extLst>
              <a:ext uri="{FF2B5EF4-FFF2-40B4-BE49-F238E27FC236}">
                <a16:creationId xmlns:a16="http://schemas.microsoft.com/office/drawing/2014/main" id="{538BF3E9-BF88-4C7F-AF22-FE93FB586A27}"/>
              </a:ext>
            </a:extLst>
          </p:cNvPr>
          <p:cNvSpPr/>
          <p:nvPr/>
        </p:nvSpPr>
        <p:spPr>
          <a:xfrm>
            <a:off x="2356523"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10" name="Rectangle 109">
            <a:extLst>
              <a:ext uri="{FF2B5EF4-FFF2-40B4-BE49-F238E27FC236}">
                <a16:creationId xmlns:a16="http://schemas.microsoft.com/office/drawing/2014/main" id="{FC80FA35-E5D9-4127-8A05-9BA31C6387F4}"/>
              </a:ext>
            </a:extLst>
          </p:cNvPr>
          <p:cNvSpPr/>
          <p:nvPr/>
        </p:nvSpPr>
        <p:spPr>
          <a:xfrm>
            <a:off x="2726820"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a:extLst>
              <a:ext uri="{FF2B5EF4-FFF2-40B4-BE49-F238E27FC236}">
                <a16:creationId xmlns:a16="http://schemas.microsoft.com/office/drawing/2014/main" id="{51B2ABCC-77D7-441F-B311-5A41E156BA0C}"/>
              </a:ext>
            </a:extLst>
          </p:cNvPr>
          <p:cNvSpPr/>
          <p:nvPr/>
        </p:nvSpPr>
        <p:spPr>
          <a:xfrm>
            <a:off x="3097117"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6AE09574-AEB4-4576-88EE-256C77227185}"/>
              </a:ext>
            </a:extLst>
          </p:cNvPr>
          <p:cNvSpPr/>
          <p:nvPr/>
        </p:nvSpPr>
        <p:spPr>
          <a:xfrm>
            <a:off x="3467414" y="1503755"/>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ight Brace 113">
            <a:extLst>
              <a:ext uri="{FF2B5EF4-FFF2-40B4-BE49-F238E27FC236}">
                <a16:creationId xmlns:a16="http://schemas.microsoft.com/office/drawing/2014/main" id="{2B781575-F2DF-45F2-9ED1-20FE8EB75DF4}"/>
              </a:ext>
            </a:extLst>
          </p:cNvPr>
          <p:cNvSpPr/>
          <p:nvPr/>
        </p:nvSpPr>
        <p:spPr>
          <a:xfrm>
            <a:off x="4163502" y="1503755"/>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15" name="TextBox 114">
            <a:extLst>
              <a:ext uri="{FF2B5EF4-FFF2-40B4-BE49-F238E27FC236}">
                <a16:creationId xmlns:a16="http://schemas.microsoft.com/office/drawing/2014/main" id="{E17F331D-560B-47B5-B4A2-7D2041860ECE}"/>
              </a:ext>
            </a:extLst>
          </p:cNvPr>
          <p:cNvSpPr txBox="1"/>
          <p:nvPr/>
        </p:nvSpPr>
        <p:spPr>
          <a:xfrm>
            <a:off x="4269050" y="1506511"/>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16" name="TextBox 115">
            <a:extLst>
              <a:ext uri="{FF2B5EF4-FFF2-40B4-BE49-F238E27FC236}">
                <a16:creationId xmlns:a16="http://schemas.microsoft.com/office/drawing/2014/main" id="{FF525C88-7C8D-44E6-9D5D-98326E3984EB}"/>
              </a:ext>
            </a:extLst>
          </p:cNvPr>
          <p:cNvSpPr txBox="1"/>
          <p:nvPr/>
        </p:nvSpPr>
        <p:spPr>
          <a:xfrm>
            <a:off x="2289189" y="2195795"/>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17" name="Group 116">
            <a:extLst>
              <a:ext uri="{FF2B5EF4-FFF2-40B4-BE49-F238E27FC236}">
                <a16:creationId xmlns:a16="http://schemas.microsoft.com/office/drawing/2014/main" id="{DF8FB87E-951D-4D80-9A19-F32906BCA843}"/>
              </a:ext>
            </a:extLst>
          </p:cNvPr>
          <p:cNvGrpSpPr/>
          <p:nvPr/>
        </p:nvGrpSpPr>
        <p:grpSpPr>
          <a:xfrm>
            <a:off x="1678083" y="1142829"/>
            <a:ext cx="2824680" cy="400110"/>
            <a:chOff x="1277488" y="1499022"/>
            <a:chExt cx="2824680" cy="400110"/>
          </a:xfrm>
        </p:grpSpPr>
        <p:sp>
          <p:nvSpPr>
            <p:cNvPr id="118" name="TextBox 117">
              <a:extLst>
                <a:ext uri="{FF2B5EF4-FFF2-40B4-BE49-F238E27FC236}">
                  <a16:creationId xmlns:a16="http://schemas.microsoft.com/office/drawing/2014/main" id="{0F1D6C3F-F910-4828-9EAA-4792069E1845}"/>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19" name="Straight Arrow Connector 118">
              <a:extLst>
                <a:ext uri="{FF2B5EF4-FFF2-40B4-BE49-F238E27FC236}">
                  <a16:creationId xmlns:a16="http://schemas.microsoft.com/office/drawing/2014/main" id="{298B6C5C-AEE8-44A4-812D-B4AA0081FCE9}"/>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0" name="Straight Arrow Connector 119">
              <a:extLst>
                <a:ext uri="{FF2B5EF4-FFF2-40B4-BE49-F238E27FC236}">
                  <a16:creationId xmlns:a16="http://schemas.microsoft.com/office/drawing/2014/main" id="{B31C6669-9BFC-4B0E-AE87-F51576A66343}"/>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90" name="Rectangle 89">
            <a:extLst>
              <a:ext uri="{FF2B5EF4-FFF2-40B4-BE49-F238E27FC236}">
                <a16:creationId xmlns:a16="http://schemas.microsoft.com/office/drawing/2014/main" id="{1A82737D-A89E-4AC6-924E-7171A077AD0B}"/>
              </a:ext>
            </a:extLst>
          </p:cNvPr>
          <p:cNvSpPr/>
          <p:nvPr/>
        </p:nvSpPr>
        <p:spPr>
          <a:xfrm>
            <a:off x="2294285"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91" name="Rectangle 90">
            <a:extLst>
              <a:ext uri="{FF2B5EF4-FFF2-40B4-BE49-F238E27FC236}">
                <a16:creationId xmlns:a16="http://schemas.microsoft.com/office/drawing/2014/main" id="{112E206A-ECD8-46EE-842B-57EF978446E9}"/>
              </a:ext>
            </a:extLst>
          </p:cNvPr>
          <p:cNvSpPr/>
          <p:nvPr/>
        </p:nvSpPr>
        <p:spPr>
          <a:xfrm>
            <a:off x="2965617"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92" name="Rectangle 91">
            <a:extLst>
              <a:ext uri="{FF2B5EF4-FFF2-40B4-BE49-F238E27FC236}">
                <a16:creationId xmlns:a16="http://schemas.microsoft.com/office/drawing/2014/main" id="{113FE0A3-09E7-493B-AEC1-ADF960B54F95}"/>
              </a:ext>
            </a:extLst>
          </p:cNvPr>
          <p:cNvSpPr/>
          <p:nvPr/>
        </p:nvSpPr>
        <p:spPr>
          <a:xfrm>
            <a:off x="3636949"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93" name="Rectangle 92">
            <a:extLst>
              <a:ext uri="{FF2B5EF4-FFF2-40B4-BE49-F238E27FC236}">
                <a16:creationId xmlns:a16="http://schemas.microsoft.com/office/drawing/2014/main" id="{9C53D4F8-B4F4-4596-B090-6FDA1D536E6B}"/>
              </a:ext>
            </a:extLst>
          </p:cNvPr>
          <p:cNvSpPr/>
          <p:nvPr/>
        </p:nvSpPr>
        <p:spPr>
          <a:xfrm>
            <a:off x="4308281"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94" name="Rectangle 93">
            <a:extLst>
              <a:ext uri="{FF2B5EF4-FFF2-40B4-BE49-F238E27FC236}">
                <a16:creationId xmlns:a16="http://schemas.microsoft.com/office/drawing/2014/main" id="{8F54D191-C387-4F92-94B4-CCE656B80615}"/>
              </a:ext>
            </a:extLst>
          </p:cNvPr>
          <p:cNvSpPr/>
          <p:nvPr/>
        </p:nvSpPr>
        <p:spPr>
          <a:xfrm>
            <a:off x="4979613"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95" name="Rectangle 94">
            <a:extLst>
              <a:ext uri="{FF2B5EF4-FFF2-40B4-BE49-F238E27FC236}">
                <a16:creationId xmlns:a16="http://schemas.microsoft.com/office/drawing/2014/main" id="{FC8F6402-28DA-4C2F-9958-A64943961857}"/>
              </a:ext>
            </a:extLst>
          </p:cNvPr>
          <p:cNvSpPr/>
          <p:nvPr/>
        </p:nvSpPr>
        <p:spPr>
          <a:xfrm>
            <a:off x="5650945"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96" name="Rectangle 95">
            <a:extLst>
              <a:ext uri="{FF2B5EF4-FFF2-40B4-BE49-F238E27FC236}">
                <a16:creationId xmlns:a16="http://schemas.microsoft.com/office/drawing/2014/main" id="{F645A658-F72F-471D-B15B-D467D1BE050E}"/>
              </a:ext>
            </a:extLst>
          </p:cNvPr>
          <p:cNvSpPr/>
          <p:nvPr/>
        </p:nvSpPr>
        <p:spPr>
          <a:xfrm>
            <a:off x="6322277"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97" name="Rectangle 96">
            <a:extLst>
              <a:ext uri="{FF2B5EF4-FFF2-40B4-BE49-F238E27FC236}">
                <a16:creationId xmlns:a16="http://schemas.microsoft.com/office/drawing/2014/main" id="{FD53ACE5-C0AC-4C7C-B52B-1DB163CEE65C}"/>
              </a:ext>
            </a:extLst>
          </p:cNvPr>
          <p:cNvSpPr/>
          <p:nvPr/>
        </p:nvSpPr>
        <p:spPr>
          <a:xfrm>
            <a:off x="6993609"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(1,8)</a:t>
            </a:r>
          </a:p>
        </p:txBody>
      </p:sp>
      <p:sp>
        <p:nvSpPr>
          <p:cNvPr id="98" name="Rectangle 97">
            <a:extLst>
              <a:ext uri="{FF2B5EF4-FFF2-40B4-BE49-F238E27FC236}">
                <a16:creationId xmlns:a16="http://schemas.microsoft.com/office/drawing/2014/main" id="{2F5683F8-8688-4B48-B64E-DF2A5E2C3832}"/>
              </a:ext>
            </a:extLst>
          </p:cNvPr>
          <p:cNvSpPr/>
          <p:nvPr/>
        </p:nvSpPr>
        <p:spPr>
          <a:xfrm>
            <a:off x="2294285"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99" name="Rectangle 98">
            <a:extLst>
              <a:ext uri="{FF2B5EF4-FFF2-40B4-BE49-F238E27FC236}">
                <a16:creationId xmlns:a16="http://schemas.microsoft.com/office/drawing/2014/main" id="{CD0144DE-903F-4F3C-A2B3-DCDD522184C5}"/>
              </a:ext>
            </a:extLst>
          </p:cNvPr>
          <p:cNvSpPr/>
          <p:nvPr/>
        </p:nvSpPr>
        <p:spPr>
          <a:xfrm>
            <a:off x="2965617"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100" name="Rectangle 99">
            <a:extLst>
              <a:ext uri="{FF2B5EF4-FFF2-40B4-BE49-F238E27FC236}">
                <a16:creationId xmlns:a16="http://schemas.microsoft.com/office/drawing/2014/main" id="{1E87554A-7A51-410B-A23A-59CD62210524}"/>
              </a:ext>
            </a:extLst>
          </p:cNvPr>
          <p:cNvSpPr/>
          <p:nvPr/>
        </p:nvSpPr>
        <p:spPr>
          <a:xfrm>
            <a:off x="3636949"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101" name="Rectangle 100">
            <a:extLst>
              <a:ext uri="{FF2B5EF4-FFF2-40B4-BE49-F238E27FC236}">
                <a16:creationId xmlns:a16="http://schemas.microsoft.com/office/drawing/2014/main" id="{15FC85FA-459B-49D9-9504-D49030C06674}"/>
              </a:ext>
            </a:extLst>
          </p:cNvPr>
          <p:cNvSpPr/>
          <p:nvPr/>
        </p:nvSpPr>
        <p:spPr>
          <a:xfrm>
            <a:off x="4308281"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107" name="Rectangle 106">
            <a:extLst>
              <a:ext uri="{FF2B5EF4-FFF2-40B4-BE49-F238E27FC236}">
                <a16:creationId xmlns:a16="http://schemas.microsoft.com/office/drawing/2014/main" id="{87523026-E0D8-47C6-9C80-99CAAF50B948}"/>
              </a:ext>
            </a:extLst>
          </p:cNvPr>
          <p:cNvSpPr/>
          <p:nvPr/>
        </p:nvSpPr>
        <p:spPr>
          <a:xfrm>
            <a:off x="4979613"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111" name="Rectangle 110">
            <a:extLst>
              <a:ext uri="{FF2B5EF4-FFF2-40B4-BE49-F238E27FC236}">
                <a16:creationId xmlns:a16="http://schemas.microsoft.com/office/drawing/2014/main" id="{78EA6FB6-CC7E-49D2-BD53-51E2FC7E33AE}"/>
              </a:ext>
            </a:extLst>
          </p:cNvPr>
          <p:cNvSpPr/>
          <p:nvPr/>
        </p:nvSpPr>
        <p:spPr>
          <a:xfrm>
            <a:off x="5650945"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121" name="Rectangle 120">
            <a:extLst>
              <a:ext uri="{FF2B5EF4-FFF2-40B4-BE49-F238E27FC236}">
                <a16:creationId xmlns:a16="http://schemas.microsoft.com/office/drawing/2014/main" id="{8624AF5F-1214-4089-B315-0C8A79AE61C0}"/>
              </a:ext>
            </a:extLst>
          </p:cNvPr>
          <p:cNvSpPr/>
          <p:nvPr/>
        </p:nvSpPr>
        <p:spPr>
          <a:xfrm>
            <a:off x="6322277"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122" name="Rectangle 121">
            <a:extLst>
              <a:ext uri="{FF2B5EF4-FFF2-40B4-BE49-F238E27FC236}">
                <a16:creationId xmlns:a16="http://schemas.microsoft.com/office/drawing/2014/main" id="{9B3D28F8-E7A8-4270-AB64-72F9F9405418}"/>
              </a:ext>
            </a:extLst>
          </p:cNvPr>
          <p:cNvSpPr/>
          <p:nvPr/>
        </p:nvSpPr>
        <p:spPr>
          <a:xfrm>
            <a:off x="6993609"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(2,8)</a:t>
            </a:r>
          </a:p>
        </p:txBody>
      </p:sp>
      <p:sp>
        <p:nvSpPr>
          <p:cNvPr id="123" name="Rectangle 122">
            <a:extLst>
              <a:ext uri="{FF2B5EF4-FFF2-40B4-BE49-F238E27FC236}">
                <a16:creationId xmlns:a16="http://schemas.microsoft.com/office/drawing/2014/main" id="{9703068B-E889-4C4E-A31C-8A3940DCEBC9}"/>
              </a:ext>
            </a:extLst>
          </p:cNvPr>
          <p:cNvSpPr/>
          <p:nvPr/>
        </p:nvSpPr>
        <p:spPr>
          <a:xfrm>
            <a:off x="2294286"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124" name="Rectangle 123">
            <a:extLst>
              <a:ext uri="{FF2B5EF4-FFF2-40B4-BE49-F238E27FC236}">
                <a16:creationId xmlns:a16="http://schemas.microsoft.com/office/drawing/2014/main" id="{4F11FE72-3C78-48A3-A214-909F68EA5FBC}"/>
              </a:ext>
            </a:extLst>
          </p:cNvPr>
          <p:cNvSpPr/>
          <p:nvPr/>
        </p:nvSpPr>
        <p:spPr>
          <a:xfrm>
            <a:off x="2965618"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125" name="Rectangle 124">
            <a:extLst>
              <a:ext uri="{FF2B5EF4-FFF2-40B4-BE49-F238E27FC236}">
                <a16:creationId xmlns:a16="http://schemas.microsoft.com/office/drawing/2014/main" id="{90E65207-EB72-4E18-9A79-A36E59266CDB}"/>
              </a:ext>
            </a:extLst>
          </p:cNvPr>
          <p:cNvSpPr/>
          <p:nvPr/>
        </p:nvSpPr>
        <p:spPr>
          <a:xfrm>
            <a:off x="3636950"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126" name="Rectangle 125">
            <a:extLst>
              <a:ext uri="{FF2B5EF4-FFF2-40B4-BE49-F238E27FC236}">
                <a16:creationId xmlns:a16="http://schemas.microsoft.com/office/drawing/2014/main" id="{C7F35A34-6F08-435A-9F96-C96A0721382E}"/>
              </a:ext>
            </a:extLst>
          </p:cNvPr>
          <p:cNvSpPr/>
          <p:nvPr/>
        </p:nvSpPr>
        <p:spPr>
          <a:xfrm>
            <a:off x="4308282"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127" name="Rectangle 126">
            <a:extLst>
              <a:ext uri="{FF2B5EF4-FFF2-40B4-BE49-F238E27FC236}">
                <a16:creationId xmlns:a16="http://schemas.microsoft.com/office/drawing/2014/main" id="{7B7C1C4B-0242-4027-9F78-0DA99DEF0C40}"/>
              </a:ext>
            </a:extLst>
          </p:cNvPr>
          <p:cNvSpPr/>
          <p:nvPr/>
        </p:nvSpPr>
        <p:spPr>
          <a:xfrm>
            <a:off x="4979614"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128" name="Rectangle 127">
            <a:extLst>
              <a:ext uri="{FF2B5EF4-FFF2-40B4-BE49-F238E27FC236}">
                <a16:creationId xmlns:a16="http://schemas.microsoft.com/office/drawing/2014/main" id="{ADA1AC8C-69E3-442F-9298-BFAC1221711D}"/>
              </a:ext>
            </a:extLst>
          </p:cNvPr>
          <p:cNvSpPr/>
          <p:nvPr/>
        </p:nvSpPr>
        <p:spPr>
          <a:xfrm>
            <a:off x="5650946"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129" name="Rectangle 128">
            <a:extLst>
              <a:ext uri="{FF2B5EF4-FFF2-40B4-BE49-F238E27FC236}">
                <a16:creationId xmlns:a16="http://schemas.microsoft.com/office/drawing/2014/main" id="{A898E846-3EA4-4A14-9E99-A8ECBBB6E48E}"/>
              </a:ext>
            </a:extLst>
          </p:cNvPr>
          <p:cNvSpPr/>
          <p:nvPr/>
        </p:nvSpPr>
        <p:spPr>
          <a:xfrm>
            <a:off x="6322278"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130" name="Rectangle 129">
            <a:extLst>
              <a:ext uri="{FF2B5EF4-FFF2-40B4-BE49-F238E27FC236}">
                <a16:creationId xmlns:a16="http://schemas.microsoft.com/office/drawing/2014/main" id="{8AB2E827-826D-47BA-8362-C48E51F34D23}"/>
              </a:ext>
            </a:extLst>
          </p:cNvPr>
          <p:cNvSpPr/>
          <p:nvPr/>
        </p:nvSpPr>
        <p:spPr>
          <a:xfrm>
            <a:off x="6993610"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(3,8)</a:t>
            </a:r>
          </a:p>
        </p:txBody>
      </p:sp>
      <p:sp>
        <p:nvSpPr>
          <p:cNvPr id="131" name="Rectangle 130">
            <a:extLst>
              <a:ext uri="{FF2B5EF4-FFF2-40B4-BE49-F238E27FC236}">
                <a16:creationId xmlns:a16="http://schemas.microsoft.com/office/drawing/2014/main" id="{51C56910-861D-4BBF-9E8B-CEBA4AFFE1C0}"/>
              </a:ext>
            </a:extLst>
          </p:cNvPr>
          <p:cNvSpPr/>
          <p:nvPr/>
        </p:nvSpPr>
        <p:spPr>
          <a:xfrm>
            <a:off x="2294286"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(4,1)</a:t>
            </a:r>
          </a:p>
        </p:txBody>
      </p:sp>
      <p:sp>
        <p:nvSpPr>
          <p:cNvPr id="132" name="Rectangle 131">
            <a:extLst>
              <a:ext uri="{FF2B5EF4-FFF2-40B4-BE49-F238E27FC236}">
                <a16:creationId xmlns:a16="http://schemas.microsoft.com/office/drawing/2014/main" id="{DDF8472E-5350-4D3D-BFDB-07BB298BA151}"/>
              </a:ext>
            </a:extLst>
          </p:cNvPr>
          <p:cNvSpPr/>
          <p:nvPr/>
        </p:nvSpPr>
        <p:spPr>
          <a:xfrm>
            <a:off x="2965618"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(4,2)</a:t>
            </a:r>
          </a:p>
        </p:txBody>
      </p:sp>
      <p:sp>
        <p:nvSpPr>
          <p:cNvPr id="133" name="Rectangle 132">
            <a:extLst>
              <a:ext uri="{FF2B5EF4-FFF2-40B4-BE49-F238E27FC236}">
                <a16:creationId xmlns:a16="http://schemas.microsoft.com/office/drawing/2014/main" id="{30CE38F1-6C7D-47EA-B2AC-DEE2635D2D7E}"/>
              </a:ext>
            </a:extLst>
          </p:cNvPr>
          <p:cNvSpPr/>
          <p:nvPr/>
        </p:nvSpPr>
        <p:spPr>
          <a:xfrm>
            <a:off x="3636950"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(4,3)</a:t>
            </a:r>
          </a:p>
        </p:txBody>
      </p:sp>
      <p:sp>
        <p:nvSpPr>
          <p:cNvPr id="134" name="Rectangle 133">
            <a:extLst>
              <a:ext uri="{FF2B5EF4-FFF2-40B4-BE49-F238E27FC236}">
                <a16:creationId xmlns:a16="http://schemas.microsoft.com/office/drawing/2014/main" id="{D79AAAF6-3570-4738-B0EF-F79F400E86D2}"/>
              </a:ext>
            </a:extLst>
          </p:cNvPr>
          <p:cNvSpPr/>
          <p:nvPr/>
        </p:nvSpPr>
        <p:spPr>
          <a:xfrm>
            <a:off x="4308282"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(4,4)</a:t>
            </a:r>
          </a:p>
        </p:txBody>
      </p:sp>
      <p:sp>
        <p:nvSpPr>
          <p:cNvPr id="135" name="Rectangle 134">
            <a:extLst>
              <a:ext uri="{FF2B5EF4-FFF2-40B4-BE49-F238E27FC236}">
                <a16:creationId xmlns:a16="http://schemas.microsoft.com/office/drawing/2014/main" id="{F4D9B6B5-919E-44A2-9F7A-D683AB6B2307}"/>
              </a:ext>
            </a:extLst>
          </p:cNvPr>
          <p:cNvSpPr/>
          <p:nvPr/>
        </p:nvSpPr>
        <p:spPr>
          <a:xfrm>
            <a:off x="4979614"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(4,5)</a:t>
            </a:r>
          </a:p>
        </p:txBody>
      </p:sp>
      <p:sp>
        <p:nvSpPr>
          <p:cNvPr id="136" name="Rectangle 135">
            <a:extLst>
              <a:ext uri="{FF2B5EF4-FFF2-40B4-BE49-F238E27FC236}">
                <a16:creationId xmlns:a16="http://schemas.microsoft.com/office/drawing/2014/main" id="{CF493B28-F600-466D-BB78-0163AF15CE05}"/>
              </a:ext>
            </a:extLst>
          </p:cNvPr>
          <p:cNvSpPr/>
          <p:nvPr/>
        </p:nvSpPr>
        <p:spPr>
          <a:xfrm>
            <a:off x="5650946"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(4,6)</a:t>
            </a:r>
          </a:p>
        </p:txBody>
      </p:sp>
      <p:sp>
        <p:nvSpPr>
          <p:cNvPr id="137" name="Rectangle 136">
            <a:extLst>
              <a:ext uri="{FF2B5EF4-FFF2-40B4-BE49-F238E27FC236}">
                <a16:creationId xmlns:a16="http://schemas.microsoft.com/office/drawing/2014/main" id="{4BAD48C3-A927-4ECA-9443-11B51B4A514B}"/>
              </a:ext>
            </a:extLst>
          </p:cNvPr>
          <p:cNvSpPr/>
          <p:nvPr/>
        </p:nvSpPr>
        <p:spPr>
          <a:xfrm>
            <a:off x="6322278"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(4,7)</a:t>
            </a:r>
          </a:p>
        </p:txBody>
      </p:sp>
      <p:sp>
        <p:nvSpPr>
          <p:cNvPr id="138" name="Rectangle 137">
            <a:extLst>
              <a:ext uri="{FF2B5EF4-FFF2-40B4-BE49-F238E27FC236}">
                <a16:creationId xmlns:a16="http://schemas.microsoft.com/office/drawing/2014/main" id="{76EFEE17-1D8D-4347-ACAB-393D99661EEA}"/>
              </a:ext>
            </a:extLst>
          </p:cNvPr>
          <p:cNvSpPr/>
          <p:nvPr/>
        </p:nvSpPr>
        <p:spPr>
          <a:xfrm>
            <a:off x="6993610"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(4,8)</a:t>
            </a:r>
          </a:p>
        </p:txBody>
      </p:sp>
      <p:sp>
        <p:nvSpPr>
          <p:cNvPr id="139" name="Rounded Rectangle 5">
            <a:extLst>
              <a:ext uri="{FF2B5EF4-FFF2-40B4-BE49-F238E27FC236}">
                <a16:creationId xmlns:a16="http://schemas.microsoft.com/office/drawing/2014/main" id="{EB64C142-26F9-495F-B810-3BEB65946855}"/>
              </a:ext>
            </a:extLst>
          </p:cNvPr>
          <p:cNvSpPr/>
          <p:nvPr/>
        </p:nvSpPr>
        <p:spPr>
          <a:xfrm>
            <a:off x="1037905" y="2979834"/>
            <a:ext cx="6627035" cy="684436"/>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40" name="TextBox 139">
            <a:extLst>
              <a:ext uri="{FF2B5EF4-FFF2-40B4-BE49-F238E27FC236}">
                <a16:creationId xmlns:a16="http://schemas.microsoft.com/office/drawing/2014/main" id="{10FD7873-ABDA-452D-B49A-C99090F32103}"/>
              </a:ext>
            </a:extLst>
          </p:cNvPr>
          <p:cNvSpPr txBox="1"/>
          <p:nvPr/>
        </p:nvSpPr>
        <p:spPr>
          <a:xfrm>
            <a:off x="-204198" y="3066406"/>
            <a:ext cx="1602469" cy="461665"/>
          </a:xfrm>
          <a:prstGeom prst="rect">
            <a:avLst/>
          </a:prstGeom>
          <a:noFill/>
        </p:spPr>
        <p:txBody>
          <a:bodyPr wrap="square" rtlCol="0">
            <a:spAutoFit/>
          </a:bodyPr>
          <a:lstStyle/>
          <a:p>
            <a:pPr algn="ctr"/>
            <a:r>
              <a:rPr lang="en-US" sz="2400" b="1" dirty="0">
                <a:solidFill>
                  <a:srgbClr val="FF0000"/>
                </a:solidFill>
                <a:latin typeface="Trebuchet MS" pitchFamily="34" charset="0"/>
              </a:rPr>
              <a:t>Gang</a:t>
            </a:r>
          </a:p>
        </p:txBody>
      </p:sp>
      <p:sp>
        <p:nvSpPr>
          <p:cNvPr id="141" name="TextBox 140">
            <a:extLst>
              <a:ext uri="{FF2B5EF4-FFF2-40B4-BE49-F238E27FC236}">
                <a16:creationId xmlns:a16="http://schemas.microsoft.com/office/drawing/2014/main" id="{E29BA861-8E7F-49FE-BCBC-A1DBF53D9735}"/>
              </a:ext>
            </a:extLst>
          </p:cNvPr>
          <p:cNvSpPr txBox="1"/>
          <p:nvPr/>
        </p:nvSpPr>
        <p:spPr>
          <a:xfrm>
            <a:off x="887518" y="3143938"/>
            <a:ext cx="1602469" cy="369332"/>
          </a:xfrm>
          <a:prstGeom prst="rect">
            <a:avLst/>
          </a:prstGeom>
          <a:noFill/>
        </p:spPr>
        <p:txBody>
          <a:bodyPr wrap="square" rtlCol="0">
            <a:spAutoFit/>
          </a:bodyPr>
          <a:lstStyle/>
          <a:p>
            <a:pPr algn="ctr"/>
            <a:r>
              <a:rPr lang="en-US" b="1" dirty="0">
                <a:solidFill>
                  <a:srgbClr val="0C4E9B"/>
                </a:solidFill>
                <a:latin typeface="Trebuchet MS" pitchFamily="34" charset="0"/>
              </a:rPr>
              <a:t>1 Worker</a:t>
            </a:r>
          </a:p>
        </p:txBody>
      </p:sp>
      <p:sp>
        <p:nvSpPr>
          <p:cNvPr id="142" name="Rectangle 141">
            <a:extLst>
              <a:ext uri="{FF2B5EF4-FFF2-40B4-BE49-F238E27FC236}">
                <a16:creationId xmlns:a16="http://schemas.microsoft.com/office/drawing/2014/main" id="{BA95324E-0B23-4392-AB57-F15246A51A57}"/>
              </a:ext>
            </a:extLst>
          </p:cNvPr>
          <p:cNvSpPr/>
          <p:nvPr/>
        </p:nvSpPr>
        <p:spPr>
          <a:xfrm>
            <a:off x="2294284"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143" name="Rectangle 142">
            <a:extLst>
              <a:ext uri="{FF2B5EF4-FFF2-40B4-BE49-F238E27FC236}">
                <a16:creationId xmlns:a16="http://schemas.microsoft.com/office/drawing/2014/main" id="{BF0F5193-93E0-4651-8C80-9B4A383D1CF5}"/>
              </a:ext>
            </a:extLst>
          </p:cNvPr>
          <p:cNvSpPr/>
          <p:nvPr/>
        </p:nvSpPr>
        <p:spPr>
          <a:xfrm>
            <a:off x="2965616"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144" name="Rectangle 143">
            <a:extLst>
              <a:ext uri="{FF2B5EF4-FFF2-40B4-BE49-F238E27FC236}">
                <a16:creationId xmlns:a16="http://schemas.microsoft.com/office/drawing/2014/main" id="{8D3C7BA5-4737-4F33-8F14-518F51994783}"/>
              </a:ext>
            </a:extLst>
          </p:cNvPr>
          <p:cNvSpPr/>
          <p:nvPr/>
        </p:nvSpPr>
        <p:spPr>
          <a:xfrm>
            <a:off x="3636948"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145" name="Rectangle 144">
            <a:extLst>
              <a:ext uri="{FF2B5EF4-FFF2-40B4-BE49-F238E27FC236}">
                <a16:creationId xmlns:a16="http://schemas.microsoft.com/office/drawing/2014/main" id="{40928C56-2530-47F2-933E-6A6C411E839E}"/>
              </a:ext>
            </a:extLst>
          </p:cNvPr>
          <p:cNvSpPr/>
          <p:nvPr/>
        </p:nvSpPr>
        <p:spPr>
          <a:xfrm>
            <a:off x="4308280"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149" name="Rectangle 148">
            <a:extLst>
              <a:ext uri="{FF2B5EF4-FFF2-40B4-BE49-F238E27FC236}">
                <a16:creationId xmlns:a16="http://schemas.microsoft.com/office/drawing/2014/main" id="{9959AE68-B991-4F17-8D1F-418AB88F4E26}"/>
              </a:ext>
            </a:extLst>
          </p:cNvPr>
          <p:cNvSpPr/>
          <p:nvPr/>
        </p:nvSpPr>
        <p:spPr>
          <a:xfrm>
            <a:off x="4979612"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150" name="Rectangle 149">
            <a:extLst>
              <a:ext uri="{FF2B5EF4-FFF2-40B4-BE49-F238E27FC236}">
                <a16:creationId xmlns:a16="http://schemas.microsoft.com/office/drawing/2014/main" id="{C2C0AF1D-34A8-4810-BBFE-5CCFDC51F17A}"/>
              </a:ext>
            </a:extLst>
          </p:cNvPr>
          <p:cNvSpPr/>
          <p:nvPr/>
        </p:nvSpPr>
        <p:spPr>
          <a:xfrm>
            <a:off x="5650944"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151" name="Rectangle 150">
            <a:extLst>
              <a:ext uri="{FF2B5EF4-FFF2-40B4-BE49-F238E27FC236}">
                <a16:creationId xmlns:a16="http://schemas.microsoft.com/office/drawing/2014/main" id="{A77530DB-2ABC-4B5A-A1FF-C337E8AF1BCD}"/>
              </a:ext>
            </a:extLst>
          </p:cNvPr>
          <p:cNvSpPr/>
          <p:nvPr/>
        </p:nvSpPr>
        <p:spPr>
          <a:xfrm>
            <a:off x="6322276"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152" name="Rectangle 151">
            <a:extLst>
              <a:ext uri="{FF2B5EF4-FFF2-40B4-BE49-F238E27FC236}">
                <a16:creationId xmlns:a16="http://schemas.microsoft.com/office/drawing/2014/main" id="{0C4CF412-9F60-4E62-9A42-6375D1A5A0C3}"/>
              </a:ext>
            </a:extLst>
          </p:cNvPr>
          <p:cNvSpPr/>
          <p:nvPr/>
        </p:nvSpPr>
        <p:spPr>
          <a:xfrm>
            <a:off x="6993608"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(1,8)</a:t>
            </a:r>
          </a:p>
        </p:txBody>
      </p:sp>
      <p:sp>
        <p:nvSpPr>
          <p:cNvPr id="146" name="TextBox 145">
            <a:extLst>
              <a:ext uri="{FF2B5EF4-FFF2-40B4-BE49-F238E27FC236}">
                <a16:creationId xmlns:a16="http://schemas.microsoft.com/office/drawing/2014/main" id="{BA371AD6-728C-4E6E-9810-83047009C65D}"/>
              </a:ext>
            </a:extLst>
          </p:cNvPr>
          <p:cNvSpPr txBox="1"/>
          <p:nvPr/>
        </p:nvSpPr>
        <p:spPr>
          <a:xfrm>
            <a:off x="2199506" y="3035629"/>
            <a:ext cx="2824680" cy="523220"/>
          </a:xfrm>
          <a:prstGeom prst="rect">
            <a:avLst/>
          </a:prstGeom>
          <a:noFill/>
        </p:spPr>
        <p:txBody>
          <a:bodyPr wrap="square" rtlCol="0">
            <a:spAutoFit/>
          </a:bodyPr>
          <a:lstStyle/>
          <a:p>
            <a:pPr algn="ctr"/>
            <a:r>
              <a:rPr lang="en-US" sz="2800" b="1" dirty="0">
                <a:ln>
                  <a:solidFill>
                    <a:sysClr val="windowText" lastClr="000000"/>
                  </a:solidFill>
                </a:ln>
                <a:latin typeface="Trebuchet MS" pitchFamily="34" charset="0"/>
              </a:rPr>
              <a:t>Vector</a:t>
            </a:r>
          </a:p>
        </p:txBody>
      </p:sp>
      <p:cxnSp>
        <p:nvCxnSpPr>
          <p:cNvPr id="147" name="Straight Arrow Connector 146">
            <a:extLst>
              <a:ext uri="{FF2B5EF4-FFF2-40B4-BE49-F238E27FC236}">
                <a16:creationId xmlns:a16="http://schemas.microsoft.com/office/drawing/2014/main" id="{D289DD51-4404-4A5F-B229-8CC135F18134}"/>
              </a:ext>
            </a:extLst>
          </p:cNvPr>
          <p:cNvCxnSpPr>
            <a:cxnSpLocks/>
          </p:cNvCxnSpPr>
          <p:nvPr/>
        </p:nvCxnSpPr>
        <p:spPr>
          <a:xfrm>
            <a:off x="4296678" y="3333400"/>
            <a:ext cx="585677"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8" name="Straight Arrow Connector 147">
            <a:extLst>
              <a:ext uri="{FF2B5EF4-FFF2-40B4-BE49-F238E27FC236}">
                <a16:creationId xmlns:a16="http://schemas.microsoft.com/office/drawing/2014/main" id="{0028D8A8-0CC5-4E0D-88C9-6ECDACDE48A2}"/>
              </a:ext>
            </a:extLst>
          </p:cNvPr>
          <p:cNvCxnSpPr>
            <a:cxnSpLocks/>
          </p:cNvCxnSpPr>
          <p:nvPr/>
        </p:nvCxnSpPr>
        <p:spPr>
          <a:xfrm flipH="1" flipV="1">
            <a:off x="2403548" y="3328604"/>
            <a:ext cx="562068" cy="4796"/>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53" name="Rounded Rectangle 5">
            <a:extLst>
              <a:ext uri="{FF2B5EF4-FFF2-40B4-BE49-F238E27FC236}">
                <a16:creationId xmlns:a16="http://schemas.microsoft.com/office/drawing/2014/main" id="{3298B685-147B-4361-A6DE-E282FCC7D6A6}"/>
              </a:ext>
            </a:extLst>
          </p:cNvPr>
          <p:cNvSpPr/>
          <p:nvPr/>
        </p:nvSpPr>
        <p:spPr>
          <a:xfrm>
            <a:off x="2219578" y="3664271"/>
            <a:ext cx="5445362"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62" name="Rectangle 161">
            <a:extLst>
              <a:ext uri="{FF2B5EF4-FFF2-40B4-BE49-F238E27FC236}">
                <a16:creationId xmlns:a16="http://schemas.microsoft.com/office/drawing/2014/main" id="{1B9E2FE2-7469-4AD5-B6B5-702B2BE7706D}"/>
              </a:ext>
            </a:extLst>
          </p:cNvPr>
          <p:cNvSpPr/>
          <p:nvPr/>
        </p:nvSpPr>
        <p:spPr>
          <a:xfrm>
            <a:off x="2294284"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163" name="Rectangle 162">
            <a:extLst>
              <a:ext uri="{FF2B5EF4-FFF2-40B4-BE49-F238E27FC236}">
                <a16:creationId xmlns:a16="http://schemas.microsoft.com/office/drawing/2014/main" id="{2E8AA4B9-6DBE-403A-A3F3-24FE2A3FD8DA}"/>
              </a:ext>
            </a:extLst>
          </p:cNvPr>
          <p:cNvSpPr/>
          <p:nvPr/>
        </p:nvSpPr>
        <p:spPr>
          <a:xfrm>
            <a:off x="2965616"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164" name="Rectangle 163">
            <a:extLst>
              <a:ext uri="{FF2B5EF4-FFF2-40B4-BE49-F238E27FC236}">
                <a16:creationId xmlns:a16="http://schemas.microsoft.com/office/drawing/2014/main" id="{EA3C9525-2923-4C70-B64C-F730166B3B3D}"/>
              </a:ext>
            </a:extLst>
          </p:cNvPr>
          <p:cNvSpPr/>
          <p:nvPr/>
        </p:nvSpPr>
        <p:spPr>
          <a:xfrm>
            <a:off x="3636948"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165" name="Rectangle 164">
            <a:extLst>
              <a:ext uri="{FF2B5EF4-FFF2-40B4-BE49-F238E27FC236}">
                <a16:creationId xmlns:a16="http://schemas.microsoft.com/office/drawing/2014/main" id="{0B78A13F-6A60-4985-968C-EE6554192DDF}"/>
              </a:ext>
            </a:extLst>
          </p:cNvPr>
          <p:cNvSpPr/>
          <p:nvPr/>
        </p:nvSpPr>
        <p:spPr>
          <a:xfrm>
            <a:off x="4308280"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166" name="Rectangle 165">
            <a:extLst>
              <a:ext uri="{FF2B5EF4-FFF2-40B4-BE49-F238E27FC236}">
                <a16:creationId xmlns:a16="http://schemas.microsoft.com/office/drawing/2014/main" id="{AF8F406E-D218-4F50-9519-862B34B05C98}"/>
              </a:ext>
            </a:extLst>
          </p:cNvPr>
          <p:cNvSpPr/>
          <p:nvPr/>
        </p:nvSpPr>
        <p:spPr>
          <a:xfrm>
            <a:off x="4979612"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167" name="Rectangle 166">
            <a:extLst>
              <a:ext uri="{FF2B5EF4-FFF2-40B4-BE49-F238E27FC236}">
                <a16:creationId xmlns:a16="http://schemas.microsoft.com/office/drawing/2014/main" id="{98DE20D8-D00D-42CF-BA7A-75CCBCC147B0}"/>
              </a:ext>
            </a:extLst>
          </p:cNvPr>
          <p:cNvSpPr/>
          <p:nvPr/>
        </p:nvSpPr>
        <p:spPr>
          <a:xfrm>
            <a:off x="5650944"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168" name="Rectangle 167">
            <a:extLst>
              <a:ext uri="{FF2B5EF4-FFF2-40B4-BE49-F238E27FC236}">
                <a16:creationId xmlns:a16="http://schemas.microsoft.com/office/drawing/2014/main" id="{26C5F552-773E-4A85-8012-1A1D4D402D02}"/>
              </a:ext>
            </a:extLst>
          </p:cNvPr>
          <p:cNvSpPr/>
          <p:nvPr/>
        </p:nvSpPr>
        <p:spPr>
          <a:xfrm>
            <a:off x="6322276"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169" name="Rectangle 168">
            <a:extLst>
              <a:ext uri="{FF2B5EF4-FFF2-40B4-BE49-F238E27FC236}">
                <a16:creationId xmlns:a16="http://schemas.microsoft.com/office/drawing/2014/main" id="{4065C46E-13C7-478A-9C9A-64FAFBE07FEE}"/>
              </a:ext>
            </a:extLst>
          </p:cNvPr>
          <p:cNvSpPr/>
          <p:nvPr/>
        </p:nvSpPr>
        <p:spPr>
          <a:xfrm>
            <a:off x="6993608"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(2,8)</a:t>
            </a:r>
          </a:p>
        </p:txBody>
      </p:sp>
      <p:sp>
        <p:nvSpPr>
          <p:cNvPr id="170" name="Rounded Rectangle 5">
            <a:extLst>
              <a:ext uri="{FF2B5EF4-FFF2-40B4-BE49-F238E27FC236}">
                <a16:creationId xmlns:a16="http://schemas.microsoft.com/office/drawing/2014/main" id="{83F8A452-C211-46A2-9E37-4F2D2E2EB3DC}"/>
              </a:ext>
            </a:extLst>
          </p:cNvPr>
          <p:cNvSpPr/>
          <p:nvPr/>
        </p:nvSpPr>
        <p:spPr>
          <a:xfrm>
            <a:off x="2213554" y="4335602"/>
            <a:ext cx="5451386"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71" name="Rectangle 170">
            <a:extLst>
              <a:ext uri="{FF2B5EF4-FFF2-40B4-BE49-F238E27FC236}">
                <a16:creationId xmlns:a16="http://schemas.microsoft.com/office/drawing/2014/main" id="{082F9719-DB3F-42A5-A25D-92073FB1D4D2}"/>
              </a:ext>
            </a:extLst>
          </p:cNvPr>
          <p:cNvSpPr/>
          <p:nvPr/>
        </p:nvSpPr>
        <p:spPr>
          <a:xfrm>
            <a:off x="2294285"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172" name="Rectangle 171">
            <a:extLst>
              <a:ext uri="{FF2B5EF4-FFF2-40B4-BE49-F238E27FC236}">
                <a16:creationId xmlns:a16="http://schemas.microsoft.com/office/drawing/2014/main" id="{499A5D58-C8DD-41A2-B216-5E7FF82B8BEC}"/>
              </a:ext>
            </a:extLst>
          </p:cNvPr>
          <p:cNvSpPr/>
          <p:nvPr/>
        </p:nvSpPr>
        <p:spPr>
          <a:xfrm>
            <a:off x="2965617"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173" name="Rectangle 172">
            <a:extLst>
              <a:ext uri="{FF2B5EF4-FFF2-40B4-BE49-F238E27FC236}">
                <a16:creationId xmlns:a16="http://schemas.microsoft.com/office/drawing/2014/main" id="{0637EC33-35C4-44F9-B914-1D3C0B98AE6A}"/>
              </a:ext>
            </a:extLst>
          </p:cNvPr>
          <p:cNvSpPr/>
          <p:nvPr/>
        </p:nvSpPr>
        <p:spPr>
          <a:xfrm>
            <a:off x="3636949"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175" name="Rectangle 174">
            <a:extLst>
              <a:ext uri="{FF2B5EF4-FFF2-40B4-BE49-F238E27FC236}">
                <a16:creationId xmlns:a16="http://schemas.microsoft.com/office/drawing/2014/main" id="{629F3DF8-0538-49FE-B97B-C149855ADB52}"/>
              </a:ext>
            </a:extLst>
          </p:cNvPr>
          <p:cNvSpPr/>
          <p:nvPr/>
        </p:nvSpPr>
        <p:spPr>
          <a:xfrm>
            <a:off x="4308281"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176" name="Rectangle 175">
            <a:extLst>
              <a:ext uri="{FF2B5EF4-FFF2-40B4-BE49-F238E27FC236}">
                <a16:creationId xmlns:a16="http://schemas.microsoft.com/office/drawing/2014/main" id="{F515084C-8F7F-45F4-AC2B-430F14462655}"/>
              </a:ext>
            </a:extLst>
          </p:cNvPr>
          <p:cNvSpPr/>
          <p:nvPr/>
        </p:nvSpPr>
        <p:spPr>
          <a:xfrm>
            <a:off x="4979613"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177" name="Rectangle 176">
            <a:extLst>
              <a:ext uri="{FF2B5EF4-FFF2-40B4-BE49-F238E27FC236}">
                <a16:creationId xmlns:a16="http://schemas.microsoft.com/office/drawing/2014/main" id="{D8898464-0B61-49F0-99E8-5116A92CA365}"/>
              </a:ext>
            </a:extLst>
          </p:cNvPr>
          <p:cNvSpPr/>
          <p:nvPr/>
        </p:nvSpPr>
        <p:spPr>
          <a:xfrm>
            <a:off x="5650945"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178" name="Rectangle 177">
            <a:extLst>
              <a:ext uri="{FF2B5EF4-FFF2-40B4-BE49-F238E27FC236}">
                <a16:creationId xmlns:a16="http://schemas.microsoft.com/office/drawing/2014/main" id="{6895424C-371F-4FF2-9269-F9082124DAB6}"/>
              </a:ext>
            </a:extLst>
          </p:cNvPr>
          <p:cNvSpPr/>
          <p:nvPr/>
        </p:nvSpPr>
        <p:spPr>
          <a:xfrm>
            <a:off x="6322277"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179" name="Rectangle 178">
            <a:extLst>
              <a:ext uri="{FF2B5EF4-FFF2-40B4-BE49-F238E27FC236}">
                <a16:creationId xmlns:a16="http://schemas.microsoft.com/office/drawing/2014/main" id="{8CE407B6-6328-4FF6-BBC4-051E7AA7351B}"/>
              </a:ext>
            </a:extLst>
          </p:cNvPr>
          <p:cNvSpPr/>
          <p:nvPr/>
        </p:nvSpPr>
        <p:spPr>
          <a:xfrm>
            <a:off x="6993609"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(3,8)</a:t>
            </a:r>
          </a:p>
        </p:txBody>
      </p:sp>
      <p:sp>
        <p:nvSpPr>
          <p:cNvPr id="180" name="Rounded Rectangle 5">
            <a:extLst>
              <a:ext uri="{FF2B5EF4-FFF2-40B4-BE49-F238E27FC236}">
                <a16:creationId xmlns:a16="http://schemas.microsoft.com/office/drawing/2014/main" id="{ECECEB48-31F0-4B9D-B2F9-625EB5FE99AC}"/>
              </a:ext>
            </a:extLst>
          </p:cNvPr>
          <p:cNvSpPr/>
          <p:nvPr/>
        </p:nvSpPr>
        <p:spPr>
          <a:xfrm>
            <a:off x="2219578" y="5006934"/>
            <a:ext cx="5445362"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81" name="Rectangle 180">
            <a:extLst>
              <a:ext uri="{FF2B5EF4-FFF2-40B4-BE49-F238E27FC236}">
                <a16:creationId xmlns:a16="http://schemas.microsoft.com/office/drawing/2014/main" id="{9068541E-DC53-4F6E-9C65-FAE10E602043}"/>
              </a:ext>
            </a:extLst>
          </p:cNvPr>
          <p:cNvSpPr/>
          <p:nvPr/>
        </p:nvSpPr>
        <p:spPr>
          <a:xfrm>
            <a:off x="2294285"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(4,1)</a:t>
            </a:r>
          </a:p>
        </p:txBody>
      </p:sp>
      <p:sp>
        <p:nvSpPr>
          <p:cNvPr id="182" name="Rectangle 181">
            <a:extLst>
              <a:ext uri="{FF2B5EF4-FFF2-40B4-BE49-F238E27FC236}">
                <a16:creationId xmlns:a16="http://schemas.microsoft.com/office/drawing/2014/main" id="{51391761-307E-4B9D-A5B3-E68DB257B406}"/>
              </a:ext>
            </a:extLst>
          </p:cNvPr>
          <p:cNvSpPr/>
          <p:nvPr/>
        </p:nvSpPr>
        <p:spPr>
          <a:xfrm>
            <a:off x="2965617"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(4,2)</a:t>
            </a:r>
          </a:p>
        </p:txBody>
      </p:sp>
      <p:sp>
        <p:nvSpPr>
          <p:cNvPr id="183" name="Rectangle 182">
            <a:extLst>
              <a:ext uri="{FF2B5EF4-FFF2-40B4-BE49-F238E27FC236}">
                <a16:creationId xmlns:a16="http://schemas.microsoft.com/office/drawing/2014/main" id="{90F3B8C1-DA56-4919-A24A-2143626FBFAE}"/>
              </a:ext>
            </a:extLst>
          </p:cNvPr>
          <p:cNvSpPr/>
          <p:nvPr/>
        </p:nvSpPr>
        <p:spPr>
          <a:xfrm>
            <a:off x="3636949"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(4,3)</a:t>
            </a:r>
          </a:p>
        </p:txBody>
      </p:sp>
      <p:sp>
        <p:nvSpPr>
          <p:cNvPr id="184" name="Rectangle 183">
            <a:extLst>
              <a:ext uri="{FF2B5EF4-FFF2-40B4-BE49-F238E27FC236}">
                <a16:creationId xmlns:a16="http://schemas.microsoft.com/office/drawing/2014/main" id="{AC3B7E38-BFB2-4F18-9055-039D9E96946F}"/>
              </a:ext>
            </a:extLst>
          </p:cNvPr>
          <p:cNvSpPr/>
          <p:nvPr/>
        </p:nvSpPr>
        <p:spPr>
          <a:xfrm>
            <a:off x="4308281"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(4,4)</a:t>
            </a:r>
          </a:p>
        </p:txBody>
      </p:sp>
      <p:sp>
        <p:nvSpPr>
          <p:cNvPr id="185" name="Rectangle 184">
            <a:extLst>
              <a:ext uri="{FF2B5EF4-FFF2-40B4-BE49-F238E27FC236}">
                <a16:creationId xmlns:a16="http://schemas.microsoft.com/office/drawing/2014/main" id="{0A3C03FC-DC95-4208-A1C5-780D508CBBAC}"/>
              </a:ext>
            </a:extLst>
          </p:cNvPr>
          <p:cNvSpPr/>
          <p:nvPr/>
        </p:nvSpPr>
        <p:spPr>
          <a:xfrm>
            <a:off x="4979613"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(4,5)</a:t>
            </a:r>
          </a:p>
        </p:txBody>
      </p:sp>
      <p:sp>
        <p:nvSpPr>
          <p:cNvPr id="186" name="Rectangle 185">
            <a:extLst>
              <a:ext uri="{FF2B5EF4-FFF2-40B4-BE49-F238E27FC236}">
                <a16:creationId xmlns:a16="http://schemas.microsoft.com/office/drawing/2014/main" id="{6EF840A3-7E08-414F-AF54-B84D63246A36}"/>
              </a:ext>
            </a:extLst>
          </p:cNvPr>
          <p:cNvSpPr/>
          <p:nvPr/>
        </p:nvSpPr>
        <p:spPr>
          <a:xfrm>
            <a:off x="5650945"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(4,6)</a:t>
            </a:r>
          </a:p>
        </p:txBody>
      </p:sp>
      <p:sp>
        <p:nvSpPr>
          <p:cNvPr id="187" name="Rectangle 186">
            <a:extLst>
              <a:ext uri="{FF2B5EF4-FFF2-40B4-BE49-F238E27FC236}">
                <a16:creationId xmlns:a16="http://schemas.microsoft.com/office/drawing/2014/main" id="{3A1E2B82-501C-4995-B77D-4B9C7F4013EE}"/>
              </a:ext>
            </a:extLst>
          </p:cNvPr>
          <p:cNvSpPr/>
          <p:nvPr/>
        </p:nvSpPr>
        <p:spPr>
          <a:xfrm>
            <a:off x="6322277"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(4,7)</a:t>
            </a:r>
          </a:p>
        </p:txBody>
      </p:sp>
      <p:sp>
        <p:nvSpPr>
          <p:cNvPr id="188" name="Rectangle 187">
            <a:extLst>
              <a:ext uri="{FF2B5EF4-FFF2-40B4-BE49-F238E27FC236}">
                <a16:creationId xmlns:a16="http://schemas.microsoft.com/office/drawing/2014/main" id="{3C83E600-3975-43D2-BA6A-C8083C1324A9}"/>
              </a:ext>
            </a:extLst>
          </p:cNvPr>
          <p:cNvSpPr/>
          <p:nvPr/>
        </p:nvSpPr>
        <p:spPr>
          <a:xfrm>
            <a:off x="6993609"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(4,8)</a:t>
            </a:r>
          </a:p>
        </p:txBody>
      </p:sp>
    </p:spTree>
    <p:extLst>
      <p:ext uri="{BB962C8B-B14F-4D97-AF65-F5344CB8AC3E}">
        <p14:creationId xmlns:p14="http://schemas.microsoft.com/office/powerpoint/2010/main" val="139594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4">
                                            <p:txEl>
                                              <p:pRg st="0" end="0"/>
                                            </p:txEl>
                                          </p:spTgt>
                                        </p:tgtEl>
                                        <p:attrNameLst>
                                          <p:attrName>style.visibility</p:attrName>
                                        </p:attrNameLst>
                                      </p:cBhvr>
                                      <p:to>
                                        <p:strVal val="visible"/>
                                      </p:to>
                                    </p:set>
                                    <p:animEffect transition="in" filter="fade">
                                      <p:cBhvr>
                                        <p:cTn id="7" dur="500"/>
                                        <p:tgtEl>
                                          <p:spTgt spid="17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4">
                                            <p:txEl>
                                              <p:pRg st="1" end="1"/>
                                            </p:txEl>
                                          </p:spTgt>
                                        </p:tgtEl>
                                        <p:attrNameLst>
                                          <p:attrName>style.visibility</p:attrName>
                                        </p:attrNameLst>
                                      </p:cBhvr>
                                      <p:to>
                                        <p:strVal val="visible"/>
                                      </p:to>
                                    </p:set>
                                    <p:animEffect transition="in" filter="fade">
                                      <p:cBhvr>
                                        <p:cTn id="12" dur="500"/>
                                        <p:tgtEl>
                                          <p:spTgt spid="17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9"/>
                                        </p:tgtEl>
                                        <p:attrNameLst>
                                          <p:attrName>style.visibility</p:attrName>
                                        </p:attrNameLst>
                                      </p:cBhvr>
                                      <p:to>
                                        <p:strVal val="visible"/>
                                      </p:to>
                                    </p:set>
                                    <p:animEffect transition="in" filter="fade">
                                      <p:cBhvr>
                                        <p:cTn id="17" dur="500"/>
                                        <p:tgtEl>
                                          <p:spTgt spid="139"/>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140"/>
                                        </p:tgtEl>
                                        <p:attrNameLst>
                                          <p:attrName>style.visibility</p:attrName>
                                        </p:attrNameLst>
                                      </p:cBhvr>
                                      <p:to>
                                        <p:strVal val="visible"/>
                                      </p:to>
                                    </p:set>
                                    <p:animEffect transition="in" filter="fade">
                                      <p:cBhvr>
                                        <p:cTn id="21" dur="500"/>
                                        <p:tgtEl>
                                          <p:spTgt spid="140"/>
                                        </p:tgtEl>
                                      </p:cBhvr>
                                    </p:animEffect>
                                  </p:childTnLst>
                                </p:cTn>
                              </p:par>
                              <p:par>
                                <p:cTn id="22" presetID="10" presetClass="entr" presetSubtype="0" fill="hold" grpId="0" nodeType="withEffect">
                                  <p:stCondLst>
                                    <p:cond delay="50"/>
                                  </p:stCondLst>
                                  <p:childTnLst>
                                    <p:set>
                                      <p:cBhvr>
                                        <p:cTn id="23" dur="1" fill="hold">
                                          <p:stCondLst>
                                            <p:cond delay="0"/>
                                          </p:stCondLst>
                                        </p:cTn>
                                        <p:tgtEl>
                                          <p:spTgt spid="141"/>
                                        </p:tgtEl>
                                        <p:attrNameLst>
                                          <p:attrName>style.visibility</p:attrName>
                                        </p:attrNameLst>
                                      </p:cBhvr>
                                      <p:to>
                                        <p:strVal val="visible"/>
                                      </p:to>
                                    </p:set>
                                    <p:animEffect transition="in" filter="fade">
                                      <p:cBhvr>
                                        <p:cTn id="24" dur="500"/>
                                        <p:tgtEl>
                                          <p:spTgt spid="141"/>
                                        </p:tgtEl>
                                      </p:cBhvr>
                                    </p:animEffect>
                                  </p:childTnLst>
                                </p:cTn>
                              </p:par>
                              <p:par>
                                <p:cTn id="25" presetID="16" presetClass="entr" presetSubtype="37" fill="hold" grpId="0" nodeType="withEffect">
                                  <p:stCondLst>
                                    <p:cond delay="0"/>
                                  </p:stCondLst>
                                  <p:childTnLst>
                                    <p:set>
                                      <p:cBhvr>
                                        <p:cTn id="26" dur="1" fill="hold">
                                          <p:stCondLst>
                                            <p:cond delay="0"/>
                                          </p:stCondLst>
                                        </p:cTn>
                                        <p:tgtEl>
                                          <p:spTgt spid="146"/>
                                        </p:tgtEl>
                                        <p:attrNameLst>
                                          <p:attrName>style.visibility</p:attrName>
                                        </p:attrNameLst>
                                      </p:cBhvr>
                                      <p:to>
                                        <p:strVal val="visible"/>
                                      </p:to>
                                    </p:set>
                                    <p:animEffect transition="in" filter="barn(outVertical)">
                                      <p:cBhvr>
                                        <p:cTn id="27" dur="500"/>
                                        <p:tgtEl>
                                          <p:spTgt spid="14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42"/>
                                        </p:tgtEl>
                                        <p:attrNameLst>
                                          <p:attrName>style.visibility</p:attrName>
                                        </p:attrNameLst>
                                      </p:cBhvr>
                                      <p:to>
                                        <p:strVal val="visible"/>
                                      </p:to>
                                    </p:set>
                                    <p:animEffect transition="in" filter="fade">
                                      <p:cBhvr>
                                        <p:cTn id="30" dur="500"/>
                                        <p:tgtEl>
                                          <p:spTgt spid="14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43"/>
                                        </p:tgtEl>
                                        <p:attrNameLst>
                                          <p:attrName>style.visibility</p:attrName>
                                        </p:attrNameLst>
                                      </p:cBhvr>
                                      <p:to>
                                        <p:strVal val="visible"/>
                                      </p:to>
                                    </p:set>
                                    <p:animEffect transition="in" filter="fade">
                                      <p:cBhvr>
                                        <p:cTn id="33" dur="500"/>
                                        <p:tgtEl>
                                          <p:spTgt spid="14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4"/>
                                        </p:tgtEl>
                                        <p:attrNameLst>
                                          <p:attrName>style.visibility</p:attrName>
                                        </p:attrNameLst>
                                      </p:cBhvr>
                                      <p:to>
                                        <p:strVal val="visible"/>
                                      </p:to>
                                    </p:set>
                                    <p:animEffect transition="in" filter="fade">
                                      <p:cBhvr>
                                        <p:cTn id="36" dur="500"/>
                                        <p:tgtEl>
                                          <p:spTgt spid="14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45"/>
                                        </p:tgtEl>
                                        <p:attrNameLst>
                                          <p:attrName>style.visibility</p:attrName>
                                        </p:attrNameLst>
                                      </p:cBhvr>
                                      <p:to>
                                        <p:strVal val="visible"/>
                                      </p:to>
                                    </p:set>
                                    <p:animEffect transition="in" filter="fade">
                                      <p:cBhvr>
                                        <p:cTn id="39" dur="500"/>
                                        <p:tgtEl>
                                          <p:spTgt spid="145"/>
                                        </p:tgtEl>
                                      </p:cBhvr>
                                    </p:animEffect>
                                  </p:childTnLst>
                                </p:cTn>
                              </p:par>
                              <p:par>
                                <p:cTn id="40" presetID="22" presetClass="entr" presetSubtype="8" fill="hold" nodeType="withEffect">
                                  <p:stCondLst>
                                    <p:cond delay="50"/>
                                  </p:stCondLst>
                                  <p:childTnLst>
                                    <p:set>
                                      <p:cBhvr>
                                        <p:cTn id="41" dur="1" fill="hold">
                                          <p:stCondLst>
                                            <p:cond delay="0"/>
                                          </p:stCondLst>
                                        </p:cTn>
                                        <p:tgtEl>
                                          <p:spTgt spid="147"/>
                                        </p:tgtEl>
                                        <p:attrNameLst>
                                          <p:attrName>style.visibility</p:attrName>
                                        </p:attrNameLst>
                                      </p:cBhvr>
                                      <p:to>
                                        <p:strVal val="visible"/>
                                      </p:to>
                                    </p:set>
                                    <p:animEffect transition="in" filter="wipe(left)">
                                      <p:cBhvr>
                                        <p:cTn id="42" dur="500"/>
                                        <p:tgtEl>
                                          <p:spTgt spid="147"/>
                                        </p:tgtEl>
                                      </p:cBhvr>
                                    </p:animEffect>
                                  </p:childTnLst>
                                </p:cTn>
                              </p:par>
                              <p:par>
                                <p:cTn id="43" presetID="22" presetClass="entr" presetSubtype="2" fill="hold" nodeType="withEffect">
                                  <p:stCondLst>
                                    <p:cond delay="50"/>
                                  </p:stCondLst>
                                  <p:childTnLst>
                                    <p:set>
                                      <p:cBhvr>
                                        <p:cTn id="44" dur="1" fill="hold">
                                          <p:stCondLst>
                                            <p:cond delay="0"/>
                                          </p:stCondLst>
                                        </p:cTn>
                                        <p:tgtEl>
                                          <p:spTgt spid="148"/>
                                        </p:tgtEl>
                                        <p:attrNameLst>
                                          <p:attrName>style.visibility</p:attrName>
                                        </p:attrNameLst>
                                      </p:cBhvr>
                                      <p:to>
                                        <p:strVal val="visible"/>
                                      </p:to>
                                    </p:set>
                                    <p:animEffect transition="in" filter="wipe(right)">
                                      <p:cBhvr>
                                        <p:cTn id="45" dur="500"/>
                                        <p:tgtEl>
                                          <p:spTgt spid="14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49"/>
                                        </p:tgtEl>
                                        <p:attrNameLst>
                                          <p:attrName>style.visibility</p:attrName>
                                        </p:attrNameLst>
                                      </p:cBhvr>
                                      <p:to>
                                        <p:strVal val="visible"/>
                                      </p:to>
                                    </p:set>
                                    <p:animEffect transition="in" filter="fade">
                                      <p:cBhvr>
                                        <p:cTn id="50" dur="500"/>
                                        <p:tgtEl>
                                          <p:spTgt spid="14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50"/>
                                        </p:tgtEl>
                                        <p:attrNameLst>
                                          <p:attrName>style.visibility</p:attrName>
                                        </p:attrNameLst>
                                      </p:cBhvr>
                                      <p:to>
                                        <p:strVal val="visible"/>
                                      </p:to>
                                    </p:set>
                                    <p:animEffect transition="in" filter="fade">
                                      <p:cBhvr>
                                        <p:cTn id="53" dur="500"/>
                                        <p:tgtEl>
                                          <p:spTgt spid="150"/>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51"/>
                                        </p:tgtEl>
                                        <p:attrNameLst>
                                          <p:attrName>style.visibility</p:attrName>
                                        </p:attrNameLst>
                                      </p:cBhvr>
                                      <p:to>
                                        <p:strVal val="visible"/>
                                      </p:to>
                                    </p:set>
                                    <p:animEffect transition="in" filter="fade">
                                      <p:cBhvr>
                                        <p:cTn id="56" dur="500"/>
                                        <p:tgtEl>
                                          <p:spTgt spid="151"/>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52"/>
                                        </p:tgtEl>
                                        <p:attrNameLst>
                                          <p:attrName>style.visibility</p:attrName>
                                        </p:attrNameLst>
                                      </p:cBhvr>
                                      <p:to>
                                        <p:strVal val="visible"/>
                                      </p:to>
                                    </p:set>
                                    <p:animEffect transition="in" filter="fade">
                                      <p:cBhvr>
                                        <p:cTn id="59" dur="500"/>
                                        <p:tgtEl>
                                          <p:spTgt spid="152"/>
                                        </p:tgtEl>
                                      </p:cBhvr>
                                    </p:animEffect>
                                  </p:childTnLst>
                                </p:cTn>
                              </p:par>
                            </p:childTnLst>
                          </p:cTn>
                        </p:par>
                        <p:par>
                          <p:cTn id="60" fill="hold">
                            <p:stCondLst>
                              <p:cond delay="500"/>
                            </p:stCondLst>
                            <p:childTnLst>
                              <p:par>
                                <p:cTn id="61" presetID="63" presetClass="path" presetSubtype="0" accel="50000" decel="50000" fill="hold" grpId="1" nodeType="afterEffect">
                                  <p:stCondLst>
                                    <p:cond delay="0"/>
                                  </p:stCondLst>
                                  <p:childTnLst>
                                    <p:animMotion origin="layout" path="M 2.26852E-6 2.18107E-6 L 0.24407 2.18107E-6 " pathEditMode="relative" rAng="0" ptsTypes="AA">
                                      <p:cBhvr>
                                        <p:cTn id="62" dur="2000" fill="hold"/>
                                        <p:tgtEl>
                                          <p:spTgt spid="146"/>
                                        </p:tgtEl>
                                        <p:attrNameLst>
                                          <p:attrName>ppt_x</p:attrName>
                                          <p:attrName>ppt_y</p:attrName>
                                        </p:attrNameLst>
                                      </p:cBhvr>
                                      <p:rCtr x="12196" y="0"/>
                                    </p:animMotion>
                                  </p:childTnLst>
                                </p:cTn>
                              </p:par>
                              <p:par>
                                <p:cTn id="63" presetID="63" presetClass="path" presetSubtype="0" accel="50000" decel="50000" fill="hold" nodeType="withEffect">
                                  <p:stCondLst>
                                    <p:cond delay="0"/>
                                  </p:stCondLst>
                                  <p:childTnLst>
                                    <p:animMotion origin="layout" path="M 1.89815E-6 -3.45679E-6 L 0.24493 -0.00077 " pathEditMode="relative" rAng="0" ptsTypes="AA">
                                      <p:cBhvr>
                                        <p:cTn id="64" dur="2000" fill="hold"/>
                                        <p:tgtEl>
                                          <p:spTgt spid="147"/>
                                        </p:tgtEl>
                                        <p:attrNameLst>
                                          <p:attrName>ppt_x</p:attrName>
                                          <p:attrName>ppt_y</p:attrName>
                                        </p:attrNameLst>
                                      </p:cBhvr>
                                      <p:rCtr x="12240" y="-51"/>
                                    </p:animMotion>
                                  </p:childTnLst>
                                </p:cTn>
                              </p:par>
                              <p:par>
                                <p:cTn id="65" presetID="63" presetClass="path" presetSubtype="0" accel="50000" decel="50000" fill="hold" nodeType="withEffect">
                                  <p:stCondLst>
                                    <p:cond delay="0"/>
                                  </p:stCondLst>
                                  <p:childTnLst>
                                    <p:animMotion origin="layout" path="M 3.00926E-6 9.46502E-7 L 0.24667 -0.0036 " pathEditMode="relative" rAng="0" ptsTypes="AA">
                                      <p:cBhvr>
                                        <p:cTn id="66" dur="2000" fill="hold"/>
                                        <p:tgtEl>
                                          <p:spTgt spid="148"/>
                                        </p:tgtEl>
                                        <p:attrNameLst>
                                          <p:attrName>ppt_x</p:attrName>
                                          <p:attrName>ppt_y</p:attrName>
                                        </p:attrNameLst>
                                      </p:cBhvr>
                                      <p:rCtr x="12326" y="-180"/>
                                    </p:animMotion>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153"/>
                                        </p:tgtEl>
                                        <p:attrNameLst>
                                          <p:attrName>style.visibility</p:attrName>
                                        </p:attrNameLst>
                                      </p:cBhvr>
                                      <p:to>
                                        <p:strVal val="visible"/>
                                      </p:to>
                                    </p:set>
                                    <p:animEffect transition="in" filter="fade">
                                      <p:cBhvr>
                                        <p:cTn id="71" dur="500"/>
                                        <p:tgtEl>
                                          <p:spTgt spid="153"/>
                                        </p:tgtEl>
                                      </p:cBhvr>
                                    </p:animEffect>
                                  </p:childTnLst>
                                </p:cTn>
                              </p:par>
                            </p:childTnLst>
                          </p:cTn>
                        </p:par>
                        <p:par>
                          <p:cTn id="72" fill="hold">
                            <p:stCondLst>
                              <p:cond delay="500"/>
                            </p:stCondLst>
                            <p:childTnLst>
                              <p:par>
                                <p:cTn id="73" presetID="10" presetClass="entr" presetSubtype="0" fill="hold" grpId="0" nodeType="afterEffect">
                                  <p:stCondLst>
                                    <p:cond delay="0"/>
                                  </p:stCondLst>
                                  <p:childTnLst>
                                    <p:set>
                                      <p:cBhvr>
                                        <p:cTn id="74" dur="1" fill="hold">
                                          <p:stCondLst>
                                            <p:cond delay="0"/>
                                          </p:stCondLst>
                                        </p:cTn>
                                        <p:tgtEl>
                                          <p:spTgt spid="162"/>
                                        </p:tgtEl>
                                        <p:attrNameLst>
                                          <p:attrName>style.visibility</p:attrName>
                                        </p:attrNameLst>
                                      </p:cBhvr>
                                      <p:to>
                                        <p:strVal val="visible"/>
                                      </p:to>
                                    </p:set>
                                    <p:animEffect transition="in" filter="fade">
                                      <p:cBhvr>
                                        <p:cTn id="75" dur="500"/>
                                        <p:tgtEl>
                                          <p:spTgt spid="162"/>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63"/>
                                        </p:tgtEl>
                                        <p:attrNameLst>
                                          <p:attrName>style.visibility</p:attrName>
                                        </p:attrNameLst>
                                      </p:cBhvr>
                                      <p:to>
                                        <p:strVal val="visible"/>
                                      </p:to>
                                    </p:set>
                                    <p:animEffect transition="in" filter="fade">
                                      <p:cBhvr>
                                        <p:cTn id="78" dur="500"/>
                                        <p:tgtEl>
                                          <p:spTgt spid="163"/>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64"/>
                                        </p:tgtEl>
                                        <p:attrNameLst>
                                          <p:attrName>style.visibility</p:attrName>
                                        </p:attrNameLst>
                                      </p:cBhvr>
                                      <p:to>
                                        <p:strVal val="visible"/>
                                      </p:to>
                                    </p:set>
                                    <p:animEffect transition="in" filter="fade">
                                      <p:cBhvr>
                                        <p:cTn id="81" dur="500"/>
                                        <p:tgtEl>
                                          <p:spTgt spid="164"/>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65"/>
                                        </p:tgtEl>
                                        <p:attrNameLst>
                                          <p:attrName>style.visibility</p:attrName>
                                        </p:attrNameLst>
                                      </p:cBhvr>
                                      <p:to>
                                        <p:strVal val="visible"/>
                                      </p:to>
                                    </p:set>
                                    <p:animEffect transition="in" filter="fade">
                                      <p:cBhvr>
                                        <p:cTn id="84" dur="500"/>
                                        <p:tgtEl>
                                          <p:spTgt spid="165"/>
                                        </p:tgtEl>
                                      </p:cBhvr>
                                    </p:animEffect>
                                  </p:childTnLst>
                                </p:cTn>
                              </p:par>
                            </p:childTnLst>
                          </p:cTn>
                        </p:par>
                        <p:par>
                          <p:cTn id="85" fill="hold">
                            <p:stCondLst>
                              <p:cond delay="1000"/>
                            </p:stCondLst>
                            <p:childTnLst>
                              <p:par>
                                <p:cTn id="86" presetID="10" presetClass="entr" presetSubtype="0" fill="hold" grpId="0" nodeType="afterEffect">
                                  <p:stCondLst>
                                    <p:cond delay="500"/>
                                  </p:stCondLst>
                                  <p:childTnLst>
                                    <p:set>
                                      <p:cBhvr>
                                        <p:cTn id="87" dur="1" fill="hold">
                                          <p:stCondLst>
                                            <p:cond delay="0"/>
                                          </p:stCondLst>
                                        </p:cTn>
                                        <p:tgtEl>
                                          <p:spTgt spid="166"/>
                                        </p:tgtEl>
                                        <p:attrNameLst>
                                          <p:attrName>style.visibility</p:attrName>
                                        </p:attrNameLst>
                                      </p:cBhvr>
                                      <p:to>
                                        <p:strVal val="visible"/>
                                      </p:to>
                                    </p:set>
                                    <p:animEffect transition="in" filter="fade">
                                      <p:cBhvr>
                                        <p:cTn id="88" dur="500"/>
                                        <p:tgtEl>
                                          <p:spTgt spid="166"/>
                                        </p:tgtEl>
                                      </p:cBhvr>
                                    </p:animEffect>
                                  </p:childTnLst>
                                </p:cTn>
                              </p:par>
                              <p:par>
                                <p:cTn id="89" presetID="10" presetClass="entr" presetSubtype="0" fill="hold" grpId="0" nodeType="withEffect">
                                  <p:stCondLst>
                                    <p:cond delay="500"/>
                                  </p:stCondLst>
                                  <p:childTnLst>
                                    <p:set>
                                      <p:cBhvr>
                                        <p:cTn id="90" dur="1" fill="hold">
                                          <p:stCondLst>
                                            <p:cond delay="0"/>
                                          </p:stCondLst>
                                        </p:cTn>
                                        <p:tgtEl>
                                          <p:spTgt spid="167"/>
                                        </p:tgtEl>
                                        <p:attrNameLst>
                                          <p:attrName>style.visibility</p:attrName>
                                        </p:attrNameLst>
                                      </p:cBhvr>
                                      <p:to>
                                        <p:strVal val="visible"/>
                                      </p:to>
                                    </p:set>
                                    <p:animEffect transition="in" filter="fade">
                                      <p:cBhvr>
                                        <p:cTn id="91" dur="500"/>
                                        <p:tgtEl>
                                          <p:spTgt spid="167"/>
                                        </p:tgtEl>
                                      </p:cBhvr>
                                    </p:animEffect>
                                  </p:childTnLst>
                                </p:cTn>
                              </p:par>
                              <p:par>
                                <p:cTn id="92" presetID="10" presetClass="entr" presetSubtype="0" fill="hold" grpId="0" nodeType="withEffect">
                                  <p:stCondLst>
                                    <p:cond delay="500"/>
                                  </p:stCondLst>
                                  <p:childTnLst>
                                    <p:set>
                                      <p:cBhvr>
                                        <p:cTn id="93" dur="1" fill="hold">
                                          <p:stCondLst>
                                            <p:cond delay="0"/>
                                          </p:stCondLst>
                                        </p:cTn>
                                        <p:tgtEl>
                                          <p:spTgt spid="168"/>
                                        </p:tgtEl>
                                        <p:attrNameLst>
                                          <p:attrName>style.visibility</p:attrName>
                                        </p:attrNameLst>
                                      </p:cBhvr>
                                      <p:to>
                                        <p:strVal val="visible"/>
                                      </p:to>
                                    </p:set>
                                    <p:animEffect transition="in" filter="fade">
                                      <p:cBhvr>
                                        <p:cTn id="94" dur="500"/>
                                        <p:tgtEl>
                                          <p:spTgt spid="168"/>
                                        </p:tgtEl>
                                      </p:cBhvr>
                                    </p:animEffect>
                                  </p:childTnLst>
                                </p:cTn>
                              </p:par>
                              <p:par>
                                <p:cTn id="95" presetID="10" presetClass="entr" presetSubtype="0" fill="hold" grpId="0" nodeType="withEffect">
                                  <p:stCondLst>
                                    <p:cond delay="500"/>
                                  </p:stCondLst>
                                  <p:childTnLst>
                                    <p:set>
                                      <p:cBhvr>
                                        <p:cTn id="96" dur="1" fill="hold">
                                          <p:stCondLst>
                                            <p:cond delay="0"/>
                                          </p:stCondLst>
                                        </p:cTn>
                                        <p:tgtEl>
                                          <p:spTgt spid="169"/>
                                        </p:tgtEl>
                                        <p:attrNameLst>
                                          <p:attrName>style.visibility</p:attrName>
                                        </p:attrNameLst>
                                      </p:cBhvr>
                                      <p:to>
                                        <p:strVal val="visible"/>
                                      </p:to>
                                    </p:set>
                                    <p:animEffect transition="in" filter="fade">
                                      <p:cBhvr>
                                        <p:cTn id="97" dur="500"/>
                                        <p:tgtEl>
                                          <p:spTgt spid="169"/>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170"/>
                                        </p:tgtEl>
                                        <p:attrNameLst>
                                          <p:attrName>style.visibility</p:attrName>
                                        </p:attrNameLst>
                                      </p:cBhvr>
                                      <p:to>
                                        <p:strVal val="visible"/>
                                      </p:to>
                                    </p:set>
                                    <p:animEffect transition="in" filter="fade">
                                      <p:cBhvr>
                                        <p:cTn id="102" dur="500"/>
                                        <p:tgtEl>
                                          <p:spTgt spid="170"/>
                                        </p:tgtEl>
                                      </p:cBhvr>
                                    </p:animEffect>
                                  </p:childTnLst>
                                </p:cTn>
                              </p:par>
                            </p:childTnLst>
                          </p:cTn>
                        </p:par>
                        <p:par>
                          <p:cTn id="103" fill="hold">
                            <p:stCondLst>
                              <p:cond delay="500"/>
                            </p:stCondLst>
                            <p:childTnLst>
                              <p:par>
                                <p:cTn id="104" presetID="10" presetClass="entr" presetSubtype="0" fill="hold" grpId="0" nodeType="afterEffect">
                                  <p:stCondLst>
                                    <p:cond delay="0"/>
                                  </p:stCondLst>
                                  <p:childTnLst>
                                    <p:set>
                                      <p:cBhvr>
                                        <p:cTn id="105" dur="1" fill="hold">
                                          <p:stCondLst>
                                            <p:cond delay="0"/>
                                          </p:stCondLst>
                                        </p:cTn>
                                        <p:tgtEl>
                                          <p:spTgt spid="171"/>
                                        </p:tgtEl>
                                        <p:attrNameLst>
                                          <p:attrName>style.visibility</p:attrName>
                                        </p:attrNameLst>
                                      </p:cBhvr>
                                      <p:to>
                                        <p:strVal val="visible"/>
                                      </p:to>
                                    </p:set>
                                    <p:animEffect transition="in" filter="fade">
                                      <p:cBhvr>
                                        <p:cTn id="106" dur="500"/>
                                        <p:tgtEl>
                                          <p:spTgt spid="171"/>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172"/>
                                        </p:tgtEl>
                                        <p:attrNameLst>
                                          <p:attrName>style.visibility</p:attrName>
                                        </p:attrNameLst>
                                      </p:cBhvr>
                                      <p:to>
                                        <p:strVal val="visible"/>
                                      </p:to>
                                    </p:set>
                                    <p:animEffect transition="in" filter="fade">
                                      <p:cBhvr>
                                        <p:cTn id="109" dur="500"/>
                                        <p:tgtEl>
                                          <p:spTgt spid="172"/>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173"/>
                                        </p:tgtEl>
                                        <p:attrNameLst>
                                          <p:attrName>style.visibility</p:attrName>
                                        </p:attrNameLst>
                                      </p:cBhvr>
                                      <p:to>
                                        <p:strVal val="visible"/>
                                      </p:to>
                                    </p:set>
                                    <p:animEffect transition="in" filter="fade">
                                      <p:cBhvr>
                                        <p:cTn id="112" dur="500"/>
                                        <p:tgtEl>
                                          <p:spTgt spid="173"/>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175"/>
                                        </p:tgtEl>
                                        <p:attrNameLst>
                                          <p:attrName>style.visibility</p:attrName>
                                        </p:attrNameLst>
                                      </p:cBhvr>
                                      <p:to>
                                        <p:strVal val="visible"/>
                                      </p:to>
                                    </p:set>
                                    <p:animEffect transition="in" filter="fade">
                                      <p:cBhvr>
                                        <p:cTn id="115" dur="500"/>
                                        <p:tgtEl>
                                          <p:spTgt spid="175"/>
                                        </p:tgtEl>
                                      </p:cBhvr>
                                    </p:animEffect>
                                  </p:childTnLst>
                                </p:cTn>
                              </p:par>
                            </p:childTnLst>
                          </p:cTn>
                        </p:par>
                        <p:par>
                          <p:cTn id="116" fill="hold">
                            <p:stCondLst>
                              <p:cond delay="1000"/>
                            </p:stCondLst>
                            <p:childTnLst>
                              <p:par>
                                <p:cTn id="117" presetID="10" presetClass="entr" presetSubtype="0" fill="hold" grpId="0" nodeType="afterEffect">
                                  <p:stCondLst>
                                    <p:cond delay="500"/>
                                  </p:stCondLst>
                                  <p:childTnLst>
                                    <p:set>
                                      <p:cBhvr>
                                        <p:cTn id="118" dur="1" fill="hold">
                                          <p:stCondLst>
                                            <p:cond delay="0"/>
                                          </p:stCondLst>
                                        </p:cTn>
                                        <p:tgtEl>
                                          <p:spTgt spid="176"/>
                                        </p:tgtEl>
                                        <p:attrNameLst>
                                          <p:attrName>style.visibility</p:attrName>
                                        </p:attrNameLst>
                                      </p:cBhvr>
                                      <p:to>
                                        <p:strVal val="visible"/>
                                      </p:to>
                                    </p:set>
                                    <p:animEffect transition="in" filter="fade">
                                      <p:cBhvr>
                                        <p:cTn id="119" dur="500"/>
                                        <p:tgtEl>
                                          <p:spTgt spid="176"/>
                                        </p:tgtEl>
                                      </p:cBhvr>
                                    </p:animEffect>
                                  </p:childTnLst>
                                </p:cTn>
                              </p:par>
                              <p:par>
                                <p:cTn id="120" presetID="10" presetClass="entr" presetSubtype="0" fill="hold" grpId="0" nodeType="withEffect">
                                  <p:stCondLst>
                                    <p:cond delay="500"/>
                                  </p:stCondLst>
                                  <p:childTnLst>
                                    <p:set>
                                      <p:cBhvr>
                                        <p:cTn id="121" dur="1" fill="hold">
                                          <p:stCondLst>
                                            <p:cond delay="0"/>
                                          </p:stCondLst>
                                        </p:cTn>
                                        <p:tgtEl>
                                          <p:spTgt spid="177"/>
                                        </p:tgtEl>
                                        <p:attrNameLst>
                                          <p:attrName>style.visibility</p:attrName>
                                        </p:attrNameLst>
                                      </p:cBhvr>
                                      <p:to>
                                        <p:strVal val="visible"/>
                                      </p:to>
                                    </p:set>
                                    <p:animEffect transition="in" filter="fade">
                                      <p:cBhvr>
                                        <p:cTn id="122" dur="500"/>
                                        <p:tgtEl>
                                          <p:spTgt spid="177"/>
                                        </p:tgtEl>
                                      </p:cBhvr>
                                    </p:animEffect>
                                  </p:childTnLst>
                                </p:cTn>
                              </p:par>
                              <p:par>
                                <p:cTn id="123" presetID="10" presetClass="entr" presetSubtype="0" fill="hold" grpId="0" nodeType="withEffect">
                                  <p:stCondLst>
                                    <p:cond delay="500"/>
                                  </p:stCondLst>
                                  <p:childTnLst>
                                    <p:set>
                                      <p:cBhvr>
                                        <p:cTn id="124" dur="1" fill="hold">
                                          <p:stCondLst>
                                            <p:cond delay="0"/>
                                          </p:stCondLst>
                                        </p:cTn>
                                        <p:tgtEl>
                                          <p:spTgt spid="178"/>
                                        </p:tgtEl>
                                        <p:attrNameLst>
                                          <p:attrName>style.visibility</p:attrName>
                                        </p:attrNameLst>
                                      </p:cBhvr>
                                      <p:to>
                                        <p:strVal val="visible"/>
                                      </p:to>
                                    </p:set>
                                    <p:animEffect transition="in" filter="fade">
                                      <p:cBhvr>
                                        <p:cTn id="125" dur="500"/>
                                        <p:tgtEl>
                                          <p:spTgt spid="178"/>
                                        </p:tgtEl>
                                      </p:cBhvr>
                                    </p:animEffect>
                                  </p:childTnLst>
                                </p:cTn>
                              </p:par>
                              <p:par>
                                <p:cTn id="126" presetID="10" presetClass="entr" presetSubtype="0" fill="hold" grpId="0" nodeType="withEffect">
                                  <p:stCondLst>
                                    <p:cond delay="500"/>
                                  </p:stCondLst>
                                  <p:childTnLst>
                                    <p:set>
                                      <p:cBhvr>
                                        <p:cTn id="127" dur="1" fill="hold">
                                          <p:stCondLst>
                                            <p:cond delay="0"/>
                                          </p:stCondLst>
                                        </p:cTn>
                                        <p:tgtEl>
                                          <p:spTgt spid="179"/>
                                        </p:tgtEl>
                                        <p:attrNameLst>
                                          <p:attrName>style.visibility</p:attrName>
                                        </p:attrNameLst>
                                      </p:cBhvr>
                                      <p:to>
                                        <p:strVal val="visible"/>
                                      </p:to>
                                    </p:set>
                                    <p:animEffect transition="in" filter="fade">
                                      <p:cBhvr>
                                        <p:cTn id="128" dur="500"/>
                                        <p:tgtEl>
                                          <p:spTgt spid="179"/>
                                        </p:tgtEl>
                                      </p:cBhvr>
                                    </p:animEffect>
                                  </p:childTnLst>
                                </p:cTn>
                              </p:par>
                            </p:childTnLst>
                          </p:cTn>
                        </p:par>
                      </p:childTnLst>
                    </p:cTn>
                  </p:par>
                  <p:par>
                    <p:cTn id="129" fill="hold">
                      <p:stCondLst>
                        <p:cond delay="indefinite"/>
                      </p:stCondLst>
                      <p:childTnLst>
                        <p:par>
                          <p:cTn id="130" fill="hold">
                            <p:stCondLst>
                              <p:cond delay="0"/>
                            </p:stCondLst>
                            <p:childTnLst>
                              <p:par>
                                <p:cTn id="131" presetID="10" presetClass="entr" presetSubtype="0" fill="hold" grpId="0" nodeType="clickEffect">
                                  <p:stCondLst>
                                    <p:cond delay="0"/>
                                  </p:stCondLst>
                                  <p:childTnLst>
                                    <p:set>
                                      <p:cBhvr>
                                        <p:cTn id="132" dur="1" fill="hold">
                                          <p:stCondLst>
                                            <p:cond delay="0"/>
                                          </p:stCondLst>
                                        </p:cTn>
                                        <p:tgtEl>
                                          <p:spTgt spid="180"/>
                                        </p:tgtEl>
                                        <p:attrNameLst>
                                          <p:attrName>style.visibility</p:attrName>
                                        </p:attrNameLst>
                                      </p:cBhvr>
                                      <p:to>
                                        <p:strVal val="visible"/>
                                      </p:to>
                                    </p:set>
                                    <p:animEffect transition="in" filter="fade">
                                      <p:cBhvr>
                                        <p:cTn id="133" dur="500"/>
                                        <p:tgtEl>
                                          <p:spTgt spid="180"/>
                                        </p:tgtEl>
                                      </p:cBhvr>
                                    </p:animEffect>
                                  </p:childTnLst>
                                </p:cTn>
                              </p:par>
                            </p:childTnLst>
                          </p:cTn>
                        </p:par>
                        <p:par>
                          <p:cTn id="134" fill="hold">
                            <p:stCondLst>
                              <p:cond delay="500"/>
                            </p:stCondLst>
                            <p:childTnLst>
                              <p:par>
                                <p:cTn id="135" presetID="10" presetClass="entr" presetSubtype="0" fill="hold" grpId="0" nodeType="afterEffect">
                                  <p:stCondLst>
                                    <p:cond delay="0"/>
                                  </p:stCondLst>
                                  <p:childTnLst>
                                    <p:set>
                                      <p:cBhvr>
                                        <p:cTn id="136" dur="1" fill="hold">
                                          <p:stCondLst>
                                            <p:cond delay="0"/>
                                          </p:stCondLst>
                                        </p:cTn>
                                        <p:tgtEl>
                                          <p:spTgt spid="181"/>
                                        </p:tgtEl>
                                        <p:attrNameLst>
                                          <p:attrName>style.visibility</p:attrName>
                                        </p:attrNameLst>
                                      </p:cBhvr>
                                      <p:to>
                                        <p:strVal val="visible"/>
                                      </p:to>
                                    </p:set>
                                    <p:animEffect transition="in" filter="fade">
                                      <p:cBhvr>
                                        <p:cTn id="137" dur="500"/>
                                        <p:tgtEl>
                                          <p:spTgt spid="181"/>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182"/>
                                        </p:tgtEl>
                                        <p:attrNameLst>
                                          <p:attrName>style.visibility</p:attrName>
                                        </p:attrNameLst>
                                      </p:cBhvr>
                                      <p:to>
                                        <p:strVal val="visible"/>
                                      </p:to>
                                    </p:set>
                                    <p:animEffect transition="in" filter="fade">
                                      <p:cBhvr>
                                        <p:cTn id="140" dur="500"/>
                                        <p:tgtEl>
                                          <p:spTgt spid="182"/>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183"/>
                                        </p:tgtEl>
                                        <p:attrNameLst>
                                          <p:attrName>style.visibility</p:attrName>
                                        </p:attrNameLst>
                                      </p:cBhvr>
                                      <p:to>
                                        <p:strVal val="visible"/>
                                      </p:to>
                                    </p:set>
                                    <p:animEffect transition="in" filter="fade">
                                      <p:cBhvr>
                                        <p:cTn id="143" dur="500"/>
                                        <p:tgtEl>
                                          <p:spTgt spid="183"/>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184"/>
                                        </p:tgtEl>
                                        <p:attrNameLst>
                                          <p:attrName>style.visibility</p:attrName>
                                        </p:attrNameLst>
                                      </p:cBhvr>
                                      <p:to>
                                        <p:strVal val="visible"/>
                                      </p:to>
                                    </p:set>
                                    <p:animEffect transition="in" filter="fade">
                                      <p:cBhvr>
                                        <p:cTn id="146" dur="500"/>
                                        <p:tgtEl>
                                          <p:spTgt spid="184"/>
                                        </p:tgtEl>
                                      </p:cBhvr>
                                    </p:animEffect>
                                  </p:childTnLst>
                                </p:cTn>
                              </p:par>
                            </p:childTnLst>
                          </p:cTn>
                        </p:par>
                        <p:par>
                          <p:cTn id="147" fill="hold">
                            <p:stCondLst>
                              <p:cond delay="1000"/>
                            </p:stCondLst>
                            <p:childTnLst>
                              <p:par>
                                <p:cTn id="148" presetID="10" presetClass="entr" presetSubtype="0" fill="hold" grpId="0" nodeType="afterEffect">
                                  <p:stCondLst>
                                    <p:cond delay="500"/>
                                  </p:stCondLst>
                                  <p:childTnLst>
                                    <p:set>
                                      <p:cBhvr>
                                        <p:cTn id="149" dur="1" fill="hold">
                                          <p:stCondLst>
                                            <p:cond delay="0"/>
                                          </p:stCondLst>
                                        </p:cTn>
                                        <p:tgtEl>
                                          <p:spTgt spid="185"/>
                                        </p:tgtEl>
                                        <p:attrNameLst>
                                          <p:attrName>style.visibility</p:attrName>
                                        </p:attrNameLst>
                                      </p:cBhvr>
                                      <p:to>
                                        <p:strVal val="visible"/>
                                      </p:to>
                                    </p:set>
                                    <p:animEffect transition="in" filter="fade">
                                      <p:cBhvr>
                                        <p:cTn id="150" dur="500"/>
                                        <p:tgtEl>
                                          <p:spTgt spid="185"/>
                                        </p:tgtEl>
                                      </p:cBhvr>
                                    </p:animEffect>
                                  </p:childTnLst>
                                </p:cTn>
                              </p:par>
                              <p:par>
                                <p:cTn id="151" presetID="10" presetClass="entr" presetSubtype="0" fill="hold" grpId="0" nodeType="withEffect">
                                  <p:stCondLst>
                                    <p:cond delay="500"/>
                                  </p:stCondLst>
                                  <p:childTnLst>
                                    <p:set>
                                      <p:cBhvr>
                                        <p:cTn id="152" dur="1" fill="hold">
                                          <p:stCondLst>
                                            <p:cond delay="0"/>
                                          </p:stCondLst>
                                        </p:cTn>
                                        <p:tgtEl>
                                          <p:spTgt spid="186"/>
                                        </p:tgtEl>
                                        <p:attrNameLst>
                                          <p:attrName>style.visibility</p:attrName>
                                        </p:attrNameLst>
                                      </p:cBhvr>
                                      <p:to>
                                        <p:strVal val="visible"/>
                                      </p:to>
                                    </p:set>
                                    <p:animEffect transition="in" filter="fade">
                                      <p:cBhvr>
                                        <p:cTn id="153" dur="500"/>
                                        <p:tgtEl>
                                          <p:spTgt spid="186"/>
                                        </p:tgtEl>
                                      </p:cBhvr>
                                    </p:animEffect>
                                  </p:childTnLst>
                                </p:cTn>
                              </p:par>
                              <p:par>
                                <p:cTn id="154" presetID="10" presetClass="entr" presetSubtype="0" fill="hold" grpId="0" nodeType="withEffect">
                                  <p:stCondLst>
                                    <p:cond delay="500"/>
                                  </p:stCondLst>
                                  <p:childTnLst>
                                    <p:set>
                                      <p:cBhvr>
                                        <p:cTn id="155" dur="1" fill="hold">
                                          <p:stCondLst>
                                            <p:cond delay="0"/>
                                          </p:stCondLst>
                                        </p:cTn>
                                        <p:tgtEl>
                                          <p:spTgt spid="187"/>
                                        </p:tgtEl>
                                        <p:attrNameLst>
                                          <p:attrName>style.visibility</p:attrName>
                                        </p:attrNameLst>
                                      </p:cBhvr>
                                      <p:to>
                                        <p:strVal val="visible"/>
                                      </p:to>
                                    </p:set>
                                    <p:animEffect transition="in" filter="fade">
                                      <p:cBhvr>
                                        <p:cTn id="156" dur="500"/>
                                        <p:tgtEl>
                                          <p:spTgt spid="187"/>
                                        </p:tgtEl>
                                      </p:cBhvr>
                                    </p:animEffect>
                                  </p:childTnLst>
                                </p:cTn>
                              </p:par>
                              <p:par>
                                <p:cTn id="157" presetID="10" presetClass="entr" presetSubtype="0" fill="hold" grpId="0" nodeType="withEffect">
                                  <p:stCondLst>
                                    <p:cond delay="500"/>
                                  </p:stCondLst>
                                  <p:childTnLst>
                                    <p:set>
                                      <p:cBhvr>
                                        <p:cTn id="158" dur="1" fill="hold">
                                          <p:stCondLst>
                                            <p:cond delay="0"/>
                                          </p:stCondLst>
                                        </p:cTn>
                                        <p:tgtEl>
                                          <p:spTgt spid="188"/>
                                        </p:tgtEl>
                                        <p:attrNameLst>
                                          <p:attrName>style.visibility</p:attrName>
                                        </p:attrNameLst>
                                      </p:cBhvr>
                                      <p:to>
                                        <p:strVal val="visible"/>
                                      </p:to>
                                    </p:set>
                                    <p:animEffect transition="in" filter="fade">
                                      <p:cBhvr>
                                        <p:cTn id="159" dur="5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animBg="1"/>
      <p:bldP spid="140" grpId="0"/>
      <p:bldP spid="141" grpId="0"/>
      <p:bldP spid="142" grpId="0" animBg="1"/>
      <p:bldP spid="143" grpId="0" animBg="1"/>
      <p:bldP spid="144" grpId="0" animBg="1"/>
      <p:bldP spid="145" grpId="0" animBg="1"/>
      <p:bldP spid="149" grpId="0" animBg="1"/>
      <p:bldP spid="150" grpId="0" animBg="1"/>
      <p:bldP spid="151" grpId="0" animBg="1"/>
      <p:bldP spid="152" grpId="0" animBg="1"/>
      <p:bldP spid="146" grpId="0"/>
      <p:bldP spid="146" grpId="1"/>
      <p:bldP spid="153" grpId="0" animBg="1"/>
      <p:bldP spid="162" grpId="0" animBg="1"/>
      <p:bldP spid="163" grpId="0" animBg="1"/>
      <p:bldP spid="164" grpId="0" animBg="1"/>
      <p:bldP spid="165" grpId="0" animBg="1"/>
      <p:bldP spid="166" grpId="0" animBg="1"/>
      <p:bldP spid="167" grpId="0" animBg="1"/>
      <p:bldP spid="168" grpId="0" animBg="1"/>
      <p:bldP spid="169" grpId="0" animBg="1"/>
      <p:bldP spid="170" grpId="0" animBg="1"/>
      <p:bldP spid="171" grpId="0" animBg="1"/>
      <p:bldP spid="172" grpId="0" animBg="1"/>
      <p:bldP spid="173" grpId="0" animBg="1"/>
      <p:bldP spid="175" grpId="0" animBg="1"/>
      <p:bldP spid="176" grpId="0" animBg="1"/>
      <p:bldP spid="177" grpId="0" animBg="1"/>
      <p:bldP spid="178" grpId="0" animBg="1"/>
      <p:bldP spid="179" grpId="0" animBg="1"/>
      <p:bldP spid="180" grpId="0" animBg="1"/>
      <p:bldP spid="181" grpId="0" animBg="1"/>
      <p:bldP spid="182" grpId="0" animBg="1"/>
      <p:bldP spid="183" grpId="0" animBg="1"/>
      <p:bldP spid="184" grpId="0" animBg="1"/>
      <p:bldP spid="185" grpId="0" animBg="1"/>
      <p:bldP spid="186" grpId="0" animBg="1"/>
      <p:bldP spid="187" grpId="0" animBg="1"/>
      <p:bldP spid="188"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B98D458-ED4E-4EDF-BA8E-EAE9000B7F26}"/>
              </a:ext>
            </a:extLst>
          </p:cNvPr>
          <p:cNvSpPr txBox="1"/>
          <p:nvPr/>
        </p:nvSpPr>
        <p:spPr>
          <a:xfrm>
            <a:off x="454265" y="3724416"/>
            <a:ext cx="5512808" cy="18374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kernels loop </a:t>
            </a:r>
            <a:r>
              <a:rPr lang="en-US" b="1" dirty="0">
                <a:solidFill>
                  <a:srgbClr val="8E4000"/>
                </a:solidFill>
                <a:latin typeface="Consolas" panose="020B0609020204030204" pitchFamily="49" charset="0"/>
                <a:cs typeface="Courier New" panose="02070309020205020404" pitchFamily="49" charset="0"/>
              </a:rPr>
              <a:t>gang</a:t>
            </a:r>
            <a:r>
              <a:rPr lang="en-US" dirty="0">
                <a:solidFill>
                  <a:srgbClr val="8E4000"/>
                </a:solidFill>
                <a:latin typeface="Consolas" panose="020B0609020204030204" pitchFamily="49" charset="0"/>
                <a:cs typeface="Courier New" panose="02070309020205020404" pitchFamily="49" charset="0"/>
              </a:rPr>
              <a:t> </a:t>
            </a:r>
            <a:r>
              <a:rPr lang="en-US" b="1" dirty="0">
                <a:solidFill>
                  <a:srgbClr val="8E4000"/>
                </a:solidFill>
                <a:latin typeface="Consolas" panose="020B0609020204030204" pitchFamily="49" charset="0"/>
                <a:cs typeface="Courier New" panose="02070309020205020404" pitchFamily="49" charset="0"/>
              </a:rPr>
              <a:t>worker(2)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8</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3" name="Rounded Rectangle 5">
            <a:extLst>
              <a:ext uri="{FF2B5EF4-FFF2-40B4-BE49-F238E27FC236}">
                <a16:creationId xmlns:a16="http://schemas.microsoft.com/office/drawing/2014/main" id="{E4F18678-AA9B-4202-BEE6-006AF488D2A3}"/>
              </a:ext>
            </a:extLst>
          </p:cNvPr>
          <p:cNvSpPr/>
          <p:nvPr/>
        </p:nvSpPr>
        <p:spPr>
          <a:xfrm>
            <a:off x="798594" y="940368"/>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5781223F-750F-434B-9092-4E7B160469EB}"/>
              </a:ext>
            </a:extLst>
          </p:cNvPr>
          <p:cNvSpPr/>
          <p:nvPr/>
        </p:nvSpPr>
        <p:spPr>
          <a:xfrm>
            <a:off x="2363605"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6" name="Rectangle 5">
            <a:extLst>
              <a:ext uri="{FF2B5EF4-FFF2-40B4-BE49-F238E27FC236}">
                <a16:creationId xmlns:a16="http://schemas.microsoft.com/office/drawing/2014/main" id="{8B299A33-453E-4FDD-A0F0-1C221A31065A}"/>
              </a:ext>
            </a:extLst>
          </p:cNvPr>
          <p:cNvSpPr/>
          <p:nvPr/>
        </p:nvSpPr>
        <p:spPr>
          <a:xfrm>
            <a:off x="2733902"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CA629C6-4BEB-4710-9E77-5EED0838518E}"/>
              </a:ext>
            </a:extLst>
          </p:cNvPr>
          <p:cNvSpPr/>
          <p:nvPr/>
        </p:nvSpPr>
        <p:spPr>
          <a:xfrm>
            <a:off x="3104199"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05BF081-5097-4D5B-91FE-52641D5C3FA1}"/>
              </a:ext>
            </a:extLst>
          </p:cNvPr>
          <p:cNvSpPr/>
          <p:nvPr/>
        </p:nvSpPr>
        <p:spPr>
          <a:xfrm>
            <a:off x="3474496"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Brace 8">
            <a:extLst>
              <a:ext uri="{FF2B5EF4-FFF2-40B4-BE49-F238E27FC236}">
                <a16:creationId xmlns:a16="http://schemas.microsoft.com/office/drawing/2014/main" id="{DDB4EDC7-5899-4C9F-AED4-5041BB3616C6}"/>
              </a:ext>
            </a:extLst>
          </p:cNvPr>
          <p:cNvSpPr/>
          <p:nvPr/>
        </p:nvSpPr>
        <p:spPr>
          <a:xfrm>
            <a:off x="4106731" y="1560858"/>
            <a:ext cx="212484" cy="408428"/>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0" name="TextBox 9">
            <a:extLst>
              <a:ext uri="{FF2B5EF4-FFF2-40B4-BE49-F238E27FC236}">
                <a16:creationId xmlns:a16="http://schemas.microsoft.com/office/drawing/2014/main" id="{DE2519F1-8FF2-4166-8432-7126D3FFE265}"/>
              </a:ext>
            </a:extLst>
          </p:cNvPr>
          <p:cNvSpPr txBox="1"/>
          <p:nvPr/>
        </p:nvSpPr>
        <p:spPr>
          <a:xfrm>
            <a:off x="4193644" y="1599954"/>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Workers</a:t>
            </a:r>
          </a:p>
        </p:txBody>
      </p:sp>
      <p:sp>
        <p:nvSpPr>
          <p:cNvPr id="11" name="TextBox 10">
            <a:extLst>
              <a:ext uri="{FF2B5EF4-FFF2-40B4-BE49-F238E27FC236}">
                <a16:creationId xmlns:a16="http://schemas.microsoft.com/office/drawing/2014/main" id="{BB1F41AF-37A4-42EF-8F83-5CD7794A44AD}"/>
              </a:ext>
            </a:extLst>
          </p:cNvPr>
          <p:cNvSpPr txBox="1"/>
          <p:nvPr/>
        </p:nvSpPr>
        <p:spPr>
          <a:xfrm>
            <a:off x="2289991" y="2196048"/>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2" name="Group 11">
            <a:extLst>
              <a:ext uri="{FF2B5EF4-FFF2-40B4-BE49-F238E27FC236}">
                <a16:creationId xmlns:a16="http://schemas.microsoft.com/office/drawing/2014/main" id="{BC90C8FC-6EB3-4824-B1E2-09EFAB6095A4}"/>
              </a:ext>
            </a:extLst>
          </p:cNvPr>
          <p:cNvGrpSpPr/>
          <p:nvPr/>
        </p:nvGrpSpPr>
        <p:grpSpPr>
          <a:xfrm>
            <a:off x="1685165" y="1050558"/>
            <a:ext cx="2824680" cy="400110"/>
            <a:chOff x="1277488" y="1499022"/>
            <a:chExt cx="2824680" cy="400110"/>
          </a:xfrm>
        </p:grpSpPr>
        <p:sp>
          <p:nvSpPr>
            <p:cNvPr id="13" name="TextBox 12">
              <a:extLst>
                <a:ext uri="{FF2B5EF4-FFF2-40B4-BE49-F238E27FC236}">
                  <a16:creationId xmlns:a16="http://schemas.microsoft.com/office/drawing/2014/main" id="{69AB6225-5332-4152-BBDB-32B320701FF3}"/>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4" name="Straight Arrow Connector 13">
              <a:extLst>
                <a:ext uri="{FF2B5EF4-FFF2-40B4-BE49-F238E27FC236}">
                  <a16:creationId xmlns:a16="http://schemas.microsoft.com/office/drawing/2014/main" id="{5AA26873-3026-4402-971C-38F89BD812EC}"/>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F4EE4B6B-4492-409A-BB61-CEF2AC2ADB49}"/>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6" name="Rectangle 15">
            <a:extLst>
              <a:ext uri="{FF2B5EF4-FFF2-40B4-BE49-F238E27FC236}">
                <a16:creationId xmlns:a16="http://schemas.microsoft.com/office/drawing/2014/main" id="{FD403C43-77FC-4DF2-B7CD-07F6F9274649}"/>
              </a:ext>
            </a:extLst>
          </p:cNvPr>
          <p:cNvSpPr/>
          <p:nvPr/>
        </p:nvSpPr>
        <p:spPr>
          <a:xfrm>
            <a:off x="2363605"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7" name="Rectangle 16">
            <a:extLst>
              <a:ext uri="{FF2B5EF4-FFF2-40B4-BE49-F238E27FC236}">
                <a16:creationId xmlns:a16="http://schemas.microsoft.com/office/drawing/2014/main" id="{8726F902-7B1E-4EC3-8146-AE603367476B}"/>
              </a:ext>
            </a:extLst>
          </p:cNvPr>
          <p:cNvSpPr/>
          <p:nvPr/>
        </p:nvSpPr>
        <p:spPr>
          <a:xfrm>
            <a:off x="2733902"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6D5E296-2058-45D9-94C0-24135BBC5492}"/>
              </a:ext>
            </a:extLst>
          </p:cNvPr>
          <p:cNvSpPr/>
          <p:nvPr/>
        </p:nvSpPr>
        <p:spPr>
          <a:xfrm>
            <a:off x="3104199"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453E7DD-EE8E-444C-9090-FAAB5A5C1126}"/>
              </a:ext>
            </a:extLst>
          </p:cNvPr>
          <p:cNvSpPr/>
          <p:nvPr/>
        </p:nvSpPr>
        <p:spPr>
          <a:xfrm>
            <a:off x="3474496"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itle 1">
            <a:extLst>
              <a:ext uri="{FF2B5EF4-FFF2-40B4-BE49-F238E27FC236}">
                <a16:creationId xmlns:a16="http://schemas.microsoft.com/office/drawing/2014/main" id="{DE677EA0-6411-4710-8B35-F07A91D1CE6C}"/>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199847F5-A0B6-46B0-8964-971FD47B0E7E}"/>
              </a:ext>
            </a:extLst>
          </p:cNvPr>
          <p:cNvSpPr txBox="1">
            <a:spLocks/>
          </p:cNvSpPr>
          <p:nvPr/>
        </p:nvSpPr>
        <p:spPr>
          <a:xfrm>
            <a:off x="6841458" y="2565380"/>
            <a:ext cx="3759776" cy="202157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For our last trivial example, let’s increase the </a:t>
            </a:r>
            <a:r>
              <a:rPr lang="en-US" b="1" dirty="0">
                <a:solidFill>
                  <a:srgbClr val="0C4E9B"/>
                </a:solidFill>
              </a:rPr>
              <a:t>number of workers to 2</a:t>
            </a:r>
          </a:p>
          <a:p>
            <a:r>
              <a:rPr lang="en-US" dirty="0"/>
              <a:t>There are now </a:t>
            </a:r>
            <a:r>
              <a:rPr lang="en-US" b="1" dirty="0">
                <a:solidFill>
                  <a:srgbClr val="0C4E9B"/>
                </a:solidFill>
              </a:rPr>
              <a:t>two vectors per gang</a:t>
            </a:r>
            <a:r>
              <a:rPr lang="en-US" dirty="0"/>
              <a:t>, and each </a:t>
            </a:r>
            <a:r>
              <a:rPr lang="en-US" b="1" dirty="0">
                <a:solidFill>
                  <a:srgbClr val="0C4E9B"/>
                </a:solidFill>
              </a:rPr>
              <a:t>vector is of length 4</a:t>
            </a:r>
          </a:p>
        </p:txBody>
      </p:sp>
      <p:sp>
        <p:nvSpPr>
          <p:cNvPr id="23" name="Rectangle 22">
            <a:extLst>
              <a:ext uri="{FF2B5EF4-FFF2-40B4-BE49-F238E27FC236}">
                <a16:creationId xmlns:a16="http://schemas.microsoft.com/office/drawing/2014/main" id="{B5E3BA3A-13A6-4745-98F5-38E228C7C49A}"/>
              </a:ext>
            </a:extLst>
          </p:cNvPr>
          <p:cNvSpPr/>
          <p:nvPr/>
        </p:nvSpPr>
        <p:spPr>
          <a:xfrm>
            <a:off x="4234291" y="3772283"/>
            <a:ext cx="1209675"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359B20A-3DF4-47FD-8BFC-2C0C1BEC2C14}"/>
              </a:ext>
            </a:extLst>
          </p:cNvPr>
          <p:cNvSpPr/>
          <p:nvPr/>
        </p:nvSpPr>
        <p:spPr>
          <a:xfrm>
            <a:off x="2850608" y="4268001"/>
            <a:ext cx="1209675"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9302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2">
                                            <p:txEl>
                                              <p:pRg st="1" end="1"/>
                                            </p:txEl>
                                          </p:spTgt>
                                        </p:tgtEl>
                                        <p:attrNameLst>
                                          <p:attrName>style.visibility</p:attrName>
                                        </p:attrNameLst>
                                      </p:cBhvr>
                                      <p:to>
                                        <p:strVal val="visible"/>
                                      </p:to>
                                    </p:set>
                                    <p:animEffect transition="in" filter="fade">
                                      <p:cBhvr>
                                        <p:cTn id="16" dur="500"/>
                                        <p:tgtEl>
                                          <p:spTgt spid="22">
                                            <p:txEl>
                                              <p:pRg st="1" end="1"/>
                                            </p:txEl>
                                          </p:spTgt>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Auto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40" y="2103035"/>
            <a:ext cx="4891164" cy="3718925"/>
          </a:xfrm>
        </p:spPr>
        <p:txBody>
          <a:bodyPr/>
          <a:lstStyle/>
          <a:p>
            <a:pPr defTabSz="914400"/>
            <a:r>
              <a:rPr lang="en-US" dirty="0"/>
              <a:t>The </a:t>
            </a:r>
            <a:r>
              <a:rPr lang="en-US" b="1" dirty="0">
                <a:solidFill>
                  <a:srgbClr val="FF0000"/>
                </a:solidFill>
              </a:rPr>
              <a:t>auto</a:t>
            </a:r>
            <a:r>
              <a:rPr lang="en-US" dirty="0"/>
              <a:t> clause tells the compiler to decide whether or not the loop is parallelizable</a:t>
            </a:r>
          </a:p>
          <a:p>
            <a:pPr defTabSz="914400"/>
            <a:r>
              <a:rPr lang="en-US" dirty="0"/>
              <a:t>The auto clause can be very useful when you are unsure of whether or not a loop is safe to parallelize</a:t>
            </a:r>
          </a:p>
        </p:txBody>
      </p:sp>
      <p:sp>
        <p:nvSpPr>
          <p:cNvPr id="6" name="TextBox 5">
            <a:extLst>
              <a:ext uri="{FF2B5EF4-FFF2-40B4-BE49-F238E27FC236}">
                <a16:creationId xmlns:a16="http://schemas.microsoft.com/office/drawing/2014/main" id="{BBA4A101-C3EE-4E93-996E-9CEAE466592A}"/>
              </a:ext>
            </a:extLst>
          </p:cNvPr>
          <p:cNvSpPr txBox="1"/>
          <p:nvPr/>
        </p:nvSpPr>
        <p:spPr>
          <a:xfrm>
            <a:off x="5590478" y="2416686"/>
            <a:ext cx="4805267" cy="13388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a:t>
            </a:r>
            <a:r>
              <a:rPr lang="en-US" b="1" dirty="0">
                <a:solidFill>
                  <a:srgbClr val="8E4000"/>
                </a:solidFill>
                <a:latin typeface="Consolas" panose="020B0609020204030204" pitchFamily="49" charset="0"/>
                <a:cs typeface="Courier New" panose="02070309020205020404" pitchFamily="49" charset="0"/>
              </a:rPr>
              <a:t>auto</a:t>
            </a:r>
            <a:endParaRPr lang="en-US" b="1" dirty="0">
              <a:solidFill>
                <a:srgbClr val="3051FF"/>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a[i][k] * b[k][j];</a:t>
            </a:r>
          </a:p>
        </p:txBody>
      </p:sp>
    </p:spTree>
    <p:extLst>
      <p:ext uri="{BB962C8B-B14F-4D97-AF65-F5344CB8AC3E}">
        <p14:creationId xmlns:p14="http://schemas.microsoft.com/office/powerpoint/2010/main" val="4063577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B98D458-ED4E-4EDF-BA8E-EAE9000B7F26}"/>
              </a:ext>
            </a:extLst>
          </p:cNvPr>
          <p:cNvSpPr txBox="1"/>
          <p:nvPr/>
        </p:nvSpPr>
        <p:spPr>
          <a:xfrm>
            <a:off x="454265" y="3599767"/>
            <a:ext cx="5512808" cy="2086725"/>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a:t>
            </a:r>
            <a:r>
              <a:rPr lang="en-US" b="1" dirty="0">
                <a:solidFill>
                  <a:srgbClr val="8E4000"/>
                </a:solidFill>
                <a:latin typeface="Consolas" panose="020B0609020204030204" pitchFamily="49" charset="0"/>
                <a:cs typeface="Courier New" panose="02070309020205020404" pitchFamily="49" charset="0"/>
              </a:rPr>
              <a:t>gang</a:t>
            </a:r>
            <a:r>
              <a:rPr lang="en-US" dirty="0">
                <a:solidFill>
                  <a:srgbClr val="8E4000"/>
                </a:solidFill>
                <a:latin typeface="Consolas" panose="020B0609020204030204" pitchFamily="49" charset="0"/>
                <a:cs typeface="Courier New" panose="02070309020205020404" pitchFamily="49" charset="0"/>
              </a:rPr>
              <a:t> </a:t>
            </a:r>
            <a:r>
              <a:rPr lang="en-US" b="1" dirty="0">
                <a:solidFill>
                  <a:srgbClr val="8E4000"/>
                </a:solidFill>
                <a:latin typeface="Consolas" panose="020B0609020204030204" pitchFamily="49" charset="0"/>
                <a:cs typeface="Courier New" panose="02070309020205020404" pitchFamily="49" charset="0"/>
              </a:rPr>
              <a:t>worker(2)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8</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chemeClr val="bg1"/>
              </a:solidFill>
              <a:latin typeface="Consolas" panose="020B0609020204030204" pitchFamily="49" charset="0"/>
              <a:cs typeface="Courier New" panose="02070309020205020404" pitchFamily="49" charset="0"/>
            </a:endParaRPr>
          </a:p>
        </p:txBody>
      </p:sp>
      <p:sp>
        <p:nvSpPr>
          <p:cNvPr id="3" name="Rounded Rectangle 5">
            <a:extLst>
              <a:ext uri="{FF2B5EF4-FFF2-40B4-BE49-F238E27FC236}">
                <a16:creationId xmlns:a16="http://schemas.microsoft.com/office/drawing/2014/main" id="{E4F18678-AA9B-4202-BEE6-006AF488D2A3}"/>
              </a:ext>
            </a:extLst>
          </p:cNvPr>
          <p:cNvSpPr/>
          <p:nvPr/>
        </p:nvSpPr>
        <p:spPr>
          <a:xfrm>
            <a:off x="798594" y="940368"/>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5781223F-750F-434B-9092-4E7B160469EB}"/>
              </a:ext>
            </a:extLst>
          </p:cNvPr>
          <p:cNvSpPr/>
          <p:nvPr/>
        </p:nvSpPr>
        <p:spPr>
          <a:xfrm>
            <a:off x="2363605"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6" name="Rectangle 5">
            <a:extLst>
              <a:ext uri="{FF2B5EF4-FFF2-40B4-BE49-F238E27FC236}">
                <a16:creationId xmlns:a16="http://schemas.microsoft.com/office/drawing/2014/main" id="{8B299A33-453E-4FDD-A0F0-1C221A31065A}"/>
              </a:ext>
            </a:extLst>
          </p:cNvPr>
          <p:cNvSpPr/>
          <p:nvPr/>
        </p:nvSpPr>
        <p:spPr>
          <a:xfrm>
            <a:off x="2733902"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CA629C6-4BEB-4710-9E77-5EED0838518E}"/>
              </a:ext>
            </a:extLst>
          </p:cNvPr>
          <p:cNvSpPr/>
          <p:nvPr/>
        </p:nvSpPr>
        <p:spPr>
          <a:xfrm>
            <a:off x="3104199"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05BF081-5097-4D5B-91FE-52641D5C3FA1}"/>
              </a:ext>
            </a:extLst>
          </p:cNvPr>
          <p:cNvSpPr/>
          <p:nvPr/>
        </p:nvSpPr>
        <p:spPr>
          <a:xfrm>
            <a:off x="3474496"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Brace 8">
            <a:extLst>
              <a:ext uri="{FF2B5EF4-FFF2-40B4-BE49-F238E27FC236}">
                <a16:creationId xmlns:a16="http://schemas.microsoft.com/office/drawing/2014/main" id="{DDB4EDC7-5899-4C9F-AED4-5041BB3616C6}"/>
              </a:ext>
            </a:extLst>
          </p:cNvPr>
          <p:cNvSpPr/>
          <p:nvPr/>
        </p:nvSpPr>
        <p:spPr>
          <a:xfrm>
            <a:off x="4106731" y="1560858"/>
            <a:ext cx="212484" cy="408428"/>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0" name="TextBox 9">
            <a:extLst>
              <a:ext uri="{FF2B5EF4-FFF2-40B4-BE49-F238E27FC236}">
                <a16:creationId xmlns:a16="http://schemas.microsoft.com/office/drawing/2014/main" id="{DE2519F1-8FF2-4166-8432-7126D3FFE265}"/>
              </a:ext>
            </a:extLst>
          </p:cNvPr>
          <p:cNvSpPr txBox="1"/>
          <p:nvPr/>
        </p:nvSpPr>
        <p:spPr>
          <a:xfrm>
            <a:off x="4193644" y="1599954"/>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Workers</a:t>
            </a:r>
          </a:p>
        </p:txBody>
      </p:sp>
      <p:sp>
        <p:nvSpPr>
          <p:cNvPr id="11" name="TextBox 10">
            <a:extLst>
              <a:ext uri="{FF2B5EF4-FFF2-40B4-BE49-F238E27FC236}">
                <a16:creationId xmlns:a16="http://schemas.microsoft.com/office/drawing/2014/main" id="{BB1F41AF-37A4-42EF-8F83-5CD7794A44AD}"/>
              </a:ext>
            </a:extLst>
          </p:cNvPr>
          <p:cNvSpPr txBox="1"/>
          <p:nvPr/>
        </p:nvSpPr>
        <p:spPr>
          <a:xfrm>
            <a:off x="2289991" y="2196048"/>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2" name="Group 11">
            <a:extLst>
              <a:ext uri="{FF2B5EF4-FFF2-40B4-BE49-F238E27FC236}">
                <a16:creationId xmlns:a16="http://schemas.microsoft.com/office/drawing/2014/main" id="{BC90C8FC-6EB3-4824-B1E2-09EFAB6095A4}"/>
              </a:ext>
            </a:extLst>
          </p:cNvPr>
          <p:cNvGrpSpPr/>
          <p:nvPr/>
        </p:nvGrpSpPr>
        <p:grpSpPr>
          <a:xfrm>
            <a:off x="1685165" y="1050558"/>
            <a:ext cx="2824680" cy="400110"/>
            <a:chOff x="1277488" y="1499022"/>
            <a:chExt cx="2824680" cy="400110"/>
          </a:xfrm>
        </p:grpSpPr>
        <p:sp>
          <p:nvSpPr>
            <p:cNvPr id="13" name="TextBox 12">
              <a:extLst>
                <a:ext uri="{FF2B5EF4-FFF2-40B4-BE49-F238E27FC236}">
                  <a16:creationId xmlns:a16="http://schemas.microsoft.com/office/drawing/2014/main" id="{69AB6225-5332-4152-BBDB-32B320701FF3}"/>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4" name="Straight Arrow Connector 13">
              <a:extLst>
                <a:ext uri="{FF2B5EF4-FFF2-40B4-BE49-F238E27FC236}">
                  <a16:creationId xmlns:a16="http://schemas.microsoft.com/office/drawing/2014/main" id="{5AA26873-3026-4402-971C-38F89BD812EC}"/>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F4EE4B6B-4492-409A-BB61-CEF2AC2ADB49}"/>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6" name="Rectangle 15">
            <a:extLst>
              <a:ext uri="{FF2B5EF4-FFF2-40B4-BE49-F238E27FC236}">
                <a16:creationId xmlns:a16="http://schemas.microsoft.com/office/drawing/2014/main" id="{FD403C43-77FC-4DF2-B7CD-07F6F9274649}"/>
              </a:ext>
            </a:extLst>
          </p:cNvPr>
          <p:cNvSpPr/>
          <p:nvPr/>
        </p:nvSpPr>
        <p:spPr>
          <a:xfrm>
            <a:off x="2363605"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7" name="Rectangle 16">
            <a:extLst>
              <a:ext uri="{FF2B5EF4-FFF2-40B4-BE49-F238E27FC236}">
                <a16:creationId xmlns:a16="http://schemas.microsoft.com/office/drawing/2014/main" id="{8726F902-7B1E-4EC3-8146-AE603367476B}"/>
              </a:ext>
            </a:extLst>
          </p:cNvPr>
          <p:cNvSpPr/>
          <p:nvPr/>
        </p:nvSpPr>
        <p:spPr>
          <a:xfrm>
            <a:off x="2733902"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6D5E296-2058-45D9-94C0-24135BBC5492}"/>
              </a:ext>
            </a:extLst>
          </p:cNvPr>
          <p:cNvSpPr/>
          <p:nvPr/>
        </p:nvSpPr>
        <p:spPr>
          <a:xfrm>
            <a:off x="3104199"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453E7DD-EE8E-444C-9090-FAAB5A5C1126}"/>
              </a:ext>
            </a:extLst>
          </p:cNvPr>
          <p:cNvSpPr/>
          <p:nvPr/>
        </p:nvSpPr>
        <p:spPr>
          <a:xfrm>
            <a:off x="3474496"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itle 1">
            <a:extLst>
              <a:ext uri="{FF2B5EF4-FFF2-40B4-BE49-F238E27FC236}">
                <a16:creationId xmlns:a16="http://schemas.microsoft.com/office/drawing/2014/main" id="{DE677EA0-6411-4710-8B35-F07A91D1CE6C}"/>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199847F5-A0B6-46B0-8964-971FD47B0E7E}"/>
              </a:ext>
            </a:extLst>
          </p:cNvPr>
          <p:cNvSpPr txBox="1">
            <a:spLocks/>
          </p:cNvSpPr>
          <p:nvPr/>
        </p:nvSpPr>
        <p:spPr>
          <a:xfrm>
            <a:off x="6841458" y="2565380"/>
            <a:ext cx="3759776" cy="202157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For our last trivial example, let’s increase the </a:t>
            </a:r>
            <a:r>
              <a:rPr lang="en-US" b="1" dirty="0">
                <a:solidFill>
                  <a:srgbClr val="0C4E9B"/>
                </a:solidFill>
              </a:rPr>
              <a:t>number of workers to 2</a:t>
            </a:r>
          </a:p>
          <a:p>
            <a:r>
              <a:rPr lang="en-US" dirty="0"/>
              <a:t>There are now </a:t>
            </a:r>
            <a:r>
              <a:rPr lang="en-US" b="1" dirty="0">
                <a:solidFill>
                  <a:srgbClr val="0C4E9B"/>
                </a:solidFill>
              </a:rPr>
              <a:t>two vectors per gang</a:t>
            </a:r>
            <a:r>
              <a:rPr lang="en-US" dirty="0"/>
              <a:t>, and each </a:t>
            </a:r>
            <a:r>
              <a:rPr lang="en-US" b="1" dirty="0">
                <a:solidFill>
                  <a:srgbClr val="0C4E9B"/>
                </a:solidFill>
              </a:rPr>
              <a:t>vector is of length 4</a:t>
            </a:r>
          </a:p>
        </p:txBody>
      </p:sp>
      <p:sp>
        <p:nvSpPr>
          <p:cNvPr id="23" name="Rectangle 22">
            <a:extLst>
              <a:ext uri="{FF2B5EF4-FFF2-40B4-BE49-F238E27FC236}">
                <a16:creationId xmlns:a16="http://schemas.microsoft.com/office/drawing/2014/main" id="{B5E3BA3A-13A6-4745-98F5-38E228C7C49A}"/>
              </a:ext>
            </a:extLst>
          </p:cNvPr>
          <p:cNvSpPr/>
          <p:nvPr/>
        </p:nvSpPr>
        <p:spPr>
          <a:xfrm>
            <a:off x="3481891" y="3660683"/>
            <a:ext cx="1209675"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359B20A-3DF4-47FD-8BFC-2C0C1BEC2C14}"/>
              </a:ext>
            </a:extLst>
          </p:cNvPr>
          <p:cNvSpPr/>
          <p:nvPr/>
        </p:nvSpPr>
        <p:spPr>
          <a:xfrm>
            <a:off x="2094608" y="4138401"/>
            <a:ext cx="1209675"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70802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2">
                                            <p:txEl>
                                              <p:pRg st="1" end="1"/>
                                            </p:txEl>
                                          </p:spTgt>
                                        </p:tgtEl>
                                        <p:attrNameLst>
                                          <p:attrName>style.visibility</p:attrName>
                                        </p:attrNameLst>
                                      </p:cBhvr>
                                      <p:to>
                                        <p:strVal val="visible"/>
                                      </p:to>
                                    </p:set>
                                    <p:animEffect transition="in" filter="fade">
                                      <p:cBhvr>
                                        <p:cTn id="16" dur="500"/>
                                        <p:tgtEl>
                                          <p:spTgt spid="22">
                                            <p:txEl>
                                              <p:pRg st="1" end="1"/>
                                            </p:txEl>
                                          </p:spTgt>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172C976-1F3C-4C31-9403-52B9995A7A74}"/>
              </a:ext>
            </a:extLst>
          </p:cNvPr>
          <p:cNvSpPr/>
          <p:nvPr/>
        </p:nvSpPr>
        <p:spPr>
          <a:xfrm>
            <a:off x="2294285"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(0,0)</a:t>
            </a:r>
          </a:p>
        </p:txBody>
      </p:sp>
      <p:sp>
        <p:nvSpPr>
          <p:cNvPr id="48" name="Rectangle 47">
            <a:extLst>
              <a:ext uri="{FF2B5EF4-FFF2-40B4-BE49-F238E27FC236}">
                <a16:creationId xmlns:a16="http://schemas.microsoft.com/office/drawing/2014/main" id="{2C6D0740-65B8-4F58-B14E-D2287A87ADAE}"/>
              </a:ext>
            </a:extLst>
          </p:cNvPr>
          <p:cNvSpPr/>
          <p:nvPr/>
        </p:nvSpPr>
        <p:spPr>
          <a:xfrm>
            <a:off x="2965617"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(0,1)</a:t>
            </a:r>
          </a:p>
        </p:txBody>
      </p:sp>
      <p:sp>
        <p:nvSpPr>
          <p:cNvPr id="49" name="Rectangle 48">
            <a:extLst>
              <a:ext uri="{FF2B5EF4-FFF2-40B4-BE49-F238E27FC236}">
                <a16:creationId xmlns:a16="http://schemas.microsoft.com/office/drawing/2014/main" id="{494D415F-8817-4F3C-BDEE-2DC797DA84B1}"/>
              </a:ext>
            </a:extLst>
          </p:cNvPr>
          <p:cNvSpPr/>
          <p:nvPr/>
        </p:nvSpPr>
        <p:spPr>
          <a:xfrm>
            <a:off x="3636949"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(0,2)</a:t>
            </a:r>
          </a:p>
        </p:txBody>
      </p:sp>
      <p:sp>
        <p:nvSpPr>
          <p:cNvPr id="50" name="Rectangle 49">
            <a:extLst>
              <a:ext uri="{FF2B5EF4-FFF2-40B4-BE49-F238E27FC236}">
                <a16:creationId xmlns:a16="http://schemas.microsoft.com/office/drawing/2014/main" id="{7882D7D2-FDA2-46E2-9925-617F5B926B3B}"/>
              </a:ext>
            </a:extLst>
          </p:cNvPr>
          <p:cNvSpPr/>
          <p:nvPr/>
        </p:nvSpPr>
        <p:spPr>
          <a:xfrm>
            <a:off x="4308281"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(0,3)</a:t>
            </a:r>
          </a:p>
        </p:txBody>
      </p:sp>
      <p:sp>
        <p:nvSpPr>
          <p:cNvPr id="51" name="Rectangle 50">
            <a:extLst>
              <a:ext uri="{FF2B5EF4-FFF2-40B4-BE49-F238E27FC236}">
                <a16:creationId xmlns:a16="http://schemas.microsoft.com/office/drawing/2014/main" id="{95901019-E4A2-4753-BABC-EB863D9BE8AC}"/>
              </a:ext>
            </a:extLst>
          </p:cNvPr>
          <p:cNvSpPr/>
          <p:nvPr/>
        </p:nvSpPr>
        <p:spPr>
          <a:xfrm>
            <a:off x="4979613"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(0,4)</a:t>
            </a:r>
          </a:p>
        </p:txBody>
      </p:sp>
      <p:sp>
        <p:nvSpPr>
          <p:cNvPr id="52" name="Rectangle 51">
            <a:extLst>
              <a:ext uri="{FF2B5EF4-FFF2-40B4-BE49-F238E27FC236}">
                <a16:creationId xmlns:a16="http://schemas.microsoft.com/office/drawing/2014/main" id="{B165B368-6135-4184-9A6A-373657017F1E}"/>
              </a:ext>
            </a:extLst>
          </p:cNvPr>
          <p:cNvSpPr/>
          <p:nvPr/>
        </p:nvSpPr>
        <p:spPr>
          <a:xfrm>
            <a:off x="5650945"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(0,5)</a:t>
            </a:r>
          </a:p>
        </p:txBody>
      </p:sp>
      <p:sp>
        <p:nvSpPr>
          <p:cNvPr id="53" name="Rectangle 52">
            <a:extLst>
              <a:ext uri="{FF2B5EF4-FFF2-40B4-BE49-F238E27FC236}">
                <a16:creationId xmlns:a16="http://schemas.microsoft.com/office/drawing/2014/main" id="{DDADD43D-F128-41B1-B8D9-DC1D9AC3636A}"/>
              </a:ext>
            </a:extLst>
          </p:cNvPr>
          <p:cNvSpPr/>
          <p:nvPr/>
        </p:nvSpPr>
        <p:spPr>
          <a:xfrm>
            <a:off x="6322277"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(0,6)</a:t>
            </a:r>
          </a:p>
        </p:txBody>
      </p:sp>
      <p:sp>
        <p:nvSpPr>
          <p:cNvPr id="54" name="Rectangle 53">
            <a:extLst>
              <a:ext uri="{FF2B5EF4-FFF2-40B4-BE49-F238E27FC236}">
                <a16:creationId xmlns:a16="http://schemas.microsoft.com/office/drawing/2014/main" id="{8445C9EC-3697-4AB8-9951-A8FEF2B58780}"/>
              </a:ext>
            </a:extLst>
          </p:cNvPr>
          <p:cNvSpPr/>
          <p:nvPr/>
        </p:nvSpPr>
        <p:spPr>
          <a:xfrm>
            <a:off x="6993609"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(0,7)</a:t>
            </a:r>
          </a:p>
        </p:txBody>
      </p:sp>
      <p:sp>
        <p:nvSpPr>
          <p:cNvPr id="55" name="Rectangle 54">
            <a:extLst>
              <a:ext uri="{FF2B5EF4-FFF2-40B4-BE49-F238E27FC236}">
                <a16:creationId xmlns:a16="http://schemas.microsoft.com/office/drawing/2014/main" id="{714D69A7-1CFD-4187-9189-29765B059858}"/>
              </a:ext>
            </a:extLst>
          </p:cNvPr>
          <p:cNvSpPr/>
          <p:nvPr/>
        </p:nvSpPr>
        <p:spPr>
          <a:xfrm>
            <a:off x="2294285"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(1,0)</a:t>
            </a:r>
          </a:p>
        </p:txBody>
      </p:sp>
      <p:sp>
        <p:nvSpPr>
          <p:cNvPr id="56" name="Rectangle 55">
            <a:extLst>
              <a:ext uri="{FF2B5EF4-FFF2-40B4-BE49-F238E27FC236}">
                <a16:creationId xmlns:a16="http://schemas.microsoft.com/office/drawing/2014/main" id="{7909EC70-BE06-45A1-BF96-BCE7F7DB957A}"/>
              </a:ext>
            </a:extLst>
          </p:cNvPr>
          <p:cNvSpPr/>
          <p:nvPr/>
        </p:nvSpPr>
        <p:spPr>
          <a:xfrm>
            <a:off x="2965617"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57" name="Rectangle 56">
            <a:extLst>
              <a:ext uri="{FF2B5EF4-FFF2-40B4-BE49-F238E27FC236}">
                <a16:creationId xmlns:a16="http://schemas.microsoft.com/office/drawing/2014/main" id="{37D2D6B4-2B89-4368-BEB6-B9AE0118AAF1}"/>
              </a:ext>
            </a:extLst>
          </p:cNvPr>
          <p:cNvSpPr/>
          <p:nvPr/>
        </p:nvSpPr>
        <p:spPr>
          <a:xfrm>
            <a:off x="3636949"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58" name="Rectangle 57">
            <a:extLst>
              <a:ext uri="{FF2B5EF4-FFF2-40B4-BE49-F238E27FC236}">
                <a16:creationId xmlns:a16="http://schemas.microsoft.com/office/drawing/2014/main" id="{F3AE7DCD-323E-4A62-82BB-164E8C154B1B}"/>
              </a:ext>
            </a:extLst>
          </p:cNvPr>
          <p:cNvSpPr/>
          <p:nvPr/>
        </p:nvSpPr>
        <p:spPr>
          <a:xfrm>
            <a:off x="4308281"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59" name="Rectangle 58">
            <a:extLst>
              <a:ext uri="{FF2B5EF4-FFF2-40B4-BE49-F238E27FC236}">
                <a16:creationId xmlns:a16="http://schemas.microsoft.com/office/drawing/2014/main" id="{9AEA00E0-A477-417F-A0BC-28A66B713763}"/>
              </a:ext>
            </a:extLst>
          </p:cNvPr>
          <p:cNvSpPr/>
          <p:nvPr/>
        </p:nvSpPr>
        <p:spPr>
          <a:xfrm>
            <a:off x="4979613"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60" name="Rectangle 59">
            <a:extLst>
              <a:ext uri="{FF2B5EF4-FFF2-40B4-BE49-F238E27FC236}">
                <a16:creationId xmlns:a16="http://schemas.microsoft.com/office/drawing/2014/main" id="{9CDE9849-78A3-423A-90E6-8F708F995D36}"/>
              </a:ext>
            </a:extLst>
          </p:cNvPr>
          <p:cNvSpPr/>
          <p:nvPr/>
        </p:nvSpPr>
        <p:spPr>
          <a:xfrm>
            <a:off x="5650945"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61" name="Rectangle 60">
            <a:extLst>
              <a:ext uri="{FF2B5EF4-FFF2-40B4-BE49-F238E27FC236}">
                <a16:creationId xmlns:a16="http://schemas.microsoft.com/office/drawing/2014/main" id="{CCCFD27B-02EE-421D-B475-A6E69E116E5C}"/>
              </a:ext>
            </a:extLst>
          </p:cNvPr>
          <p:cNvSpPr/>
          <p:nvPr/>
        </p:nvSpPr>
        <p:spPr>
          <a:xfrm>
            <a:off x="6322277"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62" name="Rectangle 61">
            <a:extLst>
              <a:ext uri="{FF2B5EF4-FFF2-40B4-BE49-F238E27FC236}">
                <a16:creationId xmlns:a16="http://schemas.microsoft.com/office/drawing/2014/main" id="{7D2F30DF-6EE9-47B8-8A1E-1A08FB65C586}"/>
              </a:ext>
            </a:extLst>
          </p:cNvPr>
          <p:cNvSpPr/>
          <p:nvPr/>
        </p:nvSpPr>
        <p:spPr>
          <a:xfrm>
            <a:off x="6993609"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63" name="Rectangle 62">
            <a:extLst>
              <a:ext uri="{FF2B5EF4-FFF2-40B4-BE49-F238E27FC236}">
                <a16:creationId xmlns:a16="http://schemas.microsoft.com/office/drawing/2014/main" id="{A71BDA71-502E-4A3D-9D3F-09F6A34C4DB1}"/>
              </a:ext>
            </a:extLst>
          </p:cNvPr>
          <p:cNvSpPr/>
          <p:nvPr/>
        </p:nvSpPr>
        <p:spPr>
          <a:xfrm>
            <a:off x="2294286"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a:t>
            </a:r>
          </a:p>
        </p:txBody>
      </p:sp>
      <p:sp>
        <p:nvSpPr>
          <p:cNvPr id="64" name="Rectangle 63">
            <a:extLst>
              <a:ext uri="{FF2B5EF4-FFF2-40B4-BE49-F238E27FC236}">
                <a16:creationId xmlns:a16="http://schemas.microsoft.com/office/drawing/2014/main" id="{803AA7A1-B060-49F9-91F1-C3E22D020D7B}"/>
              </a:ext>
            </a:extLst>
          </p:cNvPr>
          <p:cNvSpPr/>
          <p:nvPr/>
        </p:nvSpPr>
        <p:spPr>
          <a:xfrm>
            <a:off x="2965618"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65" name="Rectangle 64">
            <a:extLst>
              <a:ext uri="{FF2B5EF4-FFF2-40B4-BE49-F238E27FC236}">
                <a16:creationId xmlns:a16="http://schemas.microsoft.com/office/drawing/2014/main" id="{2C220C0D-DD28-4BB7-9FDC-F2E472A89845}"/>
              </a:ext>
            </a:extLst>
          </p:cNvPr>
          <p:cNvSpPr/>
          <p:nvPr/>
        </p:nvSpPr>
        <p:spPr>
          <a:xfrm>
            <a:off x="3636950"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66" name="Rectangle 65">
            <a:extLst>
              <a:ext uri="{FF2B5EF4-FFF2-40B4-BE49-F238E27FC236}">
                <a16:creationId xmlns:a16="http://schemas.microsoft.com/office/drawing/2014/main" id="{A1B832A0-1C2F-4283-BB3C-6BA29F77CD1D}"/>
              </a:ext>
            </a:extLst>
          </p:cNvPr>
          <p:cNvSpPr/>
          <p:nvPr/>
        </p:nvSpPr>
        <p:spPr>
          <a:xfrm>
            <a:off x="4308282"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67" name="Rectangle 66">
            <a:extLst>
              <a:ext uri="{FF2B5EF4-FFF2-40B4-BE49-F238E27FC236}">
                <a16:creationId xmlns:a16="http://schemas.microsoft.com/office/drawing/2014/main" id="{BE043629-6E69-468F-A7E5-65B26663BBE3}"/>
              </a:ext>
            </a:extLst>
          </p:cNvPr>
          <p:cNvSpPr/>
          <p:nvPr/>
        </p:nvSpPr>
        <p:spPr>
          <a:xfrm>
            <a:off x="4979614"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68" name="Rectangle 67">
            <a:extLst>
              <a:ext uri="{FF2B5EF4-FFF2-40B4-BE49-F238E27FC236}">
                <a16:creationId xmlns:a16="http://schemas.microsoft.com/office/drawing/2014/main" id="{CA4B099C-50CC-446F-B70E-D8FBE2D3A70E}"/>
              </a:ext>
            </a:extLst>
          </p:cNvPr>
          <p:cNvSpPr/>
          <p:nvPr/>
        </p:nvSpPr>
        <p:spPr>
          <a:xfrm>
            <a:off x="5650946"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69" name="Rectangle 68">
            <a:extLst>
              <a:ext uri="{FF2B5EF4-FFF2-40B4-BE49-F238E27FC236}">
                <a16:creationId xmlns:a16="http://schemas.microsoft.com/office/drawing/2014/main" id="{4E9A7AB7-51A0-4772-A2B1-775DE5ABDBBF}"/>
              </a:ext>
            </a:extLst>
          </p:cNvPr>
          <p:cNvSpPr/>
          <p:nvPr/>
        </p:nvSpPr>
        <p:spPr>
          <a:xfrm>
            <a:off x="6322278"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70" name="Rectangle 69">
            <a:extLst>
              <a:ext uri="{FF2B5EF4-FFF2-40B4-BE49-F238E27FC236}">
                <a16:creationId xmlns:a16="http://schemas.microsoft.com/office/drawing/2014/main" id="{4B658555-8D97-4ADB-B259-F0740A19B474}"/>
              </a:ext>
            </a:extLst>
          </p:cNvPr>
          <p:cNvSpPr/>
          <p:nvPr/>
        </p:nvSpPr>
        <p:spPr>
          <a:xfrm>
            <a:off x="6993610"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71" name="Rectangle 70">
            <a:extLst>
              <a:ext uri="{FF2B5EF4-FFF2-40B4-BE49-F238E27FC236}">
                <a16:creationId xmlns:a16="http://schemas.microsoft.com/office/drawing/2014/main" id="{3EF65A53-922D-4968-8842-7B90B895E885}"/>
              </a:ext>
            </a:extLst>
          </p:cNvPr>
          <p:cNvSpPr/>
          <p:nvPr/>
        </p:nvSpPr>
        <p:spPr>
          <a:xfrm>
            <a:off x="2294286"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(3,0)</a:t>
            </a:r>
          </a:p>
        </p:txBody>
      </p:sp>
      <p:sp>
        <p:nvSpPr>
          <p:cNvPr id="72" name="Rectangle 71">
            <a:extLst>
              <a:ext uri="{FF2B5EF4-FFF2-40B4-BE49-F238E27FC236}">
                <a16:creationId xmlns:a16="http://schemas.microsoft.com/office/drawing/2014/main" id="{13657EC9-FE3C-48AD-BA41-76E6C820C504}"/>
              </a:ext>
            </a:extLst>
          </p:cNvPr>
          <p:cNvSpPr/>
          <p:nvPr/>
        </p:nvSpPr>
        <p:spPr>
          <a:xfrm>
            <a:off x="2965618"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73" name="Rectangle 72">
            <a:extLst>
              <a:ext uri="{FF2B5EF4-FFF2-40B4-BE49-F238E27FC236}">
                <a16:creationId xmlns:a16="http://schemas.microsoft.com/office/drawing/2014/main" id="{9196C125-9202-43D8-995D-45CE70208B58}"/>
              </a:ext>
            </a:extLst>
          </p:cNvPr>
          <p:cNvSpPr/>
          <p:nvPr/>
        </p:nvSpPr>
        <p:spPr>
          <a:xfrm>
            <a:off x="3636950"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74" name="Rectangle 73">
            <a:extLst>
              <a:ext uri="{FF2B5EF4-FFF2-40B4-BE49-F238E27FC236}">
                <a16:creationId xmlns:a16="http://schemas.microsoft.com/office/drawing/2014/main" id="{7C916B8D-B5A8-4BF4-B5E5-A64F568C88E4}"/>
              </a:ext>
            </a:extLst>
          </p:cNvPr>
          <p:cNvSpPr/>
          <p:nvPr/>
        </p:nvSpPr>
        <p:spPr>
          <a:xfrm>
            <a:off x="4308282"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75" name="Rectangle 74">
            <a:extLst>
              <a:ext uri="{FF2B5EF4-FFF2-40B4-BE49-F238E27FC236}">
                <a16:creationId xmlns:a16="http://schemas.microsoft.com/office/drawing/2014/main" id="{9B9958C8-75FB-427C-8EC3-86A8B2E932C0}"/>
              </a:ext>
            </a:extLst>
          </p:cNvPr>
          <p:cNvSpPr/>
          <p:nvPr/>
        </p:nvSpPr>
        <p:spPr>
          <a:xfrm>
            <a:off x="4979614"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76" name="Rectangle 75">
            <a:extLst>
              <a:ext uri="{FF2B5EF4-FFF2-40B4-BE49-F238E27FC236}">
                <a16:creationId xmlns:a16="http://schemas.microsoft.com/office/drawing/2014/main" id="{ECAD9A78-38AE-4AD2-A1E4-644E0BBDD4AE}"/>
              </a:ext>
            </a:extLst>
          </p:cNvPr>
          <p:cNvSpPr/>
          <p:nvPr/>
        </p:nvSpPr>
        <p:spPr>
          <a:xfrm>
            <a:off x="5650946"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77" name="Rectangle 76">
            <a:extLst>
              <a:ext uri="{FF2B5EF4-FFF2-40B4-BE49-F238E27FC236}">
                <a16:creationId xmlns:a16="http://schemas.microsoft.com/office/drawing/2014/main" id="{F1C3B447-62C8-4C90-9B1C-26D49FB777D7}"/>
              </a:ext>
            </a:extLst>
          </p:cNvPr>
          <p:cNvSpPr/>
          <p:nvPr/>
        </p:nvSpPr>
        <p:spPr>
          <a:xfrm>
            <a:off x="6322278"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78" name="Rectangle 77">
            <a:extLst>
              <a:ext uri="{FF2B5EF4-FFF2-40B4-BE49-F238E27FC236}">
                <a16:creationId xmlns:a16="http://schemas.microsoft.com/office/drawing/2014/main" id="{BA9E517F-7B01-4400-B8A5-1712917426FE}"/>
              </a:ext>
            </a:extLst>
          </p:cNvPr>
          <p:cNvSpPr/>
          <p:nvPr/>
        </p:nvSpPr>
        <p:spPr>
          <a:xfrm>
            <a:off x="6993610"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82" name="Title 1">
            <a:extLst>
              <a:ext uri="{FF2B5EF4-FFF2-40B4-BE49-F238E27FC236}">
                <a16:creationId xmlns:a16="http://schemas.microsoft.com/office/drawing/2014/main" id="{E9C3010A-870D-472F-B73B-E83AEF8BCDB0}"/>
              </a:ext>
            </a:extLst>
          </p:cNvPr>
          <p:cNvSpPr>
            <a:spLocks noGrp="1"/>
          </p:cNvSpPr>
          <p:nvPr>
            <p:ph type="title"/>
          </p:nvPr>
        </p:nvSpPr>
        <p:spPr>
          <a:xfrm>
            <a:off x="182775" y="175657"/>
            <a:ext cx="9976104" cy="590931"/>
          </a:xfrm>
        </p:spPr>
        <p:txBody>
          <a:bodyPr/>
          <a:lstStyle/>
          <a:p>
            <a:r>
              <a:rPr lang="en-US" dirty="0"/>
              <a:t>Gang Worker vector</a:t>
            </a:r>
          </a:p>
        </p:txBody>
      </p:sp>
      <p:sp>
        <p:nvSpPr>
          <p:cNvPr id="174" name="Content Placeholder 2">
            <a:extLst>
              <a:ext uri="{FF2B5EF4-FFF2-40B4-BE49-F238E27FC236}">
                <a16:creationId xmlns:a16="http://schemas.microsoft.com/office/drawing/2014/main" id="{85C96C72-948F-4D25-98C5-0EFA07657103}"/>
              </a:ext>
            </a:extLst>
          </p:cNvPr>
          <p:cNvSpPr txBox="1">
            <a:spLocks/>
          </p:cNvSpPr>
          <p:nvPr/>
        </p:nvSpPr>
        <p:spPr>
          <a:xfrm>
            <a:off x="7786860" y="3085010"/>
            <a:ext cx="3090146" cy="128634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Since we have increased the number of workers, we will now only generate </a:t>
            </a:r>
            <a:r>
              <a:rPr lang="en-US" b="1" dirty="0">
                <a:solidFill>
                  <a:srgbClr val="0C4E9B"/>
                </a:solidFill>
              </a:rPr>
              <a:t>2 gangs</a:t>
            </a:r>
          </a:p>
        </p:txBody>
      </p:sp>
      <p:sp>
        <p:nvSpPr>
          <p:cNvPr id="195" name="Rectangle 194">
            <a:extLst>
              <a:ext uri="{FF2B5EF4-FFF2-40B4-BE49-F238E27FC236}">
                <a16:creationId xmlns:a16="http://schemas.microsoft.com/office/drawing/2014/main" id="{C5412748-CF81-4D71-BFB0-F9B382A0C3F9}"/>
              </a:ext>
            </a:extLst>
          </p:cNvPr>
          <p:cNvSpPr/>
          <p:nvPr/>
        </p:nvSpPr>
        <p:spPr>
          <a:xfrm>
            <a:off x="2294284"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(0,0)</a:t>
            </a:r>
          </a:p>
        </p:txBody>
      </p:sp>
      <p:sp>
        <p:nvSpPr>
          <p:cNvPr id="196" name="Rectangle 195">
            <a:extLst>
              <a:ext uri="{FF2B5EF4-FFF2-40B4-BE49-F238E27FC236}">
                <a16:creationId xmlns:a16="http://schemas.microsoft.com/office/drawing/2014/main" id="{75EE2D04-5230-478F-BE55-0AA01D0C5C65}"/>
              </a:ext>
            </a:extLst>
          </p:cNvPr>
          <p:cNvSpPr/>
          <p:nvPr/>
        </p:nvSpPr>
        <p:spPr>
          <a:xfrm>
            <a:off x="2965616"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(0,1)</a:t>
            </a:r>
          </a:p>
        </p:txBody>
      </p:sp>
      <p:sp>
        <p:nvSpPr>
          <p:cNvPr id="197" name="Rectangle 196">
            <a:extLst>
              <a:ext uri="{FF2B5EF4-FFF2-40B4-BE49-F238E27FC236}">
                <a16:creationId xmlns:a16="http://schemas.microsoft.com/office/drawing/2014/main" id="{E3F9781D-B1D2-4522-8F23-D4B5E91297B3}"/>
              </a:ext>
            </a:extLst>
          </p:cNvPr>
          <p:cNvSpPr/>
          <p:nvPr/>
        </p:nvSpPr>
        <p:spPr>
          <a:xfrm>
            <a:off x="3636948"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(0,2)</a:t>
            </a:r>
          </a:p>
        </p:txBody>
      </p:sp>
      <p:sp>
        <p:nvSpPr>
          <p:cNvPr id="198" name="Rectangle 197">
            <a:extLst>
              <a:ext uri="{FF2B5EF4-FFF2-40B4-BE49-F238E27FC236}">
                <a16:creationId xmlns:a16="http://schemas.microsoft.com/office/drawing/2014/main" id="{33257351-752C-4A64-B179-80CC2D8A160D}"/>
              </a:ext>
            </a:extLst>
          </p:cNvPr>
          <p:cNvSpPr/>
          <p:nvPr/>
        </p:nvSpPr>
        <p:spPr>
          <a:xfrm>
            <a:off x="4308280"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(0,3)</a:t>
            </a:r>
          </a:p>
        </p:txBody>
      </p:sp>
      <p:sp>
        <p:nvSpPr>
          <p:cNvPr id="199" name="Rectangle 198">
            <a:extLst>
              <a:ext uri="{FF2B5EF4-FFF2-40B4-BE49-F238E27FC236}">
                <a16:creationId xmlns:a16="http://schemas.microsoft.com/office/drawing/2014/main" id="{B8F47876-B078-4AD9-9092-B31203360485}"/>
              </a:ext>
            </a:extLst>
          </p:cNvPr>
          <p:cNvSpPr/>
          <p:nvPr/>
        </p:nvSpPr>
        <p:spPr>
          <a:xfrm>
            <a:off x="4979612"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(0,4)</a:t>
            </a:r>
          </a:p>
        </p:txBody>
      </p:sp>
      <p:sp>
        <p:nvSpPr>
          <p:cNvPr id="200" name="Rectangle 199">
            <a:extLst>
              <a:ext uri="{FF2B5EF4-FFF2-40B4-BE49-F238E27FC236}">
                <a16:creationId xmlns:a16="http://schemas.microsoft.com/office/drawing/2014/main" id="{E0FADC82-48B7-4546-9528-DD39A4DAF6AF}"/>
              </a:ext>
            </a:extLst>
          </p:cNvPr>
          <p:cNvSpPr/>
          <p:nvPr/>
        </p:nvSpPr>
        <p:spPr>
          <a:xfrm>
            <a:off x="5650944"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(0,5)</a:t>
            </a:r>
          </a:p>
        </p:txBody>
      </p:sp>
      <p:sp>
        <p:nvSpPr>
          <p:cNvPr id="201" name="Rectangle 200">
            <a:extLst>
              <a:ext uri="{FF2B5EF4-FFF2-40B4-BE49-F238E27FC236}">
                <a16:creationId xmlns:a16="http://schemas.microsoft.com/office/drawing/2014/main" id="{51533493-94B6-4881-8754-F8FE823D13FA}"/>
              </a:ext>
            </a:extLst>
          </p:cNvPr>
          <p:cNvSpPr/>
          <p:nvPr/>
        </p:nvSpPr>
        <p:spPr>
          <a:xfrm>
            <a:off x="6322276"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(0,6)</a:t>
            </a:r>
          </a:p>
        </p:txBody>
      </p:sp>
      <p:sp>
        <p:nvSpPr>
          <p:cNvPr id="202" name="Rectangle 201">
            <a:extLst>
              <a:ext uri="{FF2B5EF4-FFF2-40B4-BE49-F238E27FC236}">
                <a16:creationId xmlns:a16="http://schemas.microsoft.com/office/drawing/2014/main" id="{95FEBAFA-470D-4EEC-AA2E-85889F9F168D}"/>
              </a:ext>
            </a:extLst>
          </p:cNvPr>
          <p:cNvSpPr/>
          <p:nvPr/>
        </p:nvSpPr>
        <p:spPr>
          <a:xfrm>
            <a:off x="6993608"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(0,7)</a:t>
            </a:r>
          </a:p>
        </p:txBody>
      </p:sp>
      <p:sp>
        <p:nvSpPr>
          <p:cNvPr id="203" name="Rectangle 202">
            <a:extLst>
              <a:ext uri="{FF2B5EF4-FFF2-40B4-BE49-F238E27FC236}">
                <a16:creationId xmlns:a16="http://schemas.microsoft.com/office/drawing/2014/main" id="{3C188B73-F540-438A-B285-12AC0335A1CA}"/>
              </a:ext>
            </a:extLst>
          </p:cNvPr>
          <p:cNvSpPr/>
          <p:nvPr/>
        </p:nvSpPr>
        <p:spPr>
          <a:xfrm>
            <a:off x="2294284"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(1,0)</a:t>
            </a:r>
          </a:p>
        </p:txBody>
      </p:sp>
      <p:sp>
        <p:nvSpPr>
          <p:cNvPr id="204" name="Rectangle 203">
            <a:extLst>
              <a:ext uri="{FF2B5EF4-FFF2-40B4-BE49-F238E27FC236}">
                <a16:creationId xmlns:a16="http://schemas.microsoft.com/office/drawing/2014/main" id="{B4D540A6-4B9D-43B3-B049-35667517403D}"/>
              </a:ext>
            </a:extLst>
          </p:cNvPr>
          <p:cNvSpPr/>
          <p:nvPr/>
        </p:nvSpPr>
        <p:spPr>
          <a:xfrm>
            <a:off x="2965616"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205" name="Rectangle 204">
            <a:extLst>
              <a:ext uri="{FF2B5EF4-FFF2-40B4-BE49-F238E27FC236}">
                <a16:creationId xmlns:a16="http://schemas.microsoft.com/office/drawing/2014/main" id="{792B3542-3096-436D-A34F-3B3FEFD6C5D6}"/>
              </a:ext>
            </a:extLst>
          </p:cNvPr>
          <p:cNvSpPr/>
          <p:nvPr/>
        </p:nvSpPr>
        <p:spPr>
          <a:xfrm>
            <a:off x="3636948"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206" name="Rectangle 205">
            <a:extLst>
              <a:ext uri="{FF2B5EF4-FFF2-40B4-BE49-F238E27FC236}">
                <a16:creationId xmlns:a16="http://schemas.microsoft.com/office/drawing/2014/main" id="{E3EC8E3B-9A46-452E-860A-DBDA9058E30A}"/>
              </a:ext>
            </a:extLst>
          </p:cNvPr>
          <p:cNvSpPr/>
          <p:nvPr/>
        </p:nvSpPr>
        <p:spPr>
          <a:xfrm>
            <a:off x="4308280"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207" name="Rectangle 206">
            <a:extLst>
              <a:ext uri="{FF2B5EF4-FFF2-40B4-BE49-F238E27FC236}">
                <a16:creationId xmlns:a16="http://schemas.microsoft.com/office/drawing/2014/main" id="{68B02B6E-A763-40D9-9B3C-B690688901D5}"/>
              </a:ext>
            </a:extLst>
          </p:cNvPr>
          <p:cNvSpPr/>
          <p:nvPr/>
        </p:nvSpPr>
        <p:spPr>
          <a:xfrm>
            <a:off x="4979612"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208" name="Rectangle 207">
            <a:extLst>
              <a:ext uri="{FF2B5EF4-FFF2-40B4-BE49-F238E27FC236}">
                <a16:creationId xmlns:a16="http://schemas.microsoft.com/office/drawing/2014/main" id="{C3A34AB2-F240-4BA5-AADC-2B46619CE0F5}"/>
              </a:ext>
            </a:extLst>
          </p:cNvPr>
          <p:cNvSpPr/>
          <p:nvPr/>
        </p:nvSpPr>
        <p:spPr>
          <a:xfrm>
            <a:off x="5650944"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209" name="Rectangle 208">
            <a:extLst>
              <a:ext uri="{FF2B5EF4-FFF2-40B4-BE49-F238E27FC236}">
                <a16:creationId xmlns:a16="http://schemas.microsoft.com/office/drawing/2014/main" id="{A27FDD99-2223-458B-83C9-38561458478E}"/>
              </a:ext>
            </a:extLst>
          </p:cNvPr>
          <p:cNvSpPr/>
          <p:nvPr/>
        </p:nvSpPr>
        <p:spPr>
          <a:xfrm>
            <a:off x="6322276"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210" name="Rectangle 209">
            <a:extLst>
              <a:ext uri="{FF2B5EF4-FFF2-40B4-BE49-F238E27FC236}">
                <a16:creationId xmlns:a16="http://schemas.microsoft.com/office/drawing/2014/main" id="{E3DDD05C-F787-4686-98CF-ABDE1C8E1744}"/>
              </a:ext>
            </a:extLst>
          </p:cNvPr>
          <p:cNvSpPr/>
          <p:nvPr/>
        </p:nvSpPr>
        <p:spPr>
          <a:xfrm>
            <a:off x="6993608"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211" name="Rectangle 210">
            <a:extLst>
              <a:ext uri="{FF2B5EF4-FFF2-40B4-BE49-F238E27FC236}">
                <a16:creationId xmlns:a16="http://schemas.microsoft.com/office/drawing/2014/main" id="{F808C4CC-1398-4DDC-A697-7C656C3E14DB}"/>
              </a:ext>
            </a:extLst>
          </p:cNvPr>
          <p:cNvSpPr/>
          <p:nvPr/>
        </p:nvSpPr>
        <p:spPr>
          <a:xfrm>
            <a:off x="2294285"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a:t>
            </a:r>
          </a:p>
        </p:txBody>
      </p:sp>
      <p:sp>
        <p:nvSpPr>
          <p:cNvPr id="212" name="Rectangle 211">
            <a:extLst>
              <a:ext uri="{FF2B5EF4-FFF2-40B4-BE49-F238E27FC236}">
                <a16:creationId xmlns:a16="http://schemas.microsoft.com/office/drawing/2014/main" id="{06BA8028-24D3-44DD-954E-493F27E09FAD}"/>
              </a:ext>
            </a:extLst>
          </p:cNvPr>
          <p:cNvSpPr/>
          <p:nvPr/>
        </p:nvSpPr>
        <p:spPr>
          <a:xfrm>
            <a:off x="2965617"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213" name="Rectangle 212">
            <a:extLst>
              <a:ext uri="{FF2B5EF4-FFF2-40B4-BE49-F238E27FC236}">
                <a16:creationId xmlns:a16="http://schemas.microsoft.com/office/drawing/2014/main" id="{08A54B35-B9D5-4063-B752-F449C667E103}"/>
              </a:ext>
            </a:extLst>
          </p:cNvPr>
          <p:cNvSpPr/>
          <p:nvPr/>
        </p:nvSpPr>
        <p:spPr>
          <a:xfrm>
            <a:off x="3636949"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214" name="Rectangle 213">
            <a:extLst>
              <a:ext uri="{FF2B5EF4-FFF2-40B4-BE49-F238E27FC236}">
                <a16:creationId xmlns:a16="http://schemas.microsoft.com/office/drawing/2014/main" id="{F52C1A6D-A4F7-4FE3-8EAD-B7E7E0494CFA}"/>
              </a:ext>
            </a:extLst>
          </p:cNvPr>
          <p:cNvSpPr/>
          <p:nvPr/>
        </p:nvSpPr>
        <p:spPr>
          <a:xfrm>
            <a:off x="4308281"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215" name="Rectangle 214">
            <a:extLst>
              <a:ext uri="{FF2B5EF4-FFF2-40B4-BE49-F238E27FC236}">
                <a16:creationId xmlns:a16="http://schemas.microsoft.com/office/drawing/2014/main" id="{F5CE9306-9CF2-48F5-87F2-C82523B5EBCC}"/>
              </a:ext>
            </a:extLst>
          </p:cNvPr>
          <p:cNvSpPr/>
          <p:nvPr/>
        </p:nvSpPr>
        <p:spPr>
          <a:xfrm>
            <a:off x="4979613"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216" name="Rectangle 215">
            <a:extLst>
              <a:ext uri="{FF2B5EF4-FFF2-40B4-BE49-F238E27FC236}">
                <a16:creationId xmlns:a16="http://schemas.microsoft.com/office/drawing/2014/main" id="{4A62CF17-C381-42CB-8EEC-628581690503}"/>
              </a:ext>
            </a:extLst>
          </p:cNvPr>
          <p:cNvSpPr/>
          <p:nvPr/>
        </p:nvSpPr>
        <p:spPr>
          <a:xfrm>
            <a:off x="5650945"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217" name="Rectangle 216">
            <a:extLst>
              <a:ext uri="{FF2B5EF4-FFF2-40B4-BE49-F238E27FC236}">
                <a16:creationId xmlns:a16="http://schemas.microsoft.com/office/drawing/2014/main" id="{61B350A3-DE64-400E-BFCB-09186907FDB0}"/>
              </a:ext>
            </a:extLst>
          </p:cNvPr>
          <p:cNvSpPr/>
          <p:nvPr/>
        </p:nvSpPr>
        <p:spPr>
          <a:xfrm>
            <a:off x="6322277"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218" name="Rectangle 217">
            <a:extLst>
              <a:ext uri="{FF2B5EF4-FFF2-40B4-BE49-F238E27FC236}">
                <a16:creationId xmlns:a16="http://schemas.microsoft.com/office/drawing/2014/main" id="{97B454FF-59AF-4F23-91B3-F0DD43ECE393}"/>
              </a:ext>
            </a:extLst>
          </p:cNvPr>
          <p:cNvSpPr/>
          <p:nvPr/>
        </p:nvSpPr>
        <p:spPr>
          <a:xfrm>
            <a:off x="6993609"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219" name="Rectangle 218">
            <a:extLst>
              <a:ext uri="{FF2B5EF4-FFF2-40B4-BE49-F238E27FC236}">
                <a16:creationId xmlns:a16="http://schemas.microsoft.com/office/drawing/2014/main" id="{7F56FC6A-F822-4559-BD3C-FAF3ADD4E46B}"/>
              </a:ext>
            </a:extLst>
          </p:cNvPr>
          <p:cNvSpPr/>
          <p:nvPr/>
        </p:nvSpPr>
        <p:spPr>
          <a:xfrm>
            <a:off x="2294285"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(3,0)</a:t>
            </a:r>
          </a:p>
        </p:txBody>
      </p:sp>
      <p:sp>
        <p:nvSpPr>
          <p:cNvPr id="220" name="Rectangle 219">
            <a:extLst>
              <a:ext uri="{FF2B5EF4-FFF2-40B4-BE49-F238E27FC236}">
                <a16:creationId xmlns:a16="http://schemas.microsoft.com/office/drawing/2014/main" id="{6AE6E5C6-79D4-470E-9CA9-C8D2A156F97E}"/>
              </a:ext>
            </a:extLst>
          </p:cNvPr>
          <p:cNvSpPr/>
          <p:nvPr/>
        </p:nvSpPr>
        <p:spPr>
          <a:xfrm>
            <a:off x="2965617"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221" name="Rectangle 220">
            <a:extLst>
              <a:ext uri="{FF2B5EF4-FFF2-40B4-BE49-F238E27FC236}">
                <a16:creationId xmlns:a16="http://schemas.microsoft.com/office/drawing/2014/main" id="{7EDF26FB-D156-46F1-8091-08995409465C}"/>
              </a:ext>
            </a:extLst>
          </p:cNvPr>
          <p:cNvSpPr/>
          <p:nvPr/>
        </p:nvSpPr>
        <p:spPr>
          <a:xfrm>
            <a:off x="3636949"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222" name="Rectangle 221">
            <a:extLst>
              <a:ext uri="{FF2B5EF4-FFF2-40B4-BE49-F238E27FC236}">
                <a16:creationId xmlns:a16="http://schemas.microsoft.com/office/drawing/2014/main" id="{BDE31886-1F5F-4EA2-BFC7-27292525837F}"/>
              </a:ext>
            </a:extLst>
          </p:cNvPr>
          <p:cNvSpPr/>
          <p:nvPr/>
        </p:nvSpPr>
        <p:spPr>
          <a:xfrm>
            <a:off x="4308281"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223" name="Rectangle 222">
            <a:extLst>
              <a:ext uri="{FF2B5EF4-FFF2-40B4-BE49-F238E27FC236}">
                <a16:creationId xmlns:a16="http://schemas.microsoft.com/office/drawing/2014/main" id="{A68E87A4-D9EA-4BF5-A009-842CFACBBA69}"/>
              </a:ext>
            </a:extLst>
          </p:cNvPr>
          <p:cNvSpPr/>
          <p:nvPr/>
        </p:nvSpPr>
        <p:spPr>
          <a:xfrm>
            <a:off x="4979613"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224" name="Rectangle 223">
            <a:extLst>
              <a:ext uri="{FF2B5EF4-FFF2-40B4-BE49-F238E27FC236}">
                <a16:creationId xmlns:a16="http://schemas.microsoft.com/office/drawing/2014/main" id="{6481F4E9-5346-4EAA-BCED-7DD633E839FD}"/>
              </a:ext>
            </a:extLst>
          </p:cNvPr>
          <p:cNvSpPr/>
          <p:nvPr/>
        </p:nvSpPr>
        <p:spPr>
          <a:xfrm>
            <a:off x="5650945"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225" name="Rectangle 224">
            <a:extLst>
              <a:ext uri="{FF2B5EF4-FFF2-40B4-BE49-F238E27FC236}">
                <a16:creationId xmlns:a16="http://schemas.microsoft.com/office/drawing/2014/main" id="{08798CCD-4C3B-400C-8BB4-5D72BBDAA4B7}"/>
              </a:ext>
            </a:extLst>
          </p:cNvPr>
          <p:cNvSpPr/>
          <p:nvPr/>
        </p:nvSpPr>
        <p:spPr>
          <a:xfrm>
            <a:off x="6322277"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226" name="Rectangle 225">
            <a:extLst>
              <a:ext uri="{FF2B5EF4-FFF2-40B4-BE49-F238E27FC236}">
                <a16:creationId xmlns:a16="http://schemas.microsoft.com/office/drawing/2014/main" id="{F4F6FEEB-0F99-4621-BEA4-3FDD2F597ED7}"/>
              </a:ext>
            </a:extLst>
          </p:cNvPr>
          <p:cNvSpPr/>
          <p:nvPr/>
        </p:nvSpPr>
        <p:spPr>
          <a:xfrm>
            <a:off x="6993609"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102" name="Rounded Rectangle 5">
            <a:extLst>
              <a:ext uri="{FF2B5EF4-FFF2-40B4-BE49-F238E27FC236}">
                <a16:creationId xmlns:a16="http://schemas.microsoft.com/office/drawing/2014/main" id="{6D580174-5735-4EEF-8606-D15AA9AD9D27}"/>
              </a:ext>
            </a:extLst>
          </p:cNvPr>
          <p:cNvSpPr/>
          <p:nvPr/>
        </p:nvSpPr>
        <p:spPr>
          <a:xfrm>
            <a:off x="1037905" y="2990181"/>
            <a:ext cx="6627035" cy="1342214"/>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04" name="Rounded Rectangle 5">
            <a:extLst>
              <a:ext uri="{FF2B5EF4-FFF2-40B4-BE49-F238E27FC236}">
                <a16:creationId xmlns:a16="http://schemas.microsoft.com/office/drawing/2014/main" id="{99969D28-7C4D-4BD8-8832-B702767326F0}"/>
              </a:ext>
            </a:extLst>
          </p:cNvPr>
          <p:cNvSpPr/>
          <p:nvPr/>
        </p:nvSpPr>
        <p:spPr>
          <a:xfrm>
            <a:off x="2213554" y="4335601"/>
            <a:ext cx="5451386" cy="1342213"/>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27" name="TextBox 226">
            <a:extLst>
              <a:ext uri="{FF2B5EF4-FFF2-40B4-BE49-F238E27FC236}">
                <a16:creationId xmlns:a16="http://schemas.microsoft.com/office/drawing/2014/main" id="{436354AF-14DC-4FEB-87AD-57B3608EE2D4}"/>
              </a:ext>
            </a:extLst>
          </p:cNvPr>
          <p:cNvSpPr txBox="1"/>
          <p:nvPr/>
        </p:nvSpPr>
        <p:spPr>
          <a:xfrm>
            <a:off x="-207209" y="3346488"/>
            <a:ext cx="1602469" cy="461665"/>
          </a:xfrm>
          <a:prstGeom prst="rect">
            <a:avLst/>
          </a:prstGeom>
          <a:noFill/>
        </p:spPr>
        <p:txBody>
          <a:bodyPr wrap="square" rtlCol="0">
            <a:spAutoFit/>
          </a:bodyPr>
          <a:lstStyle/>
          <a:p>
            <a:pPr algn="ctr"/>
            <a:r>
              <a:rPr lang="en-US" sz="2400" b="1" dirty="0">
                <a:solidFill>
                  <a:srgbClr val="FF0000"/>
                </a:solidFill>
                <a:latin typeface="Trebuchet MS" pitchFamily="34" charset="0"/>
              </a:rPr>
              <a:t>Gang</a:t>
            </a:r>
          </a:p>
        </p:txBody>
      </p:sp>
      <p:sp>
        <p:nvSpPr>
          <p:cNvPr id="231" name="TextBox 230">
            <a:extLst>
              <a:ext uri="{FF2B5EF4-FFF2-40B4-BE49-F238E27FC236}">
                <a16:creationId xmlns:a16="http://schemas.microsoft.com/office/drawing/2014/main" id="{D92E5696-17E9-4548-AAFD-03EB94ACA8F2}"/>
              </a:ext>
            </a:extLst>
          </p:cNvPr>
          <p:cNvSpPr txBox="1"/>
          <p:nvPr/>
        </p:nvSpPr>
        <p:spPr>
          <a:xfrm>
            <a:off x="866291" y="3438821"/>
            <a:ext cx="1602469" cy="369332"/>
          </a:xfrm>
          <a:prstGeom prst="rect">
            <a:avLst/>
          </a:prstGeom>
          <a:noFill/>
        </p:spPr>
        <p:txBody>
          <a:bodyPr wrap="square" rtlCol="0">
            <a:spAutoFit/>
          </a:bodyPr>
          <a:lstStyle/>
          <a:p>
            <a:pPr algn="ctr"/>
            <a:r>
              <a:rPr lang="en-US" b="1" dirty="0">
                <a:solidFill>
                  <a:srgbClr val="0C4E9B"/>
                </a:solidFill>
                <a:latin typeface="Trebuchet MS" pitchFamily="34" charset="0"/>
              </a:rPr>
              <a:t>2 Workers</a:t>
            </a:r>
          </a:p>
        </p:txBody>
      </p:sp>
      <p:sp>
        <p:nvSpPr>
          <p:cNvPr id="106" name="TextBox 105">
            <a:extLst>
              <a:ext uri="{FF2B5EF4-FFF2-40B4-BE49-F238E27FC236}">
                <a16:creationId xmlns:a16="http://schemas.microsoft.com/office/drawing/2014/main" id="{8D7DA7E3-209F-4132-B5FC-F097866F3D22}"/>
              </a:ext>
            </a:extLst>
          </p:cNvPr>
          <p:cNvSpPr txBox="1"/>
          <p:nvPr/>
        </p:nvSpPr>
        <p:spPr>
          <a:xfrm>
            <a:off x="6492932" y="1035065"/>
            <a:ext cx="4037132" cy="14496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#pragma acc kernels loop </a:t>
            </a:r>
            <a:r>
              <a:rPr lang="en-US" sz="1400" b="1" dirty="0">
                <a:solidFill>
                  <a:srgbClr val="8E4000"/>
                </a:solidFill>
                <a:latin typeface="Consolas" panose="020B0609020204030204" pitchFamily="49" charset="0"/>
                <a:cs typeface="Courier New" panose="02070309020205020404" pitchFamily="49" charset="0"/>
              </a:rPr>
              <a:t>gang worker(2)</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x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x &lt; </a:t>
            </a:r>
            <a:r>
              <a:rPr lang="en-US" sz="1400" dirty="0">
                <a:solidFill>
                  <a:srgbClr val="FF8738"/>
                </a:solidFill>
                <a:latin typeface="Consolas" panose="020B0609020204030204" pitchFamily="49" charset="0"/>
                <a:cs typeface="Courier New" panose="02070309020205020404" pitchFamily="49" charset="0"/>
              </a:rPr>
              <a:t>4</a:t>
            </a:r>
            <a:r>
              <a:rPr lang="en-US" sz="1400" dirty="0">
                <a:solidFill>
                  <a:schemeClr val="bg1"/>
                </a:solidFill>
                <a:latin typeface="Consolas" panose="020B0609020204030204" pitchFamily="49" charset="0"/>
                <a:cs typeface="Courier New" panose="02070309020205020404" pitchFamily="49" charset="0"/>
              </a:rPr>
              <a:t>; x</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loop </a:t>
            </a:r>
            <a:r>
              <a:rPr lang="en-US" sz="1400"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y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y &lt; </a:t>
            </a:r>
            <a:r>
              <a:rPr lang="en-US" sz="1400" dirty="0">
                <a:solidFill>
                  <a:srgbClr val="FF8738"/>
                </a:solidFill>
                <a:latin typeface="Consolas" panose="020B0609020204030204" pitchFamily="49" charset="0"/>
                <a:cs typeface="Courier New" panose="02070309020205020404" pitchFamily="49" charset="0"/>
              </a:rPr>
              <a:t>8</a:t>
            </a:r>
            <a:r>
              <a:rPr lang="en-US" sz="1400" dirty="0">
                <a:solidFill>
                  <a:schemeClr val="bg1"/>
                </a:solidFill>
                <a:latin typeface="Consolas" panose="020B0609020204030204" pitchFamily="49" charset="0"/>
                <a:cs typeface="Courier New" panose="02070309020205020404" pitchFamily="49" charset="0"/>
              </a:rPr>
              <a:t>; 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array[x][y]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p:txBody>
      </p:sp>
      <p:sp>
        <p:nvSpPr>
          <p:cNvPr id="94" name="Rounded Rectangle 5">
            <a:extLst>
              <a:ext uri="{FF2B5EF4-FFF2-40B4-BE49-F238E27FC236}">
                <a16:creationId xmlns:a16="http://schemas.microsoft.com/office/drawing/2014/main" id="{B9A44171-5F1C-4B22-8A0B-A1AAAF72770F}"/>
              </a:ext>
            </a:extLst>
          </p:cNvPr>
          <p:cNvSpPr/>
          <p:nvPr/>
        </p:nvSpPr>
        <p:spPr>
          <a:xfrm>
            <a:off x="798594" y="940368"/>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5" name="Rectangle 94">
            <a:extLst>
              <a:ext uri="{FF2B5EF4-FFF2-40B4-BE49-F238E27FC236}">
                <a16:creationId xmlns:a16="http://schemas.microsoft.com/office/drawing/2014/main" id="{06E27727-0463-4E05-9E5D-E368CF39604B}"/>
              </a:ext>
            </a:extLst>
          </p:cNvPr>
          <p:cNvSpPr/>
          <p:nvPr/>
        </p:nvSpPr>
        <p:spPr>
          <a:xfrm>
            <a:off x="2363605"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96" name="Rectangle 95">
            <a:extLst>
              <a:ext uri="{FF2B5EF4-FFF2-40B4-BE49-F238E27FC236}">
                <a16:creationId xmlns:a16="http://schemas.microsoft.com/office/drawing/2014/main" id="{8880D1F4-324F-457B-8A63-AC832E0B14DA}"/>
              </a:ext>
            </a:extLst>
          </p:cNvPr>
          <p:cNvSpPr/>
          <p:nvPr/>
        </p:nvSpPr>
        <p:spPr>
          <a:xfrm>
            <a:off x="2733902"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C981BD64-8C35-4881-AC14-2304966729A7}"/>
              </a:ext>
            </a:extLst>
          </p:cNvPr>
          <p:cNvSpPr/>
          <p:nvPr/>
        </p:nvSpPr>
        <p:spPr>
          <a:xfrm>
            <a:off x="3104199"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C1E248D2-E48B-458E-85CB-6259DA52F77F}"/>
              </a:ext>
            </a:extLst>
          </p:cNvPr>
          <p:cNvSpPr/>
          <p:nvPr/>
        </p:nvSpPr>
        <p:spPr>
          <a:xfrm>
            <a:off x="3474496"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ight Brace 98">
            <a:extLst>
              <a:ext uri="{FF2B5EF4-FFF2-40B4-BE49-F238E27FC236}">
                <a16:creationId xmlns:a16="http://schemas.microsoft.com/office/drawing/2014/main" id="{A944DA4D-7852-41F1-A693-83BB7C40FBFD}"/>
              </a:ext>
            </a:extLst>
          </p:cNvPr>
          <p:cNvSpPr/>
          <p:nvPr/>
        </p:nvSpPr>
        <p:spPr>
          <a:xfrm>
            <a:off x="4022911" y="1560858"/>
            <a:ext cx="212484" cy="408428"/>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00" name="TextBox 99">
            <a:extLst>
              <a:ext uri="{FF2B5EF4-FFF2-40B4-BE49-F238E27FC236}">
                <a16:creationId xmlns:a16="http://schemas.microsoft.com/office/drawing/2014/main" id="{416211BB-43DC-4F52-ABCA-57B8D1517691}"/>
              </a:ext>
            </a:extLst>
          </p:cNvPr>
          <p:cNvSpPr txBox="1"/>
          <p:nvPr/>
        </p:nvSpPr>
        <p:spPr>
          <a:xfrm>
            <a:off x="4080069" y="1552882"/>
            <a:ext cx="1493210" cy="369332"/>
          </a:xfrm>
          <a:prstGeom prst="rect">
            <a:avLst/>
          </a:prstGeom>
          <a:noFill/>
        </p:spPr>
        <p:txBody>
          <a:bodyPr wrap="square" rtlCol="0">
            <a:spAutoFit/>
          </a:bodyPr>
          <a:lstStyle/>
          <a:p>
            <a:pPr algn="ctr"/>
            <a:r>
              <a:rPr lang="en-US" b="1" dirty="0">
                <a:solidFill>
                  <a:schemeClr val="bg1"/>
                </a:solidFill>
                <a:latin typeface="Trebuchet MS" pitchFamily="34" charset="0"/>
              </a:rPr>
              <a:t>2 Workers</a:t>
            </a:r>
          </a:p>
        </p:txBody>
      </p:sp>
      <p:sp>
        <p:nvSpPr>
          <p:cNvPr id="101" name="TextBox 100">
            <a:extLst>
              <a:ext uri="{FF2B5EF4-FFF2-40B4-BE49-F238E27FC236}">
                <a16:creationId xmlns:a16="http://schemas.microsoft.com/office/drawing/2014/main" id="{1CCAAC0E-B5EF-40BF-B34D-36D2A9F188CF}"/>
              </a:ext>
            </a:extLst>
          </p:cNvPr>
          <p:cNvSpPr txBox="1"/>
          <p:nvPr/>
        </p:nvSpPr>
        <p:spPr>
          <a:xfrm>
            <a:off x="2289991" y="2196048"/>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07" name="Group 106">
            <a:extLst>
              <a:ext uri="{FF2B5EF4-FFF2-40B4-BE49-F238E27FC236}">
                <a16:creationId xmlns:a16="http://schemas.microsoft.com/office/drawing/2014/main" id="{6D4CCC2A-E7BE-4328-B2C5-BAA547A17CA3}"/>
              </a:ext>
            </a:extLst>
          </p:cNvPr>
          <p:cNvGrpSpPr/>
          <p:nvPr/>
        </p:nvGrpSpPr>
        <p:grpSpPr>
          <a:xfrm>
            <a:off x="1685165" y="1050558"/>
            <a:ext cx="2824680" cy="400110"/>
            <a:chOff x="1277488" y="1499022"/>
            <a:chExt cx="2824680" cy="400110"/>
          </a:xfrm>
        </p:grpSpPr>
        <p:sp>
          <p:nvSpPr>
            <p:cNvPr id="111" name="TextBox 110">
              <a:extLst>
                <a:ext uri="{FF2B5EF4-FFF2-40B4-BE49-F238E27FC236}">
                  <a16:creationId xmlns:a16="http://schemas.microsoft.com/office/drawing/2014/main" id="{56F345BF-65EA-4A74-A4ED-AD0A53838A18}"/>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21" name="Straight Arrow Connector 120">
              <a:extLst>
                <a:ext uri="{FF2B5EF4-FFF2-40B4-BE49-F238E27FC236}">
                  <a16:creationId xmlns:a16="http://schemas.microsoft.com/office/drawing/2014/main" id="{0EA6085D-96B6-4E15-ACD3-8DF8FF6E08B9}"/>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6" name="Straight Arrow Connector 125">
              <a:extLst>
                <a:ext uri="{FF2B5EF4-FFF2-40B4-BE49-F238E27FC236}">
                  <a16:creationId xmlns:a16="http://schemas.microsoft.com/office/drawing/2014/main" id="{2313E745-A7EE-48A7-85E3-9D0D469D0331}"/>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27" name="Rectangle 126">
            <a:extLst>
              <a:ext uri="{FF2B5EF4-FFF2-40B4-BE49-F238E27FC236}">
                <a16:creationId xmlns:a16="http://schemas.microsoft.com/office/drawing/2014/main" id="{8CFD2D9D-2DF2-4ACA-A59A-C7DB16717C75}"/>
              </a:ext>
            </a:extLst>
          </p:cNvPr>
          <p:cNvSpPr/>
          <p:nvPr/>
        </p:nvSpPr>
        <p:spPr>
          <a:xfrm>
            <a:off x="2363605"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8" name="Rectangle 127">
            <a:extLst>
              <a:ext uri="{FF2B5EF4-FFF2-40B4-BE49-F238E27FC236}">
                <a16:creationId xmlns:a16="http://schemas.microsoft.com/office/drawing/2014/main" id="{DCAA1A5F-BFA3-4941-861F-776E0AFC1BB2}"/>
              </a:ext>
            </a:extLst>
          </p:cNvPr>
          <p:cNvSpPr/>
          <p:nvPr/>
        </p:nvSpPr>
        <p:spPr>
          <a:xfrm>
            <a:off x="2733902"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a:extLst>
              <a:ext uri="{FF2B5EF4-FFF2-40B4-BE49-F238E27FC236}">
                <a16:creationId xmlns:a16="http://schemas.microsoft.com/office/drawing/2014/main" id="{E964798A-AB16-4361-A2A3-7D296F0B5F87}"/>
              </a:ext>
            </a:extLst>
          </p:cNvPr>
          <p:cNvSpPr/>
          <p:nvPr/>
        </p:nvSpPr>
        <p:spPr>
          <a:xfrm>
            <a:off x="3104199"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BAB0F0A8-CD17-40A2-B7F1-7415872582DE}"/>
              </a:ext>
            </a:extLst>
          </p:cNvPr>
          <p:cNvSpPr/>
          <p:nvPr/>
        </p:nvSpPr>
        <p:spPr>
          <a:xfrm>
            <a:off x="3474496"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TextBox 227">
            <a:extLst>
              <a:ext uri="{FF2B5EF4-FFF2-40B4-BE49-F238E27FC236}">
                <a16:creationId xmlns:a16="http://schemas.microsoft.com/office/drawing/2014/main" id="{95683979-0DC7-4125-9BF5-6A637B05858D}"/>
              </a:ext>
            </a:extLst>
          </p:cNvPr>
          <p:cNvSpPr txBox="1"/>
          <p:nvPr/>
        </p:nvSpPr>
        <p:spPr>
          <a:xfrm>
            <a:off x="2199506" y="3035629"/>
            <a:ext cx="2824680" cy="523220"/>
          </a:xfrm>
          <a:prstGeom prst="rect">
            <a:avLst/>
          </a:prstGeom>
          <a:noFill/>
        </p:spPr>
        <p:txBody>
          <a:bodyPr wrap="square" rtlCol="0">
            <a:spAutoFit/>
          </a:bodyPr>
          <a:lstStyle/>
          <a:p>
            <a:pPr algn="ctr"/>
            <a:r>
              <a:rPr lang="en-US" sz="2800" b="1" dirty="0">
                <a:ln>
                  <a:solidFill>
                    <a:sysClr val="windowText" lastClr="000000"/>
                  </a:solidFill>
                </a:ln>
                <a:latin typeface="Trebuchet MS" pitchFamily="34" charset="0"/>
              </a:rPr>
              <a:t>Vector</a:t>
            </a:r>
          </a:p>
        </p:txBody>
      </p:sp>
      <p:cxnSp>
        <p:nvCxnSpPr>
          <p:cNvPr id="229" name="Straight Arrow Connector 228">
            <a:extLst>
              <a:ext uri="{FF2B5EF4-FFF2-40B4-BE49-F238E27FC236}">
                <a16:creationId xmlns:a16="http://schemas.microsoft.com/office/drawing/2014/main" id="{B0E7283F-5D00-4447-A4FE-D9EE724FFB41}"/>
              </a:ext>
            </a:extLst>
          </p:cNvPr>
          <p:cNvCxnSpPr>
            <a:cxnSpLocks/>
          </p:cNvCxnSpPr>
          <p:nvPr/>
        </p:nvCxnSpPr>
        <p:spPr>
          <a:xfrm>
            <a:off x="4296678" y="3333400"/>
            <a:ext cx="585677"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0" name="Straight Arrow Connector 229">
            <a:extLst>
              <a:ext uri="{FF2B5EF4-FFF2-40B4-BE49-F238E27FC236}">
                <a16:creationId xmlns:a16="http://schemas.microsoft.com/office/drawing/2014/main" id="{0CF5DFD3-CB17-48C7-9F22-C9EC313213AB}"/>
              </a:ext>
            </a:extLst>
          </p:cNvPr>
          <p:cNvCxnSpPr>
            <a:cxnSpLocks/>
          </p:cNvCxnSpPr>
          <p:nvPr/>
        </p:nvCxnSpPr>
        <p:spPr>
          <a:xfrm flipH="1" flipV="1">
            <a:off x="2403548" y="3328604"/>
            <a:ext cx="562068" cy="4796"/>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31" name="TextBox 130">
            <a:extLst>
              <a:ext uri="{FF2B5EF4-FFF2-40B4-BE49-F238E27FC236}">
                <a16:creationId xmlns:a16="http://schemas.microsoft.com/office/drawing/2014/main" id="{0730DF34-1476-4146-AF57-36C22321C839}"/>
              </a:ext>
            </a:extLst>
          </p:cNvPr>
          <p:cNvSpPr txBox="1"/>
          <p:nvPr/>
        </p:nvSpPr>
        <p:spPr>
          <a:xfrm>
            <a:off x="2213554" y="3728183"/>
            <a:ext cx="2824680" cy="523220"/>
          </a:xfrm>
          <a:prstGeom prst="rect">
            <a:avLst/>
          </a:prstGeom>
          <a:noFill/>
        </p:spPr>
        <p:txBody>
          <a:bodyPr wrap="square" rtlCol="0">
            <a:spAutoFit/>
          </a:bodyPr>
          <a:lstStyle/>
          <a:p>
            <a:pPr algn="ctr"/>
            <a:r>
              <a:rPr lang="en-US" sz="2800" b="1" dirty="0">
                <a:ln>
                  <a:solidFill>
                    <a:sysClr val="windowText" lastClr="000000"/>
                  </a:solidFill>
                </a:ln>
                <a:latin typeface="Trebuchet MS" pitchFamily="34" charset="0"/>
              </a:rPr>
              <a:t>Vector</a:t>
            </a:r>
          </a:p>
        </p:txBody>
      </p:sp>
      <p:cxnSp>
        <p:nvCxnSpPr>
          <p:cNvPr id="132" name="Straight Arrow Connector 131">
            <a:extLst>
              <a:ext uri="{FF2B5EF4-FFF2-40B4-BE49-F238E27FC236}">
                <a16:creationId xmlns:a16="http://schemas.microsoft.com/office/drawing/2014/main" id="{730C70FB-EB09-4B17-9BA5-B36A708DD7FE}"/>
              </a:ext>
            </a:extLst>
          </p:cNvPr>
          <p:cNvCxnSpPr>
            <a:cxnSpLocks/>
          </p:cNvCxnSpPr>
          <p:nvPr/>
        </p:nvCxnSpPr>
        <p:spPr>
          <a:xfrm flipH="1" flipV="1">
            <a:off x="2409570" y="3984997"/>
            <a:ext cx="562068" cy="4796"/>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3" name="Straight Arrow Connector 132">
            <a:extLst>
              <a:ext uri="{FF2B5EF4-FFF2-40B4-BE49-F238E27FC236}">
                <a16:creationId xmlns:a16="http://schemas.microsoft.com/office/drawing/2014/main" id="{53600704-1E77-465A-8495-72002BCF9035}"/>
              </a:ext>
            </a:extLst>
          </p:cNvPr>
          <p:cNvCxnSpPr>
            <a:cxnSpLocks/>
          </p:cNvCxnSpPr>
          <p:nvPr/>
        </p:nvCxnSpPr>
        <p:spPr>
          <a:xfrm>
            <a:off x="4308280" y="3998934"/>
            <a:ext cx="585677"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50166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4">
                                            <p:txEl>
                                              <p:pRg st="0" end="0"/>
                                            </p:txEl>
                                          </p:spTgt>
                                        </p:tgtEl>
                                        <p:attrNameLst>
                                          <p:attrName>style.visibility</p:attrName>
                                        </p:attrNameLst>
                                      </p:cBhvr>
                                      <p:to>
                                        <p:strVal val="visible"/>
                                      </p:to>
                                    </p:set>
                                    <p:animEffect transition="in" filter="fade">
                                      <p:cBhvr>
                                        <p:cTn id="7" dur="500"/>
                                        <p:tgtEl>
                                          <p:spTgt spid="17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2"/>
                                        </p:tgtEl>
                                        <p:attrNameLst>
                                          <p:attrName>style.visibility</p:attrName>
                                        </p:attrNameLst>
                                      </p:cBhvr>
                                      <p:to>
                                        <p:strVal val="visible"/>
                                      </p:to>
                                    </p:set>
                                    <p:animEffect transition="in" filter="fade">
                                      <p:cBhvr>
                                        <p:cTn id="12" dur="500"/>
                                        <p:tgtEl>
                                          <p:spTgt spid="10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95"/>
                                        </p:tgtEl>
                                        <p:attrNameLst>
                                          <p:attrName>style.visibility</p:attrName>
                                        </p:attrNameLst>
                                      </p:cBhvr>
                                      <p:to>
                                        <p:strVal val="visible"/>
                                      </p:to>
                                    </p:set>
                                    <p:animEffect transition="in" filter="fade">
                                      <p:cBhvr>
                                        <p:cTn id="16" dur="500"/>
                                        <p:tgtEl>
                                          <p:spTgt spid="19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96"/>
                                        </p:tgtEl>
                                        <p:attrNameLst>
                                          <p:attrName>style.visibility</p:attrName>
                                        </p:attrNameLst>
                                      </p:cBhvr>
                                      <p:to>
                                        <p:strVal val="visible"/>
                                      </p:to>
                                    </p:set>
                                    <p:animEffect transition="in" filter="fade">
                                      <p:cBhvr>
                                        <p:cTn id="19" dur="500"/>
                                        <p:tgtEl>
                                          <p:spTgt spid="19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97"/>
                                        </p:tgtEl>
                                        <p:attrNameLst>
                                          <p:attrName>style.visibility</p:attrName>
                                        </p:attrNameLst>
                                      </p:cBhvr>
                                      <p:to>
                                        <p:strVal val="visible"/>
                                      </p:to>
                                    </p:set>
                                    <p:animEffect transition="in" filter="fade">
                                      <p:cBhvr>
                                        <p:cTn id="22" dur="500"/>
                                        <p:tgtEl>
                                          <p:spTgt spid="19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8"/>
                                        </p:tgtEl>
                                        <p:attrNameLst>
                                          <p:attrName>style.visibility</p:attrName>
                                        </p:attrNameLst>
                                      </p:cBhvr>
                                      <p:to>
                                        <p:strVal val="visible"/>
                                      </p:to>
                                    </p:set>
                                    <p:animEffect transition="in" filter="fade">
                                      <p:cBhvr>
                                        <p:cTn id="25" dur="500"/>
                                        <p:tgtEl>
                                          <p:spTgt spid="19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3"/>
                                        </p:tgtEl>
                                        <p:attrNameLst>
                                          <p:attrName>style.visibility</p:attrName>
                                        </p:attrNameLst>
                                      </p:cBhvr>
                                      <p:to>
                                        <p:strVal val="visible"/>
                                      </p:to>
                                    </p:set>
                                    <p:animEffect transition="in" filter="fade">
                                      <p:cBhvr>
                                        <p:cTn id="28" dur="500"/>
                                        <p:tgtEl>
                                          <p:spTgt spid="20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4"/>
                                        </p:tgtEl>
                                        <p:attrNameLst>
                                          <p:attrName>style.visibility</p:attrName>
                                        </p:attrNameLst>
                                      </p:cBhvr>
                                      <p:to>
                                        <p:strVal val="visible"/>
                                      </p:to>
                                    </p:set>
                                    <p:animEffect transition="in" filter="fade">
                                      <p:cBhvr>
                                        <p:cTn id="31" dur="500"/>
                                        <p:tgtEl>
                                          <p:spTgt spid="20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05"/>
                                        </p:tgtEl>
                                        <p:attrNameLst>
                                          <p:attrName>style.visibility</p:attrName>
                                        </p:attrNameLst>
                                      </p:cBhvr>
                                      <p:to>
                                        <p:strVal val="visible"/>
                                      </p:to>
                                    </p:set>
                                    <p:animEffect transition="in" filter="fade">
                                      <p:cBhvr>
                                        <p:cTn id="34" dur="500"/>
                                        <p:tgtEl>
                                          <p:spTgt spid="20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06"/>
                                        </p:tgtEl>
                                        <p:attrNameLst>
                                          <p:attrName>style.visibility</p:attrName>
                                        </p:attrNameLst>
                                      </p:cBhvr>
                                      <p:to>
                                        <p:strVal val="visible"/>
                                      </p:to>
                                    </p:set>
                                    <p:animEffect transition="in" filter="fade">
                                      <p:cBhvr>
                                        <p:cTn id="37" dur="500"/>
                                        <p:tgtEl>
                                          <p:spTgt spid="206"/>
                                        </p:tgtEl>
                                      </p:cBhvr>
                                    </p:animEffect>
                                  </p:childTnLst>
                                </p:cTn>
                              </p:par>
                            </p:childTnLst>
                          </p:cTn>
                        </p:par>
                        <p:par>
                          <p:cTn id="38" fill="hold">
                            <p:stCondLst>
                              <p:cond delay="1000"/>
                            </p:stCondLst>
                            <p:childTnLst>
                              <p:par>
                                <p:cTn id="39" presetID="10" presetClass="entr" presetSubtype="0" fill="hold" grpId="0" nodeType="afterEffect">
                                  <p:stCondLst>
                                    <p:cond delay="0"/>
                                  </p:stCondLst>
                                  <p:childTnLst>
                                    <p:set>
                                      <p:cBhvr>
                                        <p:cTn id="40" dur="1" fill="hold">
                                          <p:stCondLst>
                                            <p:cond delay="0"/>
                                          </p:stCondLst>
                                        </p:cTn>
                                        <p:tgtEl>
                                          <p:spTgt spid="227"/>
                                        </p:tgtEl>
                                        <p:attrNameLst>
                                          <p:attrName>style.visibility</p:attrName>
                                        </p:attrNameLst>
                                      </p:cBhvr>
                                      <p:to>
                                        <p:strVal val="visible"/>
                                      </p:to>
                                    </p:set>
                                    <p:animEffect transition="in" filter="fade">
                                      <p:cBhvr>
                                        <p:cTn id="41" dur="500"/>
                                        <p:tgtEl>
                                          <p:spTgt spid="227"/>
                                        </p:tgtEl>
                                      </p:cBhvr>
                                    </p:animEffect>
                                  </p:childTnLst>
                                </p:cTn>
                              </p:par>
                              <p:par>
                                <p:cTn id="42" presetID="16" presetClass="entr" presetSubtype="37" fill="hold" grpId="0" nodeType="withEffect">
                                  <p:stCondLst>
                                    <p:cond delay="0"/>
                                  </p:stCondLst>
                                  <p:childTnLst>
                                    <p:set>
                                      <p:cBhvr>
                                        <p:cTn id="43" dur="1" fill="hold">
                                          <p:stCondLst>
                                            <p:cond delay="0"/>
                                          </p:stCondLst>
                                        </p:cTn>
                                        <p:tgtEl>
                                          <p:spTgt spid="228"/>
                                        </p:tgtEl>
                                        <p:attrNameLst>
                                          <p:attrName>style.visibility</p:attrName>
                                        </p:attrNameLst>
                                      </p:cBhvr>
                                      <p:to>
                                        <p:strVal val="visible"/>
                                      </p:to>
                                    </p:set>
                                    <p:animEffect transition="in" filter="barn(outVertical)">
                                      <p:cBhvr>
                                        <p:cTn id="44" dur="500"/>
                                        <p:tgtEl>
                                          <p:spTgt spid="228"/>
                                        </p:tgtEl>
                                      </p:cBhvr>
                                    </p:animEffect>
                                  </p:childTnLst>
                                </p:cTn>
                              </p:par>
                              <p:par>
                                <p:cTn id="45" presetID="22" presetClass="entr" presetSubtype="8" fill="hold" nodeType="withEffect">
                                  <p:stCondLst>
                                    <p:cond delay="50"/>
                                  </p:stCondLst>
                                  <p:childTnLst>
                                    <p:set>
                                      <p:cBhvr>
                                        <p:cTn id="46" dur="1" fill="hold">
                                          <p:stCondLst>
                                            <p:cond delay="0"/>
                                          </p:stCondLst>
                                        </p:cTn>
                                        <p:tgtEl>
                                          <p:spTgt spid="229"/>
                                        </p:tgtEl>
                                        <p:attrNameLst>
                                          <p:attrName>style.visibility</p:attrName>
                                        </p:attrNameLst>
                                      </p:cBhvr>
                                      <p:to>
                                        <p:strVal val="visible"/>
                                      </p:to>
                                    </p:set>
                                    <p:animEffect transition="in" filter="wipe(left)">
                                      <p:cBhvr>
                                        <p:cTn id="47" dur="500"/>
                                        <p:tgtEl>
                                          <p:spTgt spid="229"/>
                                        </p:tgtEl>
                                      </p:cBhvr>
                                    </p:animEffect>
                                  </p:childTnLst>
                                </p:cTn>
                              </p:par>
                              <p:par>
                                <p:cTn id="48" presetID="22" presetClass="entr" presetSubtype="2" fill="hold" nodeType="withEffect">
                                  <p:stCondLst>
                                    <p:cond delay="50"/>
                                  </p:stCondLst>
                                  <p:childTnLst>
                                    <p:set>
                                      <p:cBhvr>
                                        <p:cTn id="49" dur="1" fill="hold">
                                          <p:stCondLst>
                                            <p:cond delay="0"/>
                                          </p:stCondLst>
                                        </p:cTn>
                                        <p:tgtEl>
                                          <p:spTgt spid="230"/>
                                        </p:tgtEl>
                                        <p:attrNameLst>
                                          <p:attrName>style.visibility</p:attrName>
                                        </p:attrNameLst>
                                      </p:cBhvr>
                                      <p:to>
                                        <p:strVal val="visible"/>
                                      </p:to>
                                    </p:set>
                                    <p:animEffect transition="in" filter="wipe(right)">
                                      <p:cBhvr>
                                        <p:cTn id="50" dur="500"/>
                                        <p:tgtEl>
                                          <p:spTgt spid="230"/>
                                        </p:tgtEl>
                                      </p:cBhvr>
                                    </p:animEffect>
                                  </p:childTnLst>
                                </p:cTn>
                              </p:par>
                              <p:par>
                                <p:cTn id="51" presetID="10" presetClass="entr" presetSubtype="0" fill="hold" grpId="0" nodeType="withEffect">
                                  <p:stCondLst>
                                    <p:cond delay="50"/>
                                  </p:stCondLst>
                                  <p:childTnLst>
                                    <p:set>
                                      <p:cBhvr>
                                        <p:cTn id="52" dur="1" fill="hold">
                                          <p:stCondLst>
                                            <p:cond delay="0"/>
                                          </p:stCondLst>
                                        </p:cTn>
                                        <p:tgtEl>
                                          <p:spTgt spid="231"/>
                                        </p:tgtEl>
                                        <p:attrNameLst>
                                          <p:attrName>style.visibility</p:attrName>
                                        </p:attrNameLst>
                                      </p:cBhvr>
                                      <p:to>
                                        <p:strVal val="visible"/>
                                      </p:to>
                                    </p:set>
                                    <p:animEffect transition="in" filter="fade">
                                      <p:cBhvr>
                                        <p:cTn id="53" dur="500"/>
                                        <p:tgtEl>
                                          <p:spTgt spid="231"/>
                                        </p:tgtEl>
                                      </p:cBhvr>
                                    </p:animEffect>
                                  </p:childTnLst>
                                </p:cTn>
                              </p:par>
                              <p:par>
                                <p:cTn id="54" presetID="16" presetClass="entr" presetSubtype="37" fill="hold" grpId="0" nodeType="withEffect">
                                  <p:stCondLst>
                                    <p:cond delay="50"/>
                                  </p:stCondLst>
                                  <p:childTnLst>
                                    <p:set>
                                      <p:cBhvr>
                                        <p:cTn id="55" dur="1" fill="hold">
                                          <p:stCondLst>
                                            <p:cond delay="0"/>
                                          </p:stCondLst>
                                        </p:cTn>
                                        <p:tgtEl>
                                          <p:spTgt spid="131"/>
                                        </p:tgtEl>
                                        <p:attrNameLst>
                                          <p:attrName>style.visibility</p:attrName>
                                        </p:attrNameLst>
                                      </p:cBhvr>
                                      <p:to>
                                        <p:strVal val="visible"/>
                                      </p:to>
                                    </p:set>
                                    <p:animEffect transition="in" filter="barn(outVertical)">
                                      <p:cBhvr>
                                        <p:cTn id="56" dur="500"/>
                                        <p:tgtEl>
                                          <p:spTgt spid="131"/>
                                        </p:tgtEl>
                                      </p:cBhvr>
                                    </p:animEffect>
                                  </p:childTnLst>
                                </p:cTn>
                              </p:par>
                              <p:par>
                                <p:cTn id="57" presetID="22" presetClass="entr" presetSubtype="2" fill="hold" nodeType="withEffect">
                                  <p:stCondLst>
                                    <p:cond delay="100"/>
                                  </p:stCondLst>
                                  <p:childTnLst>
                                    <p:set>
                                      <p:cBhvr>
                                        <p:cTn id="58" dur="1" fill="hold">
                                          <p:stCondLst>
                                            <p:cond delay="0"/>
                                          </p:stCondLst>
                                        </p:cTn>
                                        <p:tgtEl>
                                          <p:spTgt spid="132"/>
                                        </p:tgtEl>
                                        <p:attrNameLst>
                                          <p:attrName>style.visibility</p:attrName>
                                        </p:attrNameLst>
                                      </p:cBhvr>
                                      <p:to>
                                        <p:strVal val="visible"/>
                                      </p:to>
                                    </p:set>
                                    <p:animEffect transition="in" filter="wipe(right)">
                                      <p:cBhvr>
                                        <p:cTn id="59" dur="500"/>
                                        <p:tgtEl>
                                          <p:spTgt spid="132"/>
                                        </p:tgtEl>
                                      </p:cBhvr>
                                    </p:animEffect>
                                  </p:childTnLst>
                                </p:cTn>
                              </p:par>
                              <p:par>
                                <p:cTn id="60" presetID="22" presetClass="entr" presetSubtype="8" fill="hold" nodeType="withEffect">
                                  <p:stCondLst>
                                    <p:cond delay="100"/>
                                  </p:stCondLst>
                                  <p:childTnLst>
                                    <p:set>
                                      <p:cBhvr>
                                        <p:cTn id="61" dur="1" fill="hold">
                                          <p:stCondLst>
                                            <p:cond delay="0"/>
                                          </p:stCondLst>
                                        </p:cTn>
                                        <p:tgtEl>
                                          <p:spTgt spid="133"/>
                                        </p:tgtEl>
                                        <p:attrNameLst>
                                          <p:attrName>style.visibility</p:attrName>
                                        </p:attrNameLst>
                                      </p:cBhvr>
                                      <p:to>
                                        <p:strVal val="visible"/>
                                      </p:to>
                                    </p:set>
                                    <p:animEffect transition="in" filter="wipe(left)">
                                      <p:cBhvr>
                                        <p:cTn id="62" dur="500"/>
                                        <p:tgtEl>
                                          <p:spTgt spid="133"/>
                                        </p:tgtEl>
                                      </p:cBhvr>
                                    </p:animEffect>
                                  </p:childTnLst>
                                </p:cTn>
                              </p:par>
                            </p:childTnLst>
                          </p:cTn>
                        </p:par>
                      </p:childTnLst>
                    </p:cTn>
                  </p:par>
                  <p:par>
                    <p:cTn id="63" fill="hold">
                      <p:stCondLst>
                        <p:cond delay="indefinite"/>
                      </p:stCondLst>
                      <p:childTnLst>
                        <p:par>
                          <p:cTn id="64" fill="hold">
                            <p:stCondLst>
                              <p:cond delay="0"/>
                            </p:stCondLst>
                            <p:childTnLst>
                              <p:par>
                                <p:cTn id="65" presetID="63" presetClass="path" presetSubtype="0" accel="50000" decel="50000" fill="hold" grpId="1" nodeType="clickEffect">
                                  <p:stCondLst>
                                    <p:cond delay="0"/>
                                  </p:stCondLst>
                                  <p:childTnLst>
                                    <p:animMotion origin="layout" path="M 2.26852E-6 2.18107E-6 L 0.24219 0.00231 " pathEditMode="relative" rAng="0" ptsTypes="AA">
                                      <p:cBhvr>
                                        <p:cTn id="66" dur="2000" fill="hold"/>
                                        <p:tgtEl>
                                          <p:spTgt spid="228"/>
                                        </p:tgtEl>
                                        <p:attrNameLst>
                                          <p:attrName>ppt_x</p:attrName>
                                          <p:attrName>ppt_y</p:attrName>
                                        </p:attrNameLst>
                                      </p:cBhvr>
                                      <p:rCtr x="12109" y="103"/>
                                    </p:animMotion>
                                  </p:childTnLst>
                                </p:cTn>
                              </p:par>
                              <p:par>
                                <p:cTn id="67" presetID="63" presetClass="path" presetSubtype="0" accel="50000" decel="50000" fill="hold" nodeType="withEffect">
                                  <p:stCondLst>
                                    <p:cond delay="0"/>
                                  </p:stCondLst>
                                  <p:childTnLst>
                                    <p:animMotion origin="layout" path="M 1.89815E-6 -3.45679E-6 L 0.24407 0.00206 " pathEditMode="relative" rAng="0" ptsTypes="AA">
                                      <p:cBhvr>
                                        <p:cTn id="68" dur="2000" fill="hold"/>
                                        <p:tgtEl>
                                          <p:spTgt spid="229"/>
                                        </p:tgtEl>
                                        <p:attrNameLst>
                                          <p:attrName>ppt_x</p:attrName>
                                          <p:attrName>ppt_y</p:attrName>
                                        </p:attrNameLst>
                                      </p:cBhvr>
                                      <p:rCtr x="12196" y="103"/>
                                    </p:animMotion>
                                  </p:childTnLst>
                                </p:cTn>
                              </p:par>
                              <p:par>
                                <p:cTn id="69" presetID="63" presetClass="path" presetSubtype="0" accel="50000" decel="50000" fill="hold" nodeType="withEffect">
                                  <p:stCondLst>
                                    <p:cond delay="0"/>
                                  </p:stCondLst>
                                  <p:childTnLst>
                                    <p:animMotion origin="layout" path="M 3.00926E-6 9.46502E-7 L 0.24103 0.00026 " pathEditMode="relative" rAng="0" ptsTypes="AA">
                                      <p:cBhvr>
                                        <p:cTn id="70" dur="2000" fill="hold"/>
                                        <p:tgtEl>
                                          <p:spTgt spid="230"/>
                                        </p:tgtEl>
                                        <p:attrNameLst>
                                          <p:attrName>ppt_x</p:attrName>
                                          <p:attrName>ppt_y</p:attrName>
                                        </p:attrNameLst>
                                      </p:cBhvr>
                                      <p:rCtr x="12052" y="0"/>
                                    </p:animMotion>
                                  </p:childTnLst>
                                </p:cTn>
                              </p:par>
                              <p:par>
                                <p:cTn id="71" presetID="63" presetClass="path" presetSubtype="0" accel="50000" decel="50000" fill="hold" grpId="1" nodeType="withEffect">
                                  <p:stCondLst>
                                    <p:cond delay="0"/>
                                  </p:stCondLst>
                                  <p:childTnLst>
                                    <p:animMotion origin="layout" path="M 1.85185E-7 2.26337E-6 L 0.24219 2.26337E-6 " pathEditMode="relative" rAng="0" ptsTypes="AA">
                                      <p:cBhvr>
                                        <p:cTn id="72" dur="2000" fill="hold"/>
                                        <p:tgtEl>
                                          <p:spTgt spid="131"/>
                                        </p:tgtEl>
                                        <p:attrNameLst>
                                          <p:attrName>ppt_x</p:attrName>
                                          <p:attrName>ppt_y</p:attrName>
                                        </p:attrNameLst>
                                      </p:cBhvr>
                                      <p:rCtr x="12109" y="0"/>
                                    </p:animMotion>
                                  </p:childTnLst>
                                </p:cTn>
                              </p:par>
                              <p:par>
                                <p:cTn id="73" presetID="63" presetClass="path" presetSubtype="0" accel="50000" decel="50000" fill="hold" nodeType="withEffect">
                                  <p:stCondLst>
                                    <p:cond delay="0"/>
                                  </p:stCondLst>
                                  <p:childTnLst>
                                    <p:animMotion origin="layout" path="M 4.30556E-6 -3.33333E-6 L 0.24262 0.00309 " pathEditMode="relative" rAng="0" ptsTypes="AA">
                                      <p:cBhvr>
                                        <p:cTn id="74" dur="2000" fill="hold"/>
                                        <p:tgtEl>
                                          <p:spTgt spid="132"/>
                                        </p:tgtEl>
                                        <p:attrNameLst>
                                          <p:attrName>ppt_x</p:attrName>
                                          <p:attrName>ppt_y</p:attrName>
                                        </p:attrNameLst>
                                      </p:cBhvr>
                                      <p:rCtr x="12124" y="154"/>
                                    </p:animMotion>
                                  </p:childTnLst>
                                </p:cTn>
                              </p:par>
                              <p:par>
                                <p:cTn id="75" presetID="63" presetClass="path" presetSubtype="0" accel="50000" decel="50000" fill="hold" nodeType="withEffect">
                                  <p:stCondLst>
                                    <p:cond delay="0"/>
                                  </p:stCondLst>
                                  <p:childTnLst>
                                    <p:animMotion origin="layout" path="M -8.33333E-7 -9.46502E-7 L 0.24479 -9.46502E-7 " pathEditMode="relative" rAng="0" ptsTypes="AA">
                                      <p:cBhvr>
                                        <p:cTn id="76" dur="2000" fill="hold"/>
                                        <p:tgtEl>
                                          <p:spTgt spid="133"/>
                                        </p:tgtEl>
                                        <p:attrNameLst>
                                          <p:attrName>ppt_x</p:attrName>
                                          <p:attrName>ppt_y</p:attrName>
                                        </p:attrNameLst>
                                      </p:cBhvr>
                                      <p:rCtr x="12240" y="0"/>
                                    </p:animMotion>
                                  </p:childTnLst>
                                </p:cTn>
                              </p:par>
                            </p:childTnLst>
                          </p:cTn>
                        </p:par>
                        <p:par>
                          <p:cTn id="77" fill="hold">
                            <p:stCondLst>
                              <p:cond delay="2000"/>
                            </p:stCondLst>
                            <p:childTnLst>
                              <p:par>
                                <p:cTn id="78" presetID="10" presetClass="entr" presetSubtype="0" fill="hold" grpId="0" nodeType="afterEffect">
                                  <p:stCondLst>
                                    <p:cond delay="0"/>
                                  </p:stCondLst>
                                  <p:childTnLst>
                                    <p:set>
                                      <p:cBhvr>
                                        <p:cTn id="79" dur="1" fill="hold">
                                          <p:stCondLst>
                                            <p:cond delay="0"/>
                                          </p:stCondLst>
                                        </p:cTn>
                                        <p:tgtEl>
                                          <p:spTgt spid="199"/>
                                        </p:tgtEl>
                                        <p:attrNameLst>
                                          <p:attrName>style.visibility</p:attrName>
                                        </p:attrNameLst>
                                      </p:cBhvr>
                                      <p:to>
                                        <p:strVal val="visible"/>
                                      </p:to>
                                    </p:set>
                                    <p:animEffect transition="in" filter="fade">
                                      <p:cBhvr>
                                        <p:cTn id="80" dur="500"/>
                                        <p:tgtEl>
                                          <p:spTgt spid="199"/>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00"/>
                                        </p:tgtEl>
                                        <p:attrNameLst>
                                          <p:attrName>style.visibility</p:attrName>
                                        </p:attrNameLst>
                                      </p:cBhvr>
                                      <p:to>
                                        <p:strVal val="visible"/>
                                      </p:to>
                                    </p:set>
                                    <p:animEffect transition="in" filter="fade">
                                      <p:cBhvr>
                                        <p:cTn id="83" dur="500"/>
                                        <p:tgtEl>
                                          <p:spTgt spid="200"/>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201"/>
                                        </p:tgtEl>
                                        <p:attrNameLst>
                                          <p:attrName>style.visibility</p:attrName>
                                        </p:attrNameLst>
                                      </p:cBhvr>
                                      <p:to>
                                        <p:strVal val="visible"/>
                                      </p:to>
                                    </p:set>
                                    <p:animEffect transition="in" filter="fade">
                                      <p:cBhvr>
                                        <p:cTn id="86" dur="500"/>
                                        <p:tgtEl>
                                          <p:spTgt spid="201"/>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202"/>
                                        </p:tgtEl>
                                        <p:attrNameLst>
                                          <p:attrName>style.visibility</p:attrName>
                                        </p:attrNameLst>
                                      </p:cBhvr>
                                      <p:to>
                                        <p:strVal val="visible"/>
                                      </p:to>
                                    </p:set>
                                    <p:animEffect transition="in" filter="fade">
                                      <p:cBhvr>
                                        <p:cTn id="89" dur="500"/>
                                        <p:tgtEl>
                                          <p:spTgt spid="202"/>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207"/>
                                        </p:tgtEl>
                                        <p:attrNameLst>
                                          <p:attrName>style.visibility</p:attrName>
                                        </p:attrNameLst>
                                      </p:cBhvr>
                                      <p:to>
                                        <p:strVal val="visible"/>
                                      </p:to>
                                    </p:set>
                                    <p:animEffect transition="in" filter="fade">
                                      <p:cBhvr>
                                        <p:cTn id="92" dur="500"/>
                                        <p:tgtEl>
                                          <p:spTgt spid="207"/>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208"/>
                                        </p:tgtEl>
                                        <p:attrNameLst>
                                          <p:attrName>style.visibility</p:attrName>
                                        </p:attrNameLst>
                                      </p:cBhvr>
                                      <p:to>
                                        <p:strVal val="visible"/>
                                      </p:to>
                                    </p:set>
                                    <p:animEffect transition="in" filter="fade">
                                      <p:cBhvr>
                                        <p:cTn id="95" dur="500"/>
                                        <p:tgtEl>
                                          <p:spTgt spid="208"/>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209"/>
                                        </p:tgtEl>
                                        <p:attrNameLst>
                                          <p:attrName>style.visibility</p:attrName>
                                        </p:attrNameLst>
                                      </p:cBhvr>
                                      <p:to>
                                        <p:strVal val="visible"/>
                                      </p:to>
                                    </p:set>
                                    <p:animEffect transition="in" filter="fade">
                                      <p:cBhvr>
                                        <p:cTn id="98" dur="500"/>
                                        <p:tgtEl>
                                          <p:spTgt spid="209"/>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210"/>
                                        </p:tgtEl>
                                        <p:attrNameLst>
                                          <p:attrName>style.visibility</p:attrName>
                                        </p:attrNameLst>
                                      </p:cBhvr>
                                      <p:to>
                                        <p:strVal val="visible"/>
                                      </p:to>
                                    </p:set>
                                    <p:animEffect transition="in" filter="fade">
                                      <p:cBhvr>
                                        <p:cTn id="101" dur="500"/>
                                        <p:tgtEl>
                                          <p:spTgt spid="210"/>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grpId="0" nodeType="clickEffect">
                                  <p:stCondLst>
                                    <p:cond delay="0"/>
                                  </p:stCondLst>
                                  <p:childTnLst>
                                    <p:set>
                                      <p:cBhvr>
                                        <p:cTn id="105" dur="1" fill="hold">
                                          <p:stCondLst>
                                            <p:cond delay="0"/>
                                          </p:stCondLst>
                                        </p:cTn>
                                        <p:tgtEl>
                                          <p:spTgt spid="104"/>
                                        </p:tgtEl>
                                        <p:attrNameLst>
                                          <p:attrName>style.visibility</p:attrName>
                                        </p:attrNameLst>
                                      </p:cBhvr>
                                      <p:to>
                                        <p:strVal val="visible"/>
                                      </p:to>
                                    </p:set>
                                    <p:animEffect transition="in" filter="fade">
                                      <p:cBhvr>
                                        <p:cTn id="106" dur="500"/>
                                        <p:tgtEl>
                                          <p:spTgt spid="104"/>
                                        </p:tgtEl>
                                      </p:cBhvr>
                                    </p:animEffect>
                                  </p:childTnLst>
                                </p:cTn>
                              </p:par>
                            </p:childTnLst>
                          </p:cTn>
                        </p:par>
                        <p:par>
                          <p:cTn id="107" fill="hold">
                            <p:stCondLst>
                              <p:cond delay="500"/>
                            </p:stCondLst>
                            <p:childTnLst>
                              <p:par>
                                <p:cTn id="108" presetID="10" presetClass="entr" presetSubtype="0" fill="hold" grpId="0" nodeType="afterEffect">
                                  <p:stCondLst>
                                    <p:cond delay="0"/>
                                  </p:stCondLst>
                                  <p:childTnLst>
                                    <p:set>
                                      <p:cBhvr>
                                        <p:cTn id="109" dur="1" fill="hold">
                                          <p:stCondLst>
                                            <p:cond delay="0"/>
                                          </p:stCondLst>
                                        </p:cTn>
                                        <p:tgtEl>
                                          <p:spTgt spid="211"/>
                                        </p:tgtEl>
                                        <p:attrNameLst>
                                          <p:attrName>style.visibility</p:attrName>
                                        </p:attrNameLst>
                                      </p:cBhvr>
                                      <p:to>
                                        <p:strVal val="visible"/>
                                      </p:to>
                                    </p:set>
                                    <p:animEffect transition="in" filter="fade">
                                      <p:cBhvr>
                                        <p:cTn id="110" dur="500"/>
                                        <p:tgtEl>
                                          <p:spTgt spid="211"/>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212"/>
                                        </p:tgtEl>
                                        <p:attrNameLst>
                                          <p:attrName>style.visibility</p:attrName>
                                        </p:attrNameLst>
                                      </p:cBhvr>
                                      <p:to>
                                        <p:strVal val="visible"/>
                                      </p:to>
                                    </p:set>
                                    <p:animEffect transition="in" filter="fade">
                                      <p:cBhvr>
                                        <p:cTn id="113" dur="500"/>
                                        <p:tgtEl>
                                          <p:spTgt spid="212"/>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213"/>
                                        </p:tgtEl>
                                        <p:attrNameLst>
                                          <p:attrName>style.visibility</p:attrName>
                                        </p:attrNameLst>
                                      </p:cBhvr>
                                      <p:to>
                                        <p:strVal val="visible"/>
                                      </p:to>
                                    </p:set>
                                    <p:animEffect transition="in" filter="fade">
                                      <p:cBhvr>
                                        <p:cTn id="116" dur="500"/>
                                        <p:tgtEl>
                                          <p:spTgt spid="213"/>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214"/>
                                        </p:tgtEl>
                                        <p:attrNameLst>
                                          <p:attrName>style.visibility</p:attrName>
                                        </p:attrNameLst>
                                      </p:cBhvr>
                                      <p:to>
                                        <p:strVal val="visible"/>
                                      </p:to>
                                    </p:set>
                                    <p:animEffect transition="in" filter="fade">
                                      <p:cBhvr>
                                        <p:cTn id="119" dur="500"/>
                                        <p:tgtEl>
                                          <p:spTgt spid="214"/>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219"/>
                                        </p:tgtEl>
                                        <p:attrNameLst>
                                          <p:attrName>style.visibility</p:attrName>
                                        </p:attrNameLst>
                                      </p:cBhvr>
                                      <p:to>
                                        <p:strVal val="visible"/>
                                      </p:to>
                                    </p:set>
                                    <p:animEffect transition="in" filter="fade">
                                      <p:cBhvr>
                                        <p:cTn id="122" dur="500"/>
                                        <p:tgtEl>
                                          <p:spTgt spid="219"/>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220"/>
                                        </p:tgtEl>
                                        <p:attrNameLst>
                                          <p:attrName>style.visibility</p:attrName>
                                        </p:attrNameLst>
                                      </p:cBhvr>
                                      <p:to>
                                        <p:strVal val="visible"/>
                                      </p:to>
                                    </p:set>
                                    <p:animEffect transition="in" filter="fade">
                                      <p:cBhvr>
                                        <p:cTn id="125" dur="500"/>
                                        <p:tgtEl>
                                          <p:spTgt spid="220"/>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221"/>
                                        </p:tgtEl>
                                        <p:attrNameLst>
                                          <p:attrName>style.visibility</p:attrName>
                                        </p:attrNameLst>
                                      </p:cBhvr>
                                      <p:to>
                                        <p:strVal val="visible"/>
                                      </p:to>
                                    </p:set>
                                    <p:animEffect transition="in" filter="fade">
                                      <p:cBhvr>
                                        <p:cTn id="128" dur="500"/>
                                        <p:tgtEl>
                                          <p:spTgt spid="221"/>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222"/>
                                        </p:tgtEl>
                                        <p:attrNameLst>
                                          <p:attrName>style.visibility</p:attrName>
                                        </p:attrNameLst>
                                      </p:cBhvr>
                                      <p:to>
                                        <p:strVal val="visible"/>
                                      </p:to>
                                    </p:set>
                                    <p:animEffect transition="in" filter="fade">
                                      <p:cBhvr>
                                        <p:cTn id="131" dur="500"/>
                                        <p:tgtEl>
                                          <p:spTgt spid="222"/>
                                        </p:tgtEl>
                                      </p:cBhvr>
                                    </p:animEffect>
                                  </p:childTnLst>
                                </p:cTn>
                              </p:par>
                            </p:childTnLst>
                          </p:cTn>
                        </p:par>
                        <p:par>
                          <p:cTn id="132" fill="hold">
                            <p:stCondLst>
                              <p:cond delay="1000"/>
                            </p:stCondLst>
                            <p:childTnLst>
                              <p:par>
                                <p:cTn id="133" presetID="10" presetClass="entr" presetSubtype="0" fill="hold" grpId="0" nodeType="afterEffect">
                                  <p:stCondLst>
                                    <p:cond delay="0"/>
                                  </p:stCondLst>
                                  <p:childTnLst>
                                    <p:set>
                                      <p:cBhvr>
                                        <p:cTn id="134" dur="1" fill="hold">
                                          <p:stCondLst>
                                            <p:cond delay="0"/>
                                          </p:stCondLst>
                                        </p:cTn>
                                        <p:tgtEl>
                                          <p:spTgt spid="215"/>
                                        </p:tgtEl>
                                        <p:attrNameLst>
                                          <p:attrName>style.visibility</p:attrName>
                                        </p:attrNameLst>
                                      </p:cBhvr>
                                      <p:to>
                                        <p:strVal val="visible"/>
                                      </p:to>
                                    </p:set>
                                    <p:animEffect transition="in" filter="fade">
                                      <p:cBhvr>
                                        <p:cTn id="135" dur="500"/>
                                        <p:tgtEl>
                                          <p:spTgt spid="215"/>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216"/>
                                        </p:tgtEl>
                                        <p:attrNameLst>
                                          <p:attrName>style.visibility</p:attrName>
                                        </p:attrNameLst>
                                      </p:cBhvr>
                                      <p:to>
                                        <p:strVal val="visible"/>
                                      </p:to>
                                    </p:set>
                                    <p:animEffect transition="in" filter="fade">
                                      <p:cBhvr>
                                        <p:cTn id="138" dur="500"/>
                                        <p:tgtEl>
                                          <p:spTgt spid="216"/>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217"/>
                                        </p:tgtEl>
                                        <p:attrNameLst>
                                          <p:attrName>style.visibility</p:attrName>
                                        </p:attrNameLst>
                                      </p:cBhvr>
                                      <p:to>
                                        <p:strVal val="visible"/>
                                      </p:to>
                                    </p:set>
                                    <p:animEffect transition="in" filter="fade">
                                      <p:cBhvr>
                                        <p:cTn id="141" dur="500"/>
                                        <p:tgtEl>
                                          <p:spTgt spid="217"/>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218"/>
                                        </p:tgtEl>
                                        <p:attrNameLst>
                                          <p:attrName>style.visibility</p:attrName>
                                        </p:attrNameLst>
                                      </p:cBhvr>
                                      <p:to>
                                        <p:strVal val="visible"/>
                                      </p:to>
                                    </p:set>
                                    <p:animEffect transition="in" filter="fade">
                                      <p:cBhvr>
                                        <p:cTn id="144" dur="500"/>
                                        <p:tgtEl>
                                          <p:spTgt spid="218"/>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223"/>
                                        </p:tgtEl>
                                        <p:attrNameLst>
                                          <p:attrName>style.visibility</p:attrName>
                                        </p:attrNameLst>
                                      </p:cBhvr>
                                      <p:to>
                                        <p:strVal val="visible"/>
                                      </p:to>
                                    </p:set>
                                    <p:animEffect transition="in" filter="fade">
                                      <p:cBhvr>
                                        <p:cTn id="147" dur="500"/>
                                        <p:tgtEl>
                                          <p:spTgt spid="223"/>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224"/>
                                        </p:tgtEl>
                                        <p:attrNameLst>
                                          <p:attrName>style.visibility</p:attrName>
                                        </p:attrNameLst>
                                      </p:cBhvr>
                                      <p:to>
                                        <p:strVal val="visible"/>
                                      </p:to>
                                    </p:set>
                                    <p:animEffect transition="in" filter="fade">
                                      <p:cBhvr>
                                        <p:cTn id="150" dur="500"/>
                                        <p:tgtEl>
                                          <p:spTgt spid="224"/>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225"/>
                                        </p:tgtEl>
                                        <p:attrNameLst>
                                          <p:attrName>style.visibility</p:attrName>
                                        </p:attrNameLst>
                                      </p:cBhvr>
                                      <p:to>
                                        <p:strVal val="visible"/>
                                      </p:to>
                                    </p:set>
                                    <p:animEffect transition="in" filter="fade">
                                      <p:cBhvr>
                                        <p:cTn id="153" dur="500"/>
                                        <p:tgtEl>
                                          <p:spTgt spid="225"/>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226"/>
                                        </p:tgtEl>
                                        <p:attrNameLst>
                                          <p:attrName>style.visibility</p:attrName>
                                        </p:attrNameLst>
                                      </p:cBhvr>
                                      <p:to>
                                        <p:strVal val="visible"/>
                                      </p:to>
                                    </p:set>
                                    <p:animEffect transition="in" filter="fade">
                                      <p:cBhvr>
                                        <p:cTn id="156" dur="500"/>
                                        <p:tgtEl>
                                          <p:spTgt spid="2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 grpId="0" animBg="1"/>
      <p:bldP spid="196" grpId="0" animBg="1"/>
      <p:bldP spid="197" grpId="0" animBg="1"/>
      <p:bldP spid="198" grpId="0" animBg="1"/>
      <p:bldP spid="199" grpId="0" animBg="1"/>
      <p:bldP spid="200" grpId="0" animBg="1"/>
      <p:bldP spid="201" grpId="0" animBg="1"/>
      <p:bldP spid="202" grpId="0" animBg="1"/>
      <p:bldP spid="203" grpId="0" animBg="1"/>
      <p:bldP spid="204" grpId="0" animBg="1"/>
      <p:bldP spid="205" grpId="0" animBg="1"/>
      <p:bldP spid="206" grpId="0" animBg="1"/>
      <p:bldP spid="207" grpId="0" animBg="1"/>
      <p:bldP spid="208" grpId="0" animBg="1"/>
      <p:bldP spid="209" grpId="0" animBg="1"/>
      <p:bldP spid="210" grpId="0" animBg="1"/>
      <p:bldP spid="211" grpId="0" animBg="1"/>
      <p:bldP spid="212" grpId="0" animBg="1"/>
      <p:bldP spid="213" grpId="0" animBg="1"/>
      <p:bldP spid="214" grpId="0" animBg="1"/>
      <p:bldP spid="215" grpId="0" animBg="1"/>
      <p:bldP spid="216" grpId="0" animBg="1"/>
      <p:bldP spid="217" grpId="0" animBg="1"/>
      <p:bldP spid="218" grpId="0" animBg="1"/>
      <p:bldP spid="219" grpId="0" animBg="1"/>
      <p:bldP spid="220" grpId="0" animBg="1"/>
      <p:bldP spid="221" grpId="0" animBg="1"/>
      <p:bldP spid="222" grpId="0" animBg="1"/>
      <p:bldP spid="223" grpId="0" animBg="1"/>
      <p:bldP spid="224" grpId="0" animBg="1"/>
      <p:bldP spid="225" grpId="0" animBg="1"/>
      <p:bldP spid="226" grpId="0" animBg="1"/>
      <p:bldP spid="102" grpId="0" animBg="1"/>
      <p:bldP spid="104" grpId="0" animBg="1"/>
      <p:bldP spid="227" grpId="0"/>
      <p:bldP spid="231" grpId="0"/>
      <p:bldP spid="228" grpId="0"/>
      <p:bldP spid="228" grpId="1"/>
      <p:bldP spid="131" grpId="0"/>
      <p:bldP spid="131" grpId="1"/>
    </p:bld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172C976-1F3C-4C31-9403-52B9995A7A74}"/>
              </a:ext>
            </a:extLst>
          </p:cNvPr>
          <p:cNvSpPr/>
          <p:nvPr/>
        </p:nvSpPr>
        <p:spPr>
          <a:xfrm>
            <a:off x="2294285"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48" name="Rectangle 47">
            <a:extLst>
              <a:ext uri="{FF2B5EF4-FFF2-40B4-BE49-F238E27FC236}">
                <a16:creationId xmlns:a16="http://schemas.microsoft.com/office/drawing/2014/main" id="{2C6D0740-65B8-4F58-B14E-D2287A87ADAE}"/>
              </a:ext>
            </a:extLst>
          </p:cNvPr>
          <p:cNvSpPr/>
          <p:nvPr/>
        </p:nvSpPr>
        <p:spPr>
          <a:xfrm>
            <a:off x="2965617"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49" name="Rectangle 48">
            <a:extLst>
              <a:ext uri="{FF2B5EF4-FFF2-40B4-BE49-F238E27FC236}">
                <a16:creationId xmlns:a16="http://schemas.microsoft.com/office/drawing/2014/main" id="{494D415F-8817-4F3C-BDEE-2DC797DA84B1}"/>
              </a:ext>
            </a:extLst>
          </p:cNvPr>
          <p:cNvSpPr/>
          <p:nvPr/>
        </p:nvSpPr>
        <p:spPr>
          <a:xfrm>
            <a:off x="3636949"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50" name="Rectangle 49">
            <a:extLst>
              <a:ext uri="{FF2B5EF4-FFF2-40B4-BE49-F238E27FC236}">
                <a16:creationId xmlns:a16="http://schemas.microsoft.com/office/drawing/2014/main" id="{7882D7D2-FDA2-46E2-9925-617F5B926B3B}"/>
              </a:ext>
            </a:extLst>
          </p:cNvPr>
          <p:cNvSpPr/>
          <p:nvPr/>
        </p:nvSpPr>
        <p:spPr>
          <a:xfrm>
            <a:off x="4308281"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51" name="Rectangle 50">
            <a:extLst>
              <a:ext uri="{FF2B5EF4-FFF2-40B4-BE49-F238E27FC236}">
                <a16:creationId xmlns:a16="http://schemas.microsoft.com/office/drawing/2014/main" id="{95901019-E4A2-4753-BABC-EB863D9BE8AC}"/>
              </a:ext>
            </a:extLst>
          </p:cNvPr>
          <p:cNvSpPr/>
          <p:nvPr/>
        </p:nvSpPr>
        <p:spPr>
          <a:xfrm>
            <a:off x="4979613"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52" name="Rectangle 51">
            <a:extLst>
              <a:ext uri="{FF2B5EF4-FFF2-40B4-BE49-F238E27FC236}">
                <a16:creationId xmlns:a16="http://schemas.microsoft.com/office/drawing/2014/main" id="{B165B368-6135-4184-9A6A-373657017F1E}"/>
              </a:ext>
            </a:extLst>
          </p:cNvPr>
          <p:cNvSpPr/>
          <p:nvPr/>
        </p:nvSpPr>
        <p:spPr>
          <a:xfrm>
            <a:off x="5650945"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53" name="Rectangle 52">
            <a:extLst>
              <a:ext uri="{FF2B5EF4-FFF2-40B4-BE49-F238E27FC236}">
                <a16:creationId xmlns:a16="http://schemas.microsoft.com/office/drawing/2014/main" id="{DDADD43D-F128-41B1-B8D9-DC1D9AC3636A}"/>
              </a:ext>
            </a:extLst>
          </p:cNvPr>
          <p:cNvSpPr/>
          <p:nvPr/>
        </p:nvSpPr>
        <p:spPr>
          <a:xfrm>
            <a:off x="6322277"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54" name="Rectangle 53">
            <a:extLst>
              <a:ext uri="{FF2B5EF4-FFF2-40B4-BE49-F238E27FC236}">
                <a16:creationId xmlns:a16="http://schemas.microsoft.com/office/drawing/2014/main" id="{8445C9EC-3697-4AB8-9951-A8FEF2B58780}"/>
              </a:ext>
            </a:extLst>
          </p:cNvPr>
          <p:cNvSpPr/>
          <p:nvPr/>
        </p:nvSpPr>
        <p:spPr>
          <a:xfrm>
            <a:off x="6993609" y="2992938"/>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(1,8)</a:t>
            </a:r>
          </a:p>
        </p:txBody>
      </p:sp>
      <p:sp>
        <p:nvSpPr>
          <p:cNvPr id="55" name="Rectangle 54">
            <a:extLst>
              <a:ext uri="{FF2B5EF4-FFF2-40B4-BE49-F238E27FC236}">
                <a16:creationId xmlns:a16="http://schemas.microsoft.com/office/drawing/2014/main" id="{714D69A7-1CFD-4187-9189-29765B059858}"/>
              </a:ext>
            </a:extLst>
          </p:cNvPr>
          <p:cNvSpPr/>
          <p:nvPr/>
        </p:nvSpPr>
        <p:spPr>
          <a:xfrm>
            <a:off x="2294285"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56" name="Rectangle 55">
            <a:extLst>
              <a:ext uri="{FF2B5EF4-FFF2-40B4-BE49-F238E27FC236}">
                <a16:creationId xmlns:a16="http://schemas.microsoft.com/office/drawing/2014/main" id="{7909EC70-BE06-45A1-BF96-BCE7F7DB957A}"/>
              </a:ext>
            </a:extLst>
          </p:cNvPr>
          <p:cNvSpPr/>
          <p:nvPr/>
        </p:nvSpPr>
        <p:spPr>
          <a:xfrm>
            <a:off x="2965617"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57" name="Rectangle 56">
            <a:extLst>
              <a:ext uri="{FF2B5EF4-FFF2-40B4-BE49-F238E27FC236}">
                <a16:creationId xmlns:a16="http://schemas.microsoft.com/office/drawing/2014/main" id="{37D2D6B4-2B89-4368-BEB6-B9AE0118AAF1}"/>
              </a:ext>
            </a:extLst>
          </p:cNvPr>
          <p:cNvSpPr/>
          <p:nvPr/>
        </p:nvSpPr>
        <p:spPr>
          <a:xfrm>
            <a:off x="3636949"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58" name="Rectangle 57">
            <a:extLst>
              <a:ext uri="{FF2B5EF4-FFF2-40B4-BE49-F238E27FC236}">
                <a16:creationId xmlns:a16="http://schemas.microsoft.com/office/drawing/2014/main" id="{F3AE7DCD-323E-4A62-82BB-164E8C154B1B}"/>
              </a:ext>
            </a:extLst>
          </p:cNvPr>
          <p:cNvSpPr/>
          <p:nvPr/>
        </p:nvSpPr>
        <p:spPr>
          <a:xfrm>
            <a:off x="4308281"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59" name="Rectangle 58">
            <a:extLst>
              <a:ext uri="{FF2B5EF4-FFF2-40B4-BE49-F238E27FC236}">
                <a16:creationId xmlns:a16="http://schemas.microsoft.com/office/drawing/2014/main" id="{9AEA00E0-A477-417F-A0BC-28A66B713763}"/>
              </a:ext>
            </a:extLst>
          </p:cNvPr>
          <p:cNvSpPr/>
          <p:nvPr/>
        </p:nvSpPr>
        <p:spPr>
          <a:xfrm>
            <a:off x="4979613"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60" name="Rectangle 59">
            <a:extLst>
              <a:ext uri="{FF2B5EF4-FFF2-40B4-BE49-F238E27FC236}">
                <a16:creationId xmlns:a16="http://schemas.microsoft.com/office/drawing/2014/main" id="{9CDE9849-78A3-423A-90E6-8F708F995D36}"/>
              </a:ext>
            </a:extLst>
          </p:cNvPr>
          <p:cNvSpPr/>
          <p:nvPr/>
        </p:nvSpPr>
        <p:spPr>
          <a:xfrm>
            <a:off x="5650945"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61" name="Rectangle 60">
            <a:extLst>
              <a:ext uri="{FF2B5EF4-FFF2-40B4-BE49-F238E27FC236}">
                <a16:creationId xmlns:a16="http://schemas.microsoft.com/office/drawing/2014/main" id="{CCCFD27B-02EE-421D-B475-A6E69E116E5C}"/>
              </a:ext>
            </a:extLst>
          </p:cNvPr>
          <p:cNvSpPr/>
          <p:nvPr/>
        </p:nvSpPr>
        <p:spPr>
          <a:xfrm>
            <a:off x="6322277"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62" name="Rectangle 61">
            <a:extLst>
              <a:ext uri="{FF2B5EF4-FFF2-40B4-BE49-F238E27FC236}">
                <a16:creationId xmlns:a16="http://schemas.microsoft.com/office/drawing/2014/main" id="{7D2F30DF-6EE9-47B8-8A1E-1A08FB65C586}"/>
              </a:ext>
            </a:extLst>
          </p:cNvPr>
          <p:cNvSpPr/>
          <p:nvPr/>
        </p:nvSpPr>
        <p:spPr>
          <a:xfrm>
            <a:off x="6993609" y="3664270"/>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(2,8)</a:t>
            </a:r>
          </a:p>
        </p:txBody>
      </p:sp>
      <p:sp>
        <p:nvSpPr>
          <p:cNvPr id="63" name="Rectangle 62">
            <a:extLst>
              <a:ext uri="{FF2B5EF4-FFF2-40B4-BE49-F238E27FC236}">
                <a16:creationId xmlns:a16="http://schemas.microsoft.com/office/drawing/2014/main" id="{A71BDA71-502E-4A3D-9D3F-09F6A34C4DB1}"/>
              </a:ext>
            </a:extLst>
          </p:cNvPr>
          <p:cNvSpPr/>
          <p:nvPr/>
        </p:nvSpPr>
        <p:spPr>
          <a:xfrm>
            <a:off x="2294286"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64" name="Rectangle 63">
            <a:extLst>
              <a:ext uri="{FF2B5EF4-FFF2-40B4-BE49-F238E27FC236}">
                <a16:creationId xmlns:a16="http://schemas.microsoft.com/office/drawing/2014/main" id="{803AA7A1-B060-49F9-91F1-C3E22D020D7B}"/>
              </a:ext>
            </a:extLst>
          </p:cNvPr>
          <p:cNvSpPr/>
          <p:nvPr/>
        </p:nvSpPr>
        <p:spPr>
          <a:xfrm>
            <a:off x="2965618"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65" name="Rectangle 64">
            <a:extLst>
              <a:ext uri="{FF2B5EF4-FFF2-40B4-BE49-F238E27FC236}">
                <a16:creationId xmlns:a16="http://schemas.microsoft.com/office/drawing/2014/main" id="{2C220C0D-DD28-4BB7-9FDC-F2E472A89845}"/>
              </a:ext>
            </a:extLst>
          </p:cNvPr>
          <p:cNvSpPr/>
          <p:nvPr/>
        </p:nvSpPr>
        <p:spPr>
          <a:xfrm>
            <a:off x="3636950"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66" name="Rectangle 65">
            <a:extLst>
              <a:ext uri="{FF2B5EF4-FFF2-40B4-BE49-F238E27FC236}">
                <a16:creationId xmlns:a16="http://schemas.microsoft.com/office/drawing/2014/main" id="{A1B832A0-1C2F-4283-BB3C-6BA29F77CD1D}"/>
              </a:ext>
            </a:extLst>
          </p:cNvPr>
          <p:cNvSpPr/>
          <p:nvPr/>
        </p:nvSpPr>
        <p:spPr>
          <a:xfrm>
            <a:off x="4308282"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67" name="Rectangle 66">
            <a:extLst>
              <a:ext uri="{FF2B5EF4-FFF2-40B4-BE49-F238E27FC236}">
                <a16:creationId xmlns:a16="http://schemas.microsoft.com/office/drawing/2014/main" id="{BE043629-6E69-468F-A7E5-65B26663BBE3}"/>
              </a:ext>
            </a:extLst>
          </p:cNvPr>
          <p:cNvSpPr/>
          <p:nvPr/>
        </p:nvSpPr>
        <p:spPr>
          <a:xfrm>
            <a:off x="4979614"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68" name="Rectangle 67">
            <a:extLst>
              <a:ext uri="{FF2B5EF4-FFF2-40B4-BE49-F238E27FC236}">
                <a16:creationId xmlns:a16="http://schemas.microsoft.com/office/drawing/2014/main" id="{CA4B099C-50CC-446F-B70E-D8FBE2D3A70E}"/>
              </a:ext>
            </a:extLst>
          </p:cNvPr>
          <p:cNvSpPr/>
          <p:nvPr/>
        </p:nvSpPr>
        <p:spPr>
          <a:xfrm>
            <a:off x="5650946"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69" name="Rectangle 68">
            <a:extLst>
              <a:ext uri="{FF2B5EF4-FFF2-40B4-BE49-F238E27FC236}">
                <a16:creationId xmlns:a16="http://schemas.microsoft.com/office/drawing/2014/main" id="{4E9A7AB7-51A0-4772-A2B1-775DE5ABDBBF}"/>
              </a:ext>
            </a:extLst>
          </p:cNvPr>
          <p:cNvSpPr/>
          <p:nvPr/>
        </p:nvSpPr>
        <p:spPr>
          <a:xfrm>
            <a:off x="6322278"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70" name="Rectangle 69">
            <a:extLst>
              <a:ext uri="{FF2B5EF4-FFF2-40B4-BE49-F238E27FC236}">
                <a16:creationId xmlns:a16="http://schemas.microsoft.com/office/drawing/2014/main" id="{4B658555-8D97-4ADB-B259-F0740A19B474}"/>
              </a:ext>
            </a:extLst>
          </p:cNvPr>
          <p:cNvSpPr/>
          <p:nvPr/>
        </p:nvSpPr>
        <p:spPr>
          <a:xfrm>
            <a:off x="6993610" y="4335602"/>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(3,8)</a:t>
            </a:r>
          </a:p>
        </p:txBody>
      </p:sp>
      <p:sp>
        <p:nvSpPr>
          <p:cNvPr id="71" name="Rectangle 70">
            <a:extLst>
              <a:ext uri="{FF2B5EF4-FFF2-40B4-BE49-F238E27FC236}">
                <a16:creationId xmlns:a16="http://schemas.microsoft.com/office/drawing/2014/main" id="{3EF65A53-922D-4968-8842-7B90B895E885}"/>
              </a:ext>
            </a:extLst>
          </p:cNvPr>
          <p:cNvSpPr/>
          <p:nvPr/>
        </p:nvSpPr>
        <p:spPr>
          <a:xfrm>
            <a:off x="2294286"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(4,1)</a:t>
            </a:r>
          </a:p>
        </p:txBody>
      </p:sp>
      <p:sp>
        <p:nvSpPr>
          <p:cNvPr id="72" name="Rectangle 71">
            <a:extLst>
              <a:ext uri="{FF2B5EF4-FFF2-40B4-BE49-F238E27FC236}">
                <a16:creationId xmlns:a16="http://schemas.microsoft.com/office/drawing/2014/main" id="{13657EC9-FE3C-48AD-BA41-76E6C820C504}"/>
              </a:ext>
            </a:extLst>
          </p:cNvPr>
          <p:cNvSpPr/>
          <p:nvPr/>
        </p:nvSpPr>
        <p:spPr>
          <a:xfrm>
            <a:off x="2965618"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(4,2)</a:t>
            </a:r>
          </a:p>
        </p:txBody>
      </p:sp>
      <p:sp>
        <p:nvSpPr>
          <p:cNvPr id="73" name="Rectangle 72">
            <a:extLst>
              <a:ext uri="{FF2B5EF4-FFF2-40B4-BE49-F238E27FC236}">
                <a16:creationId xmlns:a16="http://schemas.microsoft.com/office/drawing/2014/main" id="{9196C125-9202-43D8-995D-45CE70208B58}"/>
              </a:ext>
            </a:extLst>
          </p:cNvPr>
          <p:cNvSpPr/>
          <p:nvPr/>
        </p:nvSpPr>
        <p:spPr>
          <a:xfrm>
            <a:off x="3636950"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(4,3)</a:t>
            </a:r>
          </a:p>
        </p:txBody>
      </p:sp>
      <p:sp>
        <p:nvSpPr>
          <p:cNvPr id="74" name="Rectangle 73">
            <a:extLst>
              <a:ext uri="{FF2B5EF4-FFF2-40B4-BE49-F238E27FC236}">
                <a16:creationId xmlns:a16="http://schemas.microsoft.com/office/drawing/2014/main" id="{7C916B8D-B5A8-4BF4-B5E5-A64F568C88E4}"/>
              </a:ext>
            </a:extLst>
          </p:cNvPr>
          <p:cNvSpPr/>
          <p:nvPr/>
        </p:nvSpPr>
        <p:spPr>
          <a:xfrm>
            <a:off x="4308282"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(4,4)</a:t>
            </a:r>
          </a:p>
        </p:txBody>
      </p:sp>
      <p:sp>
        <p:nvSpPr>
          <p:cNvPr id="75" name="Rectangle 74">
            <a:extLst>
              <a:ext uri="{FF2B5EF4-FFF2-40B4-BE49-F238E27FC236}">
                <a16:creationId xmlns:a16="http://schemas.microsoft.com/office/drawing/2014/main" id="{9B9958C8-75FB-427C-8EC3-86A8B2E932C0}"/>
              </a:ext>
            </a:extLst>
          </p:cNvPr>
          <p:cNvSpPr/>
          <p:nvPr/>
        </p:nvSpPr>
        <p:spPr>
          <a:xfrm>
            <a:off x="4979614"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(4,5)</a:t>
            </a:r>
          </a:p>
        </p:txBody>
      </p:sp>
      <p:sp>
        <p:nvSpPr>
          <p:cNvPr id="76" name="Rectangle 75">
            <a:extLst>
              <a:ext uri="{FF2B5EF4-FFF2-40B4-BE49-F238E27FC236}">
                <a16:creationId xmlns:a16="http://schemas.microsoft.com/office/drawing/2014/main" id="{ECAD9A78-38AE-4AD2-A1E4-644E0BBDD4AE}"/>
              </a:ext>
            </a:extLst>
          </p:cNvPr>
          <p:cNvSpPr/>
          <p:nvPr/>
        </p:nvSpPr>
        <p:spPr>
          <a:xfrm>
            <a:off x="5650946"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(4,6)</a:t>
            </a:r>
          </a:p>
        </p:txBody>
      </p:sp>
      <p:sp>
        <p:nvSpPr>
          <p:cNvPr id="77" name="Rectangle 76">
            <a:extLst>
              <a:ext uri="{FF2B5EF4-FFF2-40B4-BE49-F238E27FC236}">
                <a16:creationId xmlns:a16="http://schemas.microsoft.com/office/drawing/2014/main" id="{F1C3B447-62C8-4C90-9B1C-26D49FB777D7}"/>
              </a:ext>
            </a:extLst>
          </p:cNvPr>
          <p:cNvSpPr/>
          <p:nvPr/>
        </p:nvSpPr>
        <p:spPr>
          <a:xfrm>
            <a:off x="6322278"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(4,7)</a:t>
            </a:r>
          </a:p>
        </p:txBody>
      </p:sp>
      <p:sp>
        <p:nvSpPr>
          <p:cNvPr id="78" name="Rectangle 77">
            <a:extLst>
              <a:ext uri="{FF2B5EF4-FFF2-40B4-BE49-F238E27FC236}">
                <a16:creationId xmlns:a16="http://schemas.microsoft.com/office/drawing/2014/main" id="{BA9E517F-7B01-4400-B8A5-1712917426FE}"/>
              </a:ext>
            </a:extLst>
          </p:cNvPr>
          <p:cNvSpPr/>
          <p:nvPr/>
        </p:nvSpPr>
        <p:spPr>
          <a:xfrm>
            <a:off x="6993610" y="5006934"/>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(4,8)</a:t>
            </a:r>
          </a:p>
        </p:txBody>
      </p:sp>
      <p:sp>
        <p:nvSpPr>
          <p:cNvPr id="82" name="Title 1">
            <a:extLst>
              <a:ext uri="{FF2B5EF4-FFF2-40B4-BE49-F238E27FC236}">
                <a16:creationId xmlns:a16="http://schemas.microsoft.com/office/drawing/2014/main" id="{E9C3010A-870D-472F-B73B-E83AEF8BCDB0}"/>
              </a:ext>
            </a:extLst>
          </p:cNvPr>
          <p:cNvSpPr>
            <a:spLocks noGrp="1"/>
          </p:cNvSpPr>
          <p:nvPr>
            <p:ph type="title"/>
          </p:nvPr>
        </p:nvSpPr>
        <p:spPr>
          <a:xfrm>
            <a:off x="182775" y="175657"/>
            <a:ext cx="9976104" cy="590931"/>
          </a:xfrm>
        </p:spPr>
        <p:txBody>
          <a:bodyPr/>
          <a:lstStyle/>
          <a:p>
            <a:r>
              <a:rPr lang="en-US" dirty="0"/>
              <a:t>Gang Worker vector</a:t>
            </a:r>
          </a:p>
        </p:txBody>
      </p:sp>
      <p:sp>
        <p:nvSpPr>
          <p:cNvPr id="174" name="Content Placeholder 2">
            <a:extLst>
              <a:ext uri="{FF2B5EF4-FFF2-40B4-BE49-F238E27FC236}">
                <a16:creationId xmlns:a16="http://schemas.microsoft.com/office/drawing/2014/main" id="{85C96C72-948F-4D25-98C5-0EFA07657103}"/>
              </a:ext>
            </a:extLst>
          </p:cNvPr>
          <p:cNvSpPr txBox="1">
            <a:spLocks/>
          </p:cNvSpPr>
          <p:nvPr/>
        </p:nvSpPr>
        <p:spPr>
          <a:xfrm>
            <a:off x="7786860" y="3085010"/>
            <a:ext cx="3090146" cy="128634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Since we have increased the number of workers, we will now only generate </a:t>
            </a:r>
            <a:r>
              <a:rPr lang="en-US" b="1" dirty="0">
                <a:solidFill>
                  <a:srgbClr val="0C4E9B"/>
                </a:solidFill>
              </a:rPr>
              <a:t>2 gangs</a:t>
            </a:r>
          </a:p>
        </p:txBody>
      </p:sp>
      <p:sp>
        <p:nvSpPr>
          <p:cNvPr id="106" name="TextBox 105">
            <a:extLst>
              <a:ext uri="{FF2B5EF4-FFF2-40B4-BE49-F238E27FC236}">
                <a16:creationId xmlns:a16="http://schemas.microsoft.com/office/drawing/2014/main" id="{8D7DA7E3-209F-4132-B5FC-F097866F3D22}"/>
              </a:ext>
            </a:extLst>
          </p:cNvPr>
          <p:cNvSpPr txBox="1"/>
          <p:nvPr/>
        </p:nvSpPr>
        <p:spPr>
          <a:xfrm>
            <a:off x="6492932" y="938116"/>
            <a:ext cx="4037132" cy="1643527"/>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kernels loop </a:t>
            </a:r>
            <a:r>
              <a:rPr lang="en-US" sz="1400" b="1" dirty="0">
                <a:solidFill>
                  <a:srgbClr val="8E4000"/>
                </a:solidFill>
                <a:latin typeface="Consolas" panose="020B0609020204030204" pitchFamily="49" charset="0"/>
                <a:cs typeface="Courier New" panose="02070309020205020404" pitchFamily="49" charset="0"/>
              </a:rPr>
              <a:t>gang worker(2)</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do </a:t>
            </a:r>
            <a:r>
              <a:rPr lang="en-US" sz="1400" dirty="0">
                <a:solidFill>
                  <a:schemeClr val="bg1"/>
                </a:solidFill>
                <a:latin typeface="Consolas" panose="020B0609020204030204" pitchFamily="49" charset="0"/>
                <a:cs typeface="Courier New" panose="02070309020205020404" pitchFamily="49" charset="0"/>
              </a:rPr>
              <a:t>x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loop </a:t>
            </a:r>
            <a:r>
              <a:rPr lang="en-US" sz="1400"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do </a:t>
            </a:r>
            <a:r>
              <a:rPr lang="en-US" sz="1400" dirty="0">
                <a:solidFill>
                  <a:schemeClr val="bg1"/>
                </a:solidFill>
                <a:latin typeface="Consolas" panose="020B0609020204030204" pitchFamily="49" charset="0"/>
                <a:cs typeface="Courier New" panose="02070309020205020404" pitchFamily="49" charset="0"/>
              </a:rPr>
              <a:t>y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8</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array[x][y]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end do</a:t>
            </a: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end kernels</a:t>
            </a:r>
            <a:endParaRPr lang="en-US" sz="1400" dirty="0">
              <a:solidFill>
                <a:schemeClr val="bg1"/>
              </a:solidFill>
              <a:latin typeface="Consolas" panose="020B0609020204030204" pitchFamily="49" charset="0"/>
              <a:cs typeface="Courier New" panose="02070309020205020404" pitchFamily="49" charset="0"/>
            </a:endParaRPr>
          </a:p>
        </p:txBody>
      </p:sp>
      <p:sp>
        <p:nvSpPr>
          <p:cNvPr id="94" name="Rounded Rectangle 5">
            <a:extLst>
              <a:ext uri="{FF2B5EF4-FFF2-40B4-BE49-F238E27FC236}">
                <a16:creationId xmlns:a16="http://schemas.microsoft.com/office/drawing/2014/main" id="{B9A44171-5F1C-4B22-8A0B-A1AAAF72770F}"/>
              </a:ext>
            </a:extLst>
          </p:cNvPr>
          <p:cNvSpPr/>
          <p:nvPr/>
        </p:nvSpPr>
        <p:spPr>
          <a:xfrm>
            <a:off x="798594" y="940368"/>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5" name="Rectangle 94">
            <a:extLst>
              <a:ext uri="{FF2B5EF4-FFF2-40B4-BE49-F238E27FC236}">
                <a16:creationId xmlns:a16="http://schemas.microsoft.com/office/drawing/2014/main" id="{06E27727-0463-4E05-9E5D-E368CF39604B}"/>
              </a:ext>
            </a:extLst>
          </p:cNvPr>
          <p:cNvSpPr/>
          <p:nvPr/>
        </p:nvSpPr>
        <p:spPr>
          <a:xfrm>
            <a:off x="2363605"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96" name="Rectangle 95">
            <a:extLst>
              <a:ext uri="{FF2B5EF4-FFF2-40B4-BE49-F238E27FC236}">
                <a16:creationId xmlns:a16="http://schemas.microsoft.com/office/drawing/2014/main" id="{8880D1F4-324F-457B-8A63-AC832E0B14DA}"/>
              </a:ext>
            </a:extLst>
          </p:cNvPr>
          <p:cNvSpPr/>
          <p:nvPr/>
        </p:nvSpPr>
        <p:spPr>
          <a:xfrm>
            <a:off x="2733902"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C981BD64-8C35-4881-AC14-2304966729A7}"/>
              </a:ext>
            </a:extLst>
          </p:cNvPr>
          <p:cNvSpPr/>
          <p:nvPr/>
        </p:nvSpPr>
        <p:spPr>
          <a:xfrm>
            <a:off x="3104199"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Rectangle 97">
            <a:extLst>
              <a:ext uri="{FF2B5EF4-FFF2-40B4-BE49-F238E27FC236}">
                <a16:creationId xmlns:a16="http://schemas.microsoft.com/office/drawing/2014/main" id="{C1E248D2-E48B-458E-85CB-6259DA52F77F}"/>
              </a:ext>
            </a:extLst>
          </p:cNvPr>
          <p:cNvSpPr/>
          <p:nvPr/>
        </p:nvSpPr>
        <p:spPr>
          <a:xfrm>
            <a:off x="3474496" y="141148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ight Brace 98">
            <a:extLst>
              <a:ext uri="{FF2B5EF4-FFF2-40B4-BE49-F238E27FC236}">
                <a16:creationId xmlns:a16="http://schemas.microsoft.com/office/drawing/2014/main" id="{A944DA4D-7852-41F1-A693-83BB7C40FBFD}"/>
              </a:ext>
            </a:extLst>
          </p:cNvPr>
          <p:cNvSpPr/>
          <p:nvPr/>
        </p:nvSpPr>
        <p:spPr>
          <a:xfrm>
            <a:off x="4022911" y="1560858"/>
            <a:ext cx="212484" cy="408428"/>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00" name="TextBox 99">
            <a:extLst>
              <a:ext uri="{FF2B5EF4-FFF2-40B4-BE49-F238E27FC236}">
                <a16:creationId xmlns:a16="http://schemas.microsoft.com/office/drawing/2014/main" id="{416211BB-43DC-4F52-ABCA-57B8D1517691}"/>
              </a:ext>
            </a:extLst>
          </p:cNvPr>
          <p:cNvSpPr txBox="1"/>
          <p:nvPr/>
        </p:nvSpPr>
        <p:spPr>
          <a:xfrm>
            <a:off x="4080069" y="1552882"/>
            <a:ext cx="1493210" cy="369332"/>
          </a:xfrm>
          <a:prstGeom prst="rect">
            <a:avLst/>
          </a:prstGeom>
          <a:noFill/>
        </p:spPr>
        <p:txBody>
          <a:bodyPr wrap="square" rtlCol="0">
            <a:spAutoFit/>
          </a:bodyPr>
          <a:lstStyle/>
          <a:p>
            <a:pPr algn="ctr"/>
            <a:r>
              <a:rPr lang="en-US" b="1" dirty="0">
                <a:solidFill>
                  <a:schemeClr val="bg1"/>
                </a:solidFill>
                <a:latin typeface="Trebuchet MS" pitchFamily="34" charset="0"/>
              </a:rPr>
              <a:t>2 Workers</a:t>
            </a:r>
          </a:p>
        </p:txBody>
      </p:sp>
      <p:sp>
        <p:nvSpPr>
          <p:cNvPr id="101" name="TextBox 100">
            <a:extLst>
              <a:ext uri="{FF2B5EF4-FFF2-40B4-BE49-F238E27FC236}">
                <a16:creationId xmlns:a16="http://schemas.microsoft.com/office/drawing/2014/main" id="{1CCAAC0E-B5EF-40BF-B34D-36D2A9F188CF}"/>
              </a:ext>
            </a:extLst>
          </p:cNvPr>
          <p:cNvSpPr txBox="1"/>
          <p:nvPr/>
        </p:nvSpPr>
        <p:spPr>
          <a:xfrm>
            <a:off x="2289991" y="2196048"/>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07" name="Group 106">
            <a:extLst>
              <a:ext uri="{FF2B5EF4-FFF2-40B4-BE49-F238E27FC236}">
                <a16:creationId xmlns:a16="http://schemas.microsoft.com/office/drawing/2014/main" id="{6D4CCC2A-E7BE-4328-B2C5-BAA547A17CA3}"/>
              </a:ext>
            </a:extLst>
          </p:cNvPr>
          <p:cNvGrpSpPr/>
          <p:nvPr/>
        </p:nvGrpSpPr>
        <p:grpSpPr>
          <a:xfrm>
            <a:off x="1685165" y="1050558"/>
            <a:ext cx="2824680" cy="400110"/>
            <a:chOff x="1277488" y="1499022"/>
            <a:chExt cx="2824680" cy="400110"/>
          </a:xfrm>
        </p:grpSpPr>
        <p:sp>
          <p:nvSpPr>
            <p:cNvPr id="111" name="TextBox 110">
              <a:extLst>
                <a:ext uri="{FF2B5EF4-FFF2-40B4-BE49-F238E27FC236}">
                  <a16:creationId xmlns:a16="http://schemas.microsoft.com/office/drawing/2014/main" id="{56F345BF-65EA-4A74-A4ED-AD0A53838A18}"/>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21" name="Straight Arrow Connector 120">
              <a:extLst>
                <a:ext uri="{FF2B5EF4-FFF2-40B4-BE49-F238E27FC236}">
                  <a16:creationId xmlns:a16="http://schemas.microsoft.com/office/drawing/2014/main" id="{0EA6085D-96B6-4E15-ACD3-8DF8FF6E08B9}"/>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26" name="Straight Arrow Connector 125">
              <a:extLst>
                <a:ext uri="{FF2B5EF4-FFF2-40B4-BE49-F238E27FC236}">
                  <a16:creationId xmlns:a16="http://schemas.microsoft.com/office/drawing/2014/main" id="{2313E745-A7EE-48A7-85E3-9D0D469D0331}"/>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27" name="Rectangle 126">
            <a:extLst>
              <a:ext uri="{FF2B5EF4-FFF2-40B4-BE49-F238E27FC236}">
                <a16:creationId xmlns:a16="http://schemas.microsoft.com/office/drawing/2014/main" id="{8CFD2D9D-2DF2-4ACA-A59A-C7DB16717C75}"/>
              </a:ext>
            </a:extLst>
          </p:cNvPr>
          <p:cNvSpPr/>
          <p:nvPr/>
        </p:nvSpPr>
        <p:spPr>
          <a:xfrm>
            <a:off x="2363605"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28" name="Rectangle 127">
            <a:extLst>
              <a:ext uri="{FF2B5EF4-FFF2-40B4-BE49-F238E27FC236}">
                <a16:creationId xmlns:a16="http://schemas.microsoft.com/office/drawing/2014/main" id="{DCAA1A5F-BFA3-4941-861F-776E0AFC1BB2}"/>
              </a:ext>
            </a:extLst>
          </p:cNvPr>
          <p:cNvSpPr/>
          <p:nvPr/>
        </p:nvSpPr>
        <p:spPr>
          <a:xfrm>
            <a:off x="2733902"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Rectangle 128">
            <a:extLst>
              <a:ext uri="{FF2B5EF4-FFF2-40B4-BE49-F238E27FC236}">
                <a16:creationId xmlns:a16="http://schemas.microsoft.com/office/drawing/2014/main" id="{E964798A-AB16-4361-A2A3-7D296F0B5F87}"/>
              </a:ext>
            </a:extLst>
          </p:cNvPr>
          <p:cNvSpPr/>
          <p:nvPr/>
        </p:nvSpPr>
        <p:spPr>
          <a:xfrm>
            <a:off x="3104199"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Rectangle 129">
            <a:extLst>
              <a:ext uri="{FF2B5EF4-FFF2-40B4-BE49-F238E27FC236}">
                <a16:creationId xmlns:a16="http://schemas.microsoft.com/office/drawing/2014/main" id="{BAB0F0A8-CD17-40A2-B7F1-7415872582DE}"/>
              </a:ext>
            </a:extLst>
          </p:cNvPr>
          <p:cNvSpPr/>
          <p:nvPr/>
        </p:nvSpPr>
        <p:spPr>
          <a:xfrm>
            <a:off x="3474496" y="178178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1E13CE1D-F1E9-4C8A-A1E2-66B597A8FADB}"/>
              </a:ext>
            </a:extLst>
          </p:cNvPr>
          <p:cNvSpPr/>
          <p:nvPr/>
        </p:nvSpPr>
        <p:spPr>
          <a:xfrm>
            <a:off x="2294284"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119" name="Rectangle 118">
            <a:extLst>
              <a:ext uri="{FF2B5EF4-FFF2-40B4-BE49-F238E27FC236}">
                <a16:creationId xmlns:a16="http://schemas.microsoft.com/office/drawing/2014/main" id="{2299C165-9012-439B-9B06-19C8708945A8}"/>
              </a:ext>
            </a:extLst>
          </p:cNvPr>
          <p:cNvSpPr/>
          <p:nvPr/>
        </p:nvSpPr>
        <p:spPr>
          <a:xfrm>
            <a:off x="2965616"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120" name="Rectangle 119">
            <a:extLst>
              <a:ext uri="{FF2B5EF4-FFF2-40B4-BE49-F238E27FC236}">
                <a16:creationId xmlns:a16="http://schemas.microsoft.com/office/drawing/2014/main" id="{4F93179D-9F2B-46FF-A482-872DAE11CB7A}"/>
              </a:ext>
            </a:extLst>
          </p:cNvPr>
          <p:cNvSpPr/>
          <p:nvPr/>
        </p:nvSpPr>
        <p:spPr>
          <a:xfrm>
            <a:off x="3636948"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122" name="Rectangle 121">
            <a:extLst>
              <a:ext uri="{FF2B5EF4-FFF2-40B4-BE49-F238E27FC236}">
                <a16:creationId xmlns:a16="http://schemas.microsoft.com/office/drawing/2014/main" id="{07D50CC9-8BEB-4008-AED4-572715A3395B}"/>
              </a:ext>
            </a:extLst>
          </p:cNvPr>
          <p:cNvSpPr/>
          <p:nvPr/>
        </p:nvSpPr>
        <p:spPr>
          <a:xfrm>
            <a:off x="4308280"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123" name="Rectangle 122">
            <a:extLst>
              <a:ext uri="{FF2B5EF4-FFF2-40B4-BE49-F238E27FC236}">
                <a16:creationId xmlns:a16="http://schemas.microsoft.com/office/drawing/2014/main" id="{6FC70C83-F58F-452E-B49A-09954F6386DE}"/>
              </a:ext>
            </a:extLst>
          </p:cNvPr>
          <p:cNvSpPr/>
          <p:nvPr/>
        </p:nvSpPr>
        <p:spPr>
          <a:xfrm>
            <a:off x="2294284"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124" name="Rectangle 123">
            <a:extLst>
              <a:ext uri="{FF2B5EF4-FFF2-40B4-BE49-F238E27FC236}">
                <a16:creationId xmlns:a16="http://schemas.microsoft.com/office/drawing/2014/main" id="{E02E3296-D1A0-4613-AA8E-107C69278786}"/>
              </a:ext>
            </a:extLst>
          </p:cNvPr>
          <p:cNvSpPr/>
          <p:nvPr/>
        </p:nvSpPr>
        <p:spPr>
          <a:xfrm>
            <a:off x="2965616"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125" name="Rectangle 124">
            <a:extLst>
              <a:ext uri="{FF2B5EF4-FFF2-40B4-BE49-F238E27FC236}">
                <a16:creationId xmlns:a16="http://schemas.microsoft.com/office/drawing/2014/main" id="{7D05C97E-22B0-4F9E-907D-B54B3922932F}"/>
              </a:ext>
            </a:extLst>
          </p:cNvPr>
          <p:cNvSpPr/>
          <p:nvPr/>
        </p:nvSpPr>
        <p:spPr>
          <a:xfrm>
            <a:off x="3636948"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134" name="Rectangle 133">
            <a:extLst>
              <a:ext uri="{FF2B5EF4-FFF2-40B4-BE49-F238E27FC236}">
                <a16:creationId xmlns:a16="http://schemas.microsoft.com/office/drawing/2014/main" id="{A2F4004F-D8E5-4AA3-89D0-0756D710C16F}"/>
              </a:ext>
            </a:extLst>
          </p:cNvPr>
          <p:cNvSpPr/>
          <p:nvPr/>
        </p:nvSpPr>
        <p:spPr>
          <a:xfrm>
            <a:off x="4308280"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136" name="TextBox 135">
            <a:extLst>
              <a:ext uri="{FF2B5EF4-FFF2-40B4-BE49-F238E27FC236}">
                <a16:creationId xmlns:a16="http://schemas.microsoft.com/office/drawing/2014/main" id="{6B4E8CE7-F1C0-49D3-9EFA-9695E8A6B595}"/>
              </a:ext>
            </a:extLst>
          </p:cNvPr>
          <p:cNvSpPr txBox="1"/>
          <p:nvPr/>
        </p:nvSpPr>
        <p:spPr>
          <a:xfrm>
            <a:off x="-207209" y="3346488"/>
            <a:ext cx="1602469" cy="461665"/>
          </a:xfrm>
          <a:prstGeom prst="rect">
            <a:avLst/>
          </a:prstGeom>
          <a:noFill/>
        </p:spPr>
        <p:txBody>
          <a:bodyPr wrap="square" rtlCol="0">
            <a:spAutoFit/>
          </a:bodyPr>
          <a:lstStyle/>
          <a:p>
            <a:pPr algn="ctr"/>
            <a:r>
              <a:rPr lang="en-US" sz="2400" b="1" dirty="0">
                <a:solidFill>
                  <a:srgbClr val="FF0000"/>
                </a:solidFill>
                <a:latin typeface="Trebuchet MS" pitchFamily="34" charset="0"/>
              </a:rPr>
              <a:t>Gang</a:t>
            </a:r>
          </a:p>
        </p:txBody>
      </p:sp>
      <p:sp>
        <p:nvSpPr>
          <p:cNvPr id="137" name="TextBox 136">
            <a:extLst>
              <a:ext uri="{FF2B5EF4-FFF2-40B4-BE49-F238E27FC236}">
                <a16:creationId xmlns:a16="http://schemas.microsoft.com/office/drawing/2014/main" id="{E5103B87-B145-4617-B35F-114FCC346DCB}"/>
              </a:ext>
            </a:extLst>
          </p:cNvPr>
          <p:cNvSpPr txBox="1"/>
          <p:nvPr/>
        </p:nvSpPr>
        <p:spPr>
          <a:xfrm>
            <a:off x="866291" y="3438821"/>
            <a:ext cx="1602469" cy="369332"/>
          </a:xfrm>
          <a:prstGeom prst="rect">
            <a:avLst/>
          </a:prstGeom>
          <a:noFill/>
        </p:spPr>
        <p:txBody>
          <a:bodyPr wrap="square" rtlCol="0">
            <a:spAutoFit/>
          </a:bodyPr>
          <a:lstStyle/>
          <a:p>
            <a:pPr algn="ctr"/>
            <a:r>
              <a:rPr lang="en-US" b="1" dirty="0">
                <a:solidFill>
                  <a:srgbClr val="0C4E9B"/>
                </a:solidFill>
                <a:latin typeface="Trebuchet MS" pitchFamily="34" charset="0"/>
              </a:rPr>
              <a:t>2 Workers</a:t>
            </a:r>
          </a:p>
        </p:txBody>
      </p:sp>
      <p:sp>
        <p:nvSpPr>
          <p:cNvPr id="150" name="Rectangle 149">
            <a:extLst>
              <a:ext uri="{FF2B5EF4-FFF2-40B4-BE49-F238E27FC236}">
                <a16:creationId xmlns:a16="http://schemas.microsoft.com/office/drawing/2014/main" id="{B0722F1F-18ED-423F-93BA-0A94D7DD0D68}"/>
              </a:ext>
            </a:extLst>
          </p:cNvPr>
          <p:cNvSpPr/>
          <p:nvPr/>
        </p:nvSpPr>
        <p:spPr>
          <a:xfrm>
            <a:off x="4979612"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(1,5)</a:t>
            </a:r>
          </a:p>
        </p:txBody>
      </p:sp>
      <p:sp>
        <p:nvSpPr>
          <p:cNvPr id="151" name="Rectangle 150">
            <a:extLst>
              <a:ext uri="{FF2B5EF4-FFF2-40B4-BE49-F238E27FC236}">
                <a16:creationId xmlns:a16="http://schemas.microsoft.com/office/drawing/2014/main" id="{A8BDFD02-F9DE-4A9B-81B2-1743D3AFB4D7}"/>
              </a:ext>
            </a:extLst>
          </p:cNvPr>
          <p:cNvSpPr/>
          <p:nvPr/>
        </p:nvSpPr>
        <p:spPr>
          <a:xfrm>
            <a:off x="5650944"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(1,6)</a:t>
            </a:r>
          </a:p>
        </p:txBody>
      </p:sp>
      <p:sp>
        <p:nvSpPr>
          <p:cNvPr id="152" name="Rectangle 151">
            <a:extLst>
              <a:ext uri="{FF2B5EF4-FFF2-40B4-BE49-F238E27FC236}">
                <a16:creationId xmlns:a16="http://schemas.microsoft.com/office/drawing/2014/main" id="{7EE86630-8368-4DA6-8E55-8C38A00D21AE}"/>
              </a:ext>
            </a:extLst>
          </p:cNvPr>
          <p:cNvSpPr/>
          <p:nvPr/>
        </p:nvSpPr>
        <p:spPr>
          <a:xfrm>
            <a:off x="6322276"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(1,7)</a:t>
            </a:r>
          </a:p>
        </p:txBody>
      </p:sp>
      <p:sp>
        <p:nvSpPr>
          <p:cNvPr id="153" name="Rectangle 152">
            <a:extLst>
              <a:ext uri="{FF2B5EF4-FFF2-40B4-BE49-F238E27FC236}">
                <a16:creationId xmlns:a16="http://schemas.microsoft.com/office/drawing/2014/main" id="{51F1E887-4792-43C9-B458-3DC85CD8ACFF}"/>
              </a:ext>
            </a:extLst>
          </p:cNvPr>
          <p:cNvSpPr/>
          <p:nvPr/>
        </p:nvSpPr>
        <p:spPr>
          <a:xfrm>
            <a:off x="6993608" y="299293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(1,8)</a:t>
            </a:r>
          </a:p>
        </p:txBody>
      </p:sp>
      <p:sp>
        <p:nvSpPr>
          <p:cNvPr id="154" name="Rectangle 153">
            <a:extLst>
              <a:ext uri="{FF2B5EF4-FFF2-40B4-BE49-F238E27FC236}">
                <a16:creationId xmlns:a16="http://schemas.microsoft.com/office/drawing/2014/main" id="{5A23F5A8-C45D-4271-9498-F171EAB7DE93}"/>
              </a:ext>
            </a:extLst>
          </p:cNvPr>
          <p:cNvSpPr/>
          <p:nvPr/>
        </p:nvSpPr>
        <p:spPr>
          <a:xfrm>
            <a:off x="4979612"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(2,5)</a:t>
            </a:r>
          </a:p>
        </p:txBody>
      </p:sp>
      <p:sp>
        <p:nvSpPr>
          <p:cNvPr id="155" name="Rectangle 154">
            <a:extLst>
              <a:ext uri="{FF2B5EF4-FFF2-40B4-BE49-F238E27FC236}">
                <a16:creationId xmlns:a16="http://schemas.microsoft.com/office/drawing/2014/main" id="{9FDC6C6C-4074-4CF9-8156-EE647E9313D2}"/>
              </a:ext>
            </a:extLst>
          </p:cNvPr>
          <p:cNvSpPr/>
          <p:nvPr/>
        </p:nvSpPr>
        <p:spPr>
          <a:xfrm>
            <a:off x="5650944"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(2,6)</a:t>
            </a:r>
          </a:p>
        </p:txBody>
      </p:sp>
      <p:sp>
        <p:nvSpPr>
          <p:cNvPr id="156" name="Rectangle 155">
            <a:extLst>
              <a:ext uri="{FF2B5EF4-FFF2-40B4-BE49-F238E27FC236}">
                <a16:creationId xmlns:a16="http://schemas.microsoft.com/office/drawing/2014/main" id="{13F3075A-627A-4AAF-BCD5-164EE877D8E7}"/>
              </a:ext>
            </a:extLst>
          </p:cNvPr>
          <p:cNvSpPr/>
          <p:nvPr/>
        </p:nvSpPr>
        <p:spPr>
          <a:xfrm>
            <a:off x="6322276"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(2,7)</a:t>
            </a:r>
          </a:p>
        </p:txBody>
      </p:sp>
      <p:sp>
        <p:nvSpPr>
          <p:cNvPr id="157" name="Rectangle 156">
            <a:extLst>
              <a:ext uri="{FF2B5EF4-FFF2-40B4-BE49-F238E27FC236}">
                <a16:creationId xmlns:a16="http://schemas.microsoft.com/office/drawing/2014/main" id="{09A2F8D0-BD30-4DC4-A8C5-0FEA8BAF7496}"/>
              </a:ext>
            </a:extLst>
          </p:cNvPr>
          <p:cNvSpPr/>
          <p:nvPr/>
        </p:nvSpPr>
        <p:spPr>
          <a:xfrm>
            <a:off x="6993608" y="3664270"/>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(2,8)</a:t>
            </a:r>
          </a:p>
        </p:txBody>
      </p:sp>
      <p:sp>
        <p:nvSpPr>
          <p:cNvPr id="147" name="TextBox 146">
            <a:extLst>
              <a:ext uri="{FF2B5EF4-FFF2-40B4-BE49-F238E27FC236}">
                <a16:creationId xmlns:a16="http://schemas.microsoft.com/office/drawing/2014/main" id="{EA039511-D2B0-41A0-8777-E65251FFD9B5}"/>
              </a:ext>
            </a:extLst>
          </p:cNvPr>
          <p:cNvSpPr txBox="1"/>
          <p:nvPr/>
        </p:nvSpPr>
        <p:spPr>
          <a:xfrm>
            <a:off x="2213554" y="3728183"/>
            <a:ext cx="2824680" cy="523220"/>
          </a:xfrm>
          <a:prstGeom prst="rect">
            <a:avLst/>
          </a:prstGeom>
          <a:noFill/>
        </p:spPr>
        <p:txBody>
          <a:bodyPr wrap="square" rtlCol="0">
            <a:spAutoFit/>
          </a:bodyPr>
          <a:lstStyle/>
          <a:p>
            <a:pPr algn="ctr"/>
            <a:r>
              <a:rPr lang="en-US" sz="2800" b="1" dirty="0">
                <a:ln>
                  <a:solidFill>
                    <a:sysClr val="windowText" lastClr="000000"/>
                  </a:solidFill>
                </a:ln>
                <a:latin typeface="Trebuchet MS" pitchFamily="34" charset="0"/>
              </a:rPr>
              <a:t>Vector</a:t>
            </a:r>
          </a:p>
        </p:txBody>
      </p:sp>
      <p:sp>
        <p:nvSpPr>
          <p:cNvPr id="144" name="TextBox 143">
            <a:extLst>
              <a:ext uri="{FF2B5EF4-FFF2-40B4-BE49-F238E27FC236}">
                <a16:creationId xmlns:a16="http://schemas.microsoft.com/office/drawing/2014/main" id="{62715484-22AB-49A7-82E7-E6C2441C3033}"/>
              </a:ext>
            </a:extLst>
          </p:cNvPr>
          <p:cNvSpPr txBox="1"/>
          <p:nvPr/>
        </p:nvSpPr>
        <p:spPr>
          <a:xfrm>
            <a:off x="2199506" y="3035629"/>
            <a:ext cx="2824680" cy="523220"/>
          </a:xfrm>
          <a:prstGeom prst="rect">
            <a:avLst/>
          </a:prstGeom>
          <a:noFill/>
        </p:spPr>
        <p:txBody>
          <a:bodyPr wrap="square" rtlCol="0">
            <a:spAutoFit/>
          </a:bodyPr>
          <a:lstStyle/>
          <a:p>
            <a:pPr algn="ctr"/>
            <a:r>
              <a:rPr lang="en-US" sz="2800" b="1" dirty="0">
                <a:ln>
                  <a:solidFill>
                    <a:sysClr val="windowText" lastClr="000000"/>
                  </a:solidFill>
                </a:ln>
                <a:latin typeface="Trebuchet MS" pitchFamily="34" charset="0"/>
              </a:rPr>
              <a:t>Vector</a:t>
            </a:r>
          </a:p>
        </p:txBody>
      </p:sp>
      <p:cxnSp>
        <p:nvCxnSpPr>
          <p:cNvPr id="145" name="Straight Arrow Connector 144">
            <a:extLst>
              <a:ext uri="{FF2B5EF4-FFF2-40B4-BE49-F238E27FC236}">
                <a16:creationId xmlns:a16="http://schemas.microsoft.com/office/drawing/2014/main" id="{60AC82E5-72FC-46F6-8A33-2E25F9BB3F5B}"/>
              </a:ext>
            </a:extLst>
          </p:cNvPr>
          <p:cNvCxnSpPr>
            <a:cxnSpLocks/>
          </p:cNvCxnSpPr>
          <p:nvPr/>
        </p:nvCxnSpPr>
        <p:spPr>
          <a:xfrm>
            <a:off x="4296678" y="3333400"/>
            <a:ext cx="585677"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6" name="Straight Arrow Connector 145">
            <a:extLst>
              <a:ext uri="{FF2B5EF4-FFF2-40B4-BE49-F238E27FC236}">
                <a16:creationId xmlns:a16="http://schemas.microsoft.com/office/drawing/2014/main" id="{7E0582F4-8759-4C49-9C56-CECC36D5325A}"/>
              </a:ext>
            </a:extLst>
          </p:cNvPr>
          <p:cNvCxnSpPr>
            <a:cxnSpLocks/>
          </p:cNvCxnSpPr>
          <p:nvPr/>
        </p:nvCxnSpPr>
        <p:spPr>
          <a:xfrm flipH="1" flipV="1">
            <a:off x="2403548" y="3328604"/>
            <a:ext cx="562068" cy="4796"/>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8" name="Straight Arrow Connector 147">
            <a:extLst>
              <a:ext uri="{FF2B5EF4-FFF2-40B4-BE49-F238E27FC236}">
                <a16:creationId xmlns:a16="http://schemas.microsoft.com/office/drawing/2014/main" id="{157EBA48-4B4F-43C4-8634-CC53CF406276}"/>
              </a:ext>
            </a:extLst>
          </p:cNvPr>
          <p:cNvCxnSpPr>
            <a:cxnSpLocks/>
          </p:cNvCxnSpPr>
          <p:nvPr/>
        </p:nvCxnSpPr>
        <p:spPr>
          <a:xfrm flipH="1" flipV="1">
            <a:off x="2409570" y="3984997"/>
            <a:ext cx="562068" cy="4796"/>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9" name="Straight Arrow Connector 148">
            <a:extLst>
              <a:ext uri="{FF2B5EF4-FFF2-40B4-BE49-F238E27FC236}">
                <a16:creationId xmlns:a16="http://schemas.microsoft.com/office/drawing/2014/main" id="{B6C09DEA-C5E5-415C-ABFF-411A33EC2952}"/>
              </a:ext>
            </a:extLst>
          </p:cNvPr>
          <p:cNvCxnSpPr>
            <a:cxnSpLocks/>
          </p:cNvCxnSpPr>
          <p:nvPr/>
        </p:nvCxnSpPr>
        <p:spPr>
          <a:xfrm>
            <a:off x="4308280" y="3998934"/>
            <a:ext cx="585677"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58" name="Rounded Rectangle 5">
            <a:extLst>
              <a:ext uri="{FF2B5EF4-FFF2-40B4-BE49-F238E27FC236}">
                <a16:creationId xmlns:a16="http://schemas.microsoft.com/office/drawing/2014/main" id="{C7199362-3B1F-43DB-9321-370EA779D99F}"/>
              </a:ext>
            </a:extLst>
          </p:cNvPr>
          <p:cNvSpPr/>
          <p:nvPr/>
        </p:nvSpPr>
        <p:spPr>
          <a:xfrm>
            <a:off x="2213554" y="4335601"/>
            <a:ext cx="5451386" cy="1342213"/>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59" name="Rectangle 158">
            <a:extLst>
              <a:ext uri="{FF2B5EF4-FFF2-40B4-BE49-F238E27FC236}">
                <a16:creationId xmlns:a16="http://schemas.microsoft.com/office/drawing/2014/main" id="{CBD2ECDB-0A58-4353-A06E-0513BEE44753}"/>
              </a:ext>
            </a:extLst>
          </p:cNvPr>
          <p:cNvSpPr/>
          <p:nvPr/>
        </p:nvSpPr>
        <p:spPr>
          <a:xfrm>
            <a:off x="2294285"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160" name="Rectangle 159">
            <a:extLst>
              <a:ext uri="{FF2B5EF4-FFF2-40B4-BE49-F238E27FC236}">
                <a16:creationId xmlns:a16="http://schemas.microsoft.com/office/drawing/2014/main" id="{92AAC5F2-B13B-47FB-A0E2-52EDA0AFC20A}"/>
              </a:ext>
            </a:extLst>
          </p:cNvPr>
          <p:cNvSpPr/>
          <p:nvPr/>
        </p:nvSpPr>
        <p:spPr>
          <a:xfrm>
            <a:off x="2965617"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161" name="Rectangle 160">
            <a:extLst>
              <a:ext uri="{FF2B5EF4-FFF2-40B4-BE49-F238E27FC236}">
                <a16:creationId xmlns:a16="http://schemas.microsoft.com/office/drawing/2014/main" id="{BCBD1BEF-F60D-4168-81F3-394C7AAB489E}"/>
              </a:ext>
            </a:extLst>
          </p:cNvPr>
          <p:cNvSpPr/>
          <p:nvPr/>
        </p:nvSpPr>
        <p:spPr>
          <a:xfrm>
            <a:off x="3636949"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162" name="Rectangle 161">
            <a:extLst>
              <a:ext uri="{FF2B5EF4-FFF2-40B4-BE49-F238E27FC236}">
                <a16:creationId xmlns:a16="http://schemas.microsoft.com/office/drawing/2014/main" id="{76E38980-7492-4A70-8BAB-09B24E39DF33}"/>
              </a:ext>
            </a:extLst>
          </p:cNvPr>
          <p:cNvSpPr/>
          <p:nvPr/>
        </p:nvSpPr>
        <p:spPr>
          <a:xfrm>
            <a:off x="4308281"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163" name="Rectangle 162">
            <a:extLst>
              <a:ext uri="{FF2B5EF4-FFF2-40B4-BE49-F238E27FC236}">
                <a16:creationId xmlns:a16="http://schemas.microsoft.com/office/drawing/2014/main" id="{656AAB11-2FF9-4295-B7A5-50EB211FEADC}"/>
              </a:ext>
            </a:extLst>
          </p:cNvPr>
          <p:cNvSpPr/>
          <p:nvPr/>
        </p:nvSpPr>
        <p:spPr>
          <a:xfrm>
            <a:off x="2294285"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(4,1)</a:t>
            </a:r>
          </a:p>
        </p:txBody>
      </p:sp>
      <p:sp>
        <p:nvSpPr>
          <p:cNvPr id="164" name="Rectangle 163">
            <a:extLst>
              <a:ext uri="{FF2B5EF4-FFF2-40B4-BE49-F238E27FC236}">
                <a16:creationId xmlns:a16="http://schemas.microsoft.com/office/drawing/2014/main" id="{ADF79E37-DC66-4029-B627-3CB7659B4EC7}"/>
              </a:ext>
            </a:extLst>
          </p:cNvPr>
          <p:cNvSpPr/>
          <p:nvPr/>
        </p:nvSpPr>
        <p:spPr>
          <a:xfrm>
            <a:off x="2965617"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(4,2)</a:t>
            </a:r>
          </a:p>
        </p:txBody>
      </p:sp>
      <p:sp>
        <p:nvSpPr>
          <p:cNvPr id="165" name="Rectangle 164">
            <a:extLst>
              <a:ext uri="{FF2B5EF4-FFF2-40B4-BE49-F238E27FC236}">
                <a16:creationId xmlns:a16="http://schemas.microsoft.com/office/drawing/2014/main" id="{6450BCC2-A9D6-4E15-9E10-EEAE41F729D9}"/>
              </a:ext>
            </a:extLst>
          </p:cNvPr>
          <p:cNvSpPr/>
          <p:nvPr/>
        </p:nvSpPr>
        <p:spPr>
          <a:xfrm>
            <a:off x="3636949"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(4,3)</a:t>
            </a:r>
          </a:p>
        </p:txBody>
      </p:sp>
      <p:sp>
        <p:nvSpPr>
          <p:cNvPr id="166" name="Rectangle 165">
            <a:extLst>
              <a:ext uri="{FF2B5EF4-FFF2-40B4-BE49-F238E27FC236}">
                <a16:creationId xmlns:a16="http://schemas.microsoft.com/office/drawing/2014/main" id="{422E1A7E-1C7B-4566-AA33-43288A92D006}"/>
              </a:ext>
            </a:extLst>
          </p:cNvPr>
          <p:cNvSpPr/>
          <p:nvPr/>
        </p:nvSpPr>
        <p:spPr>
          <a:xfrm>
            <a:off x="4308281"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(4,4)</a:t>
            </a:r>
          </a:p>
        </p:txBody>
      </p:sp>
      <p:sp>
        <p:nvSpPr>
          <p:cNvPr id="167" name="Rectangle 166">
            <a:extLst>
              <a:ext uri="{FF2B5EF4-FFF2-40B4-BE49-F238E27FC236}">
                <a16:creationId xmlns:a16="http://schemas.microsoft.com/office/drawing/2014/main" id="{C2437B05-FFF6-410D-9A6C-33FD29D2CF6F}"/>
              </a:ext>
            </a:extLst>
          </p:cNvPr>
          <p:cNvSpPr/>
          <p:nvPr/>
        </p:nvSpPr>
        <p:spPr>
          <a:xfrm>
            <a:off x="4979613"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(3,5)</a:t>
            </a:r>
          </a:p>
        </p:txBody>
      </p:sp>
      <p:sp>
        <p:nvSpPr>
          <p:cNvPr id="168" name="Rectangle 167">
            <a:extLst>
              <a:ext uri="{FF2B5EF4-FFF2-40B4-BE49-F238E27FC236}">
                <a16:creationId xmlns:a16="http://schemas.microsoft.com/office/drawing/2014/main" id="{F938DC09-C982-4069-AE8F-4DAF7EAAED59}"/>
              </a:ext>
            </a:extLst>
          </p:cNvPr>
          <p:cNvSpPr/>
          <p:nvPr/>
        </p:nvSpPr>
        <p:spPr>
          <a:xfrm>
            <a:off x="5650945"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(3,6)</a:t>
            </a:r>
          </a:p>
        </p:txBody>
      </p:sp>
      <p:sp>
        <p:nvSpPr>
          <p:cNvPr id="169" name="Rectangle 168">
            <a:extLst>
              <a:ext uri="{FF2B5EF4-FFF2-40B4-BE49-F238E27FC236}">
                <a16:creationId xmlns:a16="http://schemas.microsoft.com/office/drawing/2014/main" id="{425D9F80-C43E-4FB9-B70D-682449AADA13}"/>
              </a:ext>
            </a:extLst>
          </p:cNvPr>
          <p:cNvSpPr/>
          <p:nvPr/>
        </p:nvSpPr>
        <p:spPr>
          <a:xfrm>
            <a:off x="6322277"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(3,7)</a:t>
            </a:r>
          </a:p>
        </p:txBody>
      </p:sp>
      <p:sp>
        <p:nvSpPr>
          <p:cNvPr id="170" name="Rectangle 169">
            <a:extLst>
              <a:ext uri="{FF2B5EF4-FFF2-40B4-BE49-F238E27FC236}">
                <a16:creationId xmlns:a16="http://schemas.microsoft.com/office/drawing/2014/main" id="{6FBB5FF6-5038-41AD-841C-E87FE6A6AA3E}"/>
              </a:ext>
            </a:extLst>
          </p:cNvPr>
          <p:cNvSpPr/>
          <p:nvPr/>
        </p:nvSpPr>
        <p:spPr>
          <a:xfrm>
            <a:off x="6993609" y="4335602"/>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(3,8)</a:t>
            </a:r>
          </a:p>
        </p:txBody>
      </p:sp>
      <p:sp>
        <p:nvSpPr>
          <p:cNvPr id="171" name="Rectangle 170">
            <a:extLst>
              <a:ext uri="{FF2B5EF4-FFF2-40B4-BE49-F238E27FC236}">
                <a16:creationId xmlns:a16="http://schemas.microsoft.com/office/drawing/2014/main" id="{DF6EA8F3-9DA3-414F-A842-B16D5ED7519D}"/>
              </a:ext>
            </a:extLst>
          </p:cNvPr>
          <p:cNvSpPr/>
          <p:nvPr/>
        </p:nvSpPr>
        <p:spPr>
          <a:xfrm>
            <a:off x="4979613"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(4,5)</a:t>
            </a:r>
          </a:p>
        </p:txBody>
      </p:sp>
      <p:sp>
        <p:nvSpPr>
          <p:cNvPr id="172" name="Rectangle 171">
            <a:extLst>
              <a:ext uri="{FF2B5EF4-FFF2-40B4-BE49-F238E27FC236}">
                <a16:creationId xmlns:a16="http://schemas.microsoft.com/office/drawing/2014/main" id="{2784CD37-0D44-44D1-8DA1-F4E8CC0CCAF3}"/>
              </a:ext>
            </a:extLst>
          </p:cNvPr>
          <p:cNvSpPr/>
          <p:nvPr/>
        </p:nvSpPr>
        <p:spPr>
          <a:xfrm>
            <a:off x="5650945"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(4,6)</a:t>
            </a:r>
          </a:p>
        </p:txBody>
      </p:sp>
      <p:sp>
        <p:nvSpPr>
          <p:cNvPr id="173" name="Rectangle 172">
            <a:extLst>
              <a:ext uri="{FF2B5EF4-FFF2-40B4-BE49-F238E27FC236}">
                <a16:creationId xmlns:a16="http://schemas.microsoft.com/office/drawing/2014/main" id="{84088F7A-B8CA-4FD0-8198-111AC0F746E5}"/>
              </a:ext>
            </a:extLst>
          </p:cNvPr>
          <p:cNvSpPr/>
          <p:nvPr/>
        </p:nvSpPr>
        <p:spPr>
          <a:xfrm>
            <a:off x="6322277"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(4,7)</a:t>
            </a:r>
          </a:p>
        </p:txBody>
      </p:sp>
      <p:sp>
        <p:nvSpPr>
          <p:cNvPr id="175" name="Rectangle 174">
            <a:extLst>
              <a:ext uri="{FF2B5EF4-FFF2-40B4-BE49-F238E27FC236}">
                <a16:creationId xmlns:a16="http://schemas.microsoft.com/office/drawing/2014/main" id="{BE632FCF-6D88-400F-A1B2-2F96E2BECD25}"/>
              </a:ext>
            </a:extLst>
          </p:cNvPr>
          <p:cNvSpPr/>
          <p:nvPr/>
        </p:nvSpPr>
        <p:spPr>
          <a:xfrm>
            <a:off x="6993609" y="500693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(4,8)</a:t>
            </a:r>
          </a:p>
        </p:txBody>
      </p:sp>
      <p:sp>
        <p:nvSpPr>
          <p:cNvPr id="135" name="Rounded Rectangle 5">
            <a:extLst>
              <a:ext uri="{FF2B5EF4-FFF2-40B4-BE49-F238E27FC236}">
                <a16:creationId xmlns:a16="http://schemas.microsoft.com/office/drawing/2014/main" id="{06597604-7F37-4C1D-9EBA-F76AEC21EA15}"/>
              </a:ext>
            </a:extLst>
          </p:cNvPr>
          <p:cNvSpPr/>
          <p:nvPr/>
        </p:nvSpPr>
        <p:spPr>
          <a:xfrm>
            <a:off x="1037905" y="2990181"/>
            <a:ext cx="6627035" cy="1342214"/>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4273292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4">
                                            <p:txEl>
                                              <p:pRg st="0" end="0"/>
                                            </p:txEl>
                                          </p:spTgt>
                                        </p:tgtEl>
                                        <p:attrNameLst>
                                          <p:attrName>style.visibility</p:attrName>
                                        </p:attrNameLst>
                                      </p:cBhvr>
                                      <p:to>
                                        <p:strVal val="visible"/>
                                      </p:to>
                                    </p:set>
                                    <p:animEffect transition="in" filter="fade">
                                      <p:cBhvr>
                                        <p:cTn id="7" dur="500"/>
                                        <p:tgtEl>
                                          <p:spTgt spid="17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8"/>
                                        </p:tgtEl>
                                        <p:attrNameLst>
                                          <p:attrName>style.visibility</p:attrName>
                                        </p:attrNameLst>
                                      </p:cBhvr>
                                      <p:to>
                                        <p:strVal val="visible"/>
                                      </p:to>
                                    </p:set>
                                    <p:animEffect transition="in" filter="fade">
                                      <p:cBhvr>
                                        <p:cTn id="12" dur="500"/>
                                        <p:tgtEl>
                                          <p:spTgt spid="11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9"/>
                                        </p:tgtEl>
                                        <p:attrNameLst>
                                          <p:attrName>style.visibility</p:attrName>
                                        </p:attrNameLst>
                                      </p:cBhvr>
                                      <p:to>
                                        <p:strVal val="visible"/>
                                      </p:to>
                                    </p:set>
                                    <p:animEffect transition="in" filter="fade">
                                      <p:cBhvr>
                                        <p:cTn id="15" dur="500"/>
                                        <p:tgtEl>
                                          <p:spTgt spid="11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0"/>
                                        </p:tgtEl>
                                        <p:attrNameLst>
                                          <p:attrName>style.visibility</p:attrName>
                                        </p:attrNameLst>
                                      </p:cBhvr>
                                      <p:to>
                                        <p:strVal val="visible"/>
                                      </p:to>
                                    </p:set>
                                    <p:animEffect transition="in" filter="fade">
                                      <p:cBhvr>
                                        <p:cTn id="18" dur="500"/>
                                        <p:tgtEl>
                                          <p:spTgt spid="12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2"/>
                                        </p:tgtEl>
                                        <p:attrNameLst>
                                          <p:attrName>style.visibility</p:attrName>
                                        </p:attrNameLst>
                                      </p:cBhvr>
                                      <p:to>
                                        <p:strVal val="visible"/>
                                      </p:to>
                                    </p:set>
                                    <p:animEffect transition="in" filter="fade">
                                      <p:cBhvr>
                                        <p:cTn id="21" dur="500"/>
                                        <p:tgtEl>
                                          <p:spTgt spid="12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23"/>
                                        </p:tgtEl>
                                        <p:attrNameLst>
                                          <p:attrName>style.visibility</p:attrName>
                                        </p:attrNameLst>
                                      </p:cBhvr>
                                      <p:to>
                                        <p:strVal val="visible"/>
                                      </p:to>
                                    </p:set>
                                    <p:animEffect transition="in" filter="fade">
                                      <p:cBhvr>
                                        <p:cTn id="24" dur="500"/>
                                        <p:tgtEl>
                                          <p:spTgt spid="12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4"/>
                                        </p:tgtEl>
                                        <p:attrNameLst>
                                          <p:attrName>style.visibility</p:attrName>
                                        </p:attrNameLst>
                                      </p:cBhvr>
                                      <p:to>
                                        <p:strVal val="visible"/>
                                      </p:to>
                                    </p:set>
                                    <p:animEffect transition="in" filter="fade">
                                      <p:cBhvr>
                                        <p:cTn id="27" dur="500"/>
                                        <p:tgtEl>
                                          <p:spTgt spid="12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5"/>
                                        </p:tgtEl>
                                        <p:attrNameLst>
                                          <p:attrName>style.visibility</p:attrName>
                                        </p:attrNameLst>
                                      </p:cBhvr>
                                      <p:to>
                                        <p:strVal val="visible"/>
                                      </p:to>
                                    </p:set>
                                    <p:animEffect transition="in" filter="fade">
                                      <p:cBhvr>
                                        <p:cTn id="30" dur="500"/>
                                        <p:tgtEl>
                                          <p:spTgt spid="12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4"/>
                                        </p:tgtEl>
                                        <p:attrNameLst>
                                          <p:attrName>style.visibility</p:attrName>
                                        </p:attrNameLst>
                                      </p:cBhvr>
                                      <p:to>
                                        <p:strVal val="visible"/>
                                      </p:to>
                                    </p:set>
                                    <p:animEffect transition="in" filter="fade">
                                      <p:cBhvr>
                                        <p:cTn id="33" dur="500"/>
                                        <p:tgtEl>
                                          <p:spTgt spid="13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35"/>
                                        </p:tgtEl>
                                        <p:attrNameLst>
                                          <p:attrName>style.visibility</p:attrName>
                                        </p:attrNameLst>
                                      </p:cBhvr>
                                      <p:to>
                                        <p:strVal val="visible"/>
                                      </p:to>
                                    </p:set>
                                    <p:animEffect transition="in" filter="fade">
                                      <p:cBhvr>
                                        <p:cTn id="36" dur="500"/>
                                        <p:tgtEl>
                                          <p:spTgt spid="135"/>
                                        </p:tgtEl>
                                      </p:cBhvr>
                                    </p:animEffect>
                                  </p:childTnLst>
                                </p:cTn>
                              </p:par>
                            </p:childTnLst>
                          </p:cTn>
                        </p:par>
                        <p:par>
                          <p:cTn id="37" fill="hold">
                            <p:stCondLst>
                              <p:cond delay="500"/>
                            </p:stCondLst>
                            <p:childTnLst>
                              <p:par>
                                <p:cTn id="38" presetID="10" presetClass="entr" presetSubtype="0" fill="hold" grpId="0" nodeType="afterEffect">
                                  <p:stCondLst>
                                    <p:cond delay="0"/>
                                  </p:stCondLst>
                                  <p:childTnLst>
                                    <p:set>
                                      <p:cBhvr>
                                        <p:cTn id="39" dur="1" fill="hold">
                                          <p:stCondLst>
                                            <p:cond delay="0"/>
                                          </p:stCondLst>
                                        </p:cTn>
                                        <p:tgtEl>
                                          <p:spTgt spid="136"/>
                                        </p:tgtEl>
                                        <p:attrNameLst>
                                          <p:attrName>style.visibility</p:attrName>
                                        </p:attrNameLst>
                                      </p:cBhvr>
                                      <p:to>
                                        <p:strVal val="visible"/>
                                      </p:to>
                                    </p:set>
                                    <p:animEffect transition="in" filter="fade">
                                      <p:cBhvr>
                                        <p:cTn id="40" dur="500"/>
                                        <p:tgtEl>
                                          <p:spTgt spid="136"/>
                                        </p:tgtEl>
                                      </p:cBhvr>
                                    </p:animEffect>
                                  </p:childTnLst>
                                </p:cTn>
                              </p:par>
                              <p:par>
                                <p:cTn id="41" presetID="10" presetClass="entr" presetSubtype="0" fill="hold" grpId="0" nodeType="withEffect">
                                  <p:stCondLst>
                                    <p:cond delay="50"/>
                                  </p:stCondLst>
                                  <p:childTnLst>
                                    <p:set>
                                      <p:cBhvr>
                                        <p:cTn id="42" dur="1" fill="hold">
                                          <p:stCondLst>
                                            <p:cond delay="0"/>
                                          </p:stCondLst>
                                        </p:cTn>
                                        <p:tgtEl>
                                          <p:spTgt spid="137"/>
                                        </p:tgtEl>
                                        <p:attrNameLst>
                                          <p:attrName>style.visibility</p:attrName>
                                        </p:attrNameLst>
                                      </p:cBhvr>
                                      <p:to>
                                        <p:strVal val="visible"/>
                                      </p:to>
                                    </p:set>
                                    <p:animEffect transition="in" filter="fade">
                                      <p:cBhvr>
                                        <p:cTn id="43" dur="500"/>
                                        <p:tgtEl>
                                          <p:spTgt spid="137"/>
                                        </p:tgtEl>
                                      </p:cBhvr>
                                    </p:animEffect>
                                  </p:childTnLst>
                                </p:cTn>
                              </p:par>
                              <p:par>
                                <p:cTn id="44" presetID="16" presetClass="entr" presetSubtype="37" fill="hold" grpId="0" nodeType="withEffect">
                                  <p:stCondLst>
                                    <p:cond delay="0"/>
                                  </p:stCondLst>
                                  <p:childTnLst>
                                    <p:set>
                                      <p:cBhvr>
                                        <p:cTn id="45" dur="1" fill="hold">
                                          <p:stCondLst>
                                            <p:cond delay="0"/>
                                          </p:stCondLst>
                                        </p:cTn>
                                        <p:tgtEl>
                                          <p:spTgt spid="144"/>
                                        </p:tgtEl>
                                        <p:attrNameLst>
                                          <p:attrName>style.visibility</p:attrName>
                                        </p:attrNameLst>
                                      </p:cBhvr>
                                      <p:to>
                                        <p:strVal val="visible"/>
                                      </p:to>
                                    </p:set>
                                    <p:animEffect transition="in" filter="barn(outVertical)">
                                      <p:cBhvr>
                                        <p:cTn id="46" dur="500"/>
                                        <p:tgtEl>
                                          <p:spTgt spid="144"/>
                                        </p:tgtEl>
                                      </p:cBhvr>
                                    </p:animEffect>
                                  </p:childTnLst>
                                </p:cTn>
                              </p:par>
                              <p:par>
                                <p:cTn id="47" presetID="22" presetClass="entr" presetSubtype="8" fill="hold" nodeType="withEffect">
                                  <p:stCondLst>
                                    <p:cond delay="50"/>
                                  </p:stCondLst>
                                  <p:childTnLst>
                                    <p:set>
                                      <p:cBhvr>
                                        <p:cTn id="48" dur="1" fill="hold">
                                          <p:stCondLst>
                                            <p:cond delay="0"/>
                                          </p:stCondLst>
                                        </p:cTn>
                                        <p:tgtEl>
                                          <p:spTgt spid="145"/>
                                        </p:tgtEl>
                                        <p:attrNameLst>
                                          <p:attrName>style.visibility</p:attrName>
                                        </p:attrNameLst>
                                      </p:cBhvr>
                                      <p:to>
                                        <p:strVal val="visible"/>
                                      </p:to>
                                    </p:set>
                                    <p:animEffect transition="in" filter="wipe(left)">
                                      <p:cBhvr>
                                        <p:cTn id="49" dur="500"/>
                                        <p:tgtEl>
                                          <p:spTgt spid="145"/>
                                        </p:tgtEl>
                                      </p:cBhvr>
                                    </p:animEffect>
                                  </p:childTnLst>
                                </p:cTn>
                              </p:par>
                              <p:par>
                                <p:cTn id="50" presetID="22" presetClass="entr" presetSubtype="2" fill="hold" nodeType="withEffect">
                                  <p:stCondLst>
                                    <p:cond delay="50"/>
                                  </p:stCondLst>
                                  <p:childTnLst>
                                    <p:set>
                                      <p:cBhvr>
                                        <p:cTn id="51" dur="1" fill="hold">
                                          <p:stCondLst>
                                            <p:cond delay="0"/>
                                          </p:stCondLst>
                                        </p:cTn>
                                        <p:tgtEl>
                                          <p:spTgt spid="146"/>
                                        </p:tgtEl>
                                        <p:attrNameLst>
                                          <p:attrName>style.visibility</p:attrName>
                                        </p:attrNameLst>
                                      </p:cBhvr>
                                      <p:to>
                                        <p:strVal val="visible"/>
                                      </p:to>
                                    </p:set>
                                    <p:animEffect transition="in" filter="wipe(right)">
                                      <p:cBhvr>
                                        <p:cTn id="52" dur="500"/>
                                        <p:tgtEl>
                                          <p:spTgt spid="146"/>
                                        </p:tgtEl>
                                      </p:cBhvr>
                                    </p:animEffect>
                                  </p:childTnLst>
                                </p:cTn>
                              </p:par>
                              <p:par>
                                <p:cTn id="53" presetID="16" presetClass="entr" presetSubtype="37" fill="hold" grpId="0" nodeType="withEffect">
                                  <p:stCondLst>
                                    <p:cond delay="50"/>
                                  </p:stCondLst>
                                  <p:childTnLst>
                                    <p:set>
                                      <p:cBhvr>
                                        <p:cTn id="54" dur="1" fill="hold">
                                          <p:stCondLst>
                                            <p:cond delay="0"/>
                                          </p:stCondLst>
                                        </p:cTn>
                                        <p:tgtEl>
                                          <p:spTgt spid="147"/>
                                        </p:tgtEl>
                                        <p:attrNameLst>
                                          <p:attrName>style.visibility</p:attrName>
                                        </p:attrNameLst>
                                      </p:cBhvr>
                                      <p:to>
                                        <p:strVal val="visible"/>
                                      </p:to>
                                    </p:set>
                                    <p:animEffect transition="in" filter="barn(outVertical)">
                                      <p:cBhvr>
                                        <p:cTn id="55" dur="500"/>
                                        <p:tgtEl>
                                          <p:spTgt spid="147"/>
                                        </p:tgtEl>
                                      </p:cBhvr>
                                    </p:animEffect>
                                  </p:childTnLst>
                                </p:cTn>
                              </p:par>
                              <p:par>
                                <p:cTn id="56" presetID="22" presetClass="entr" presetSubtype="2" fill="hold" nodeType="withEffect">
                                  <p:stCondLst>
                                    <p:cond delay="100"/>
                                  </p:stCondLst>
                                  <p:childTnLst>
                                    <p:set>
                                      <p:cBhvr>
                                        <p:cTn id="57" dur="1" fill="hold">
                                          <p:stCondLst>
                                            <p:cond delay="0"/>
                                          </p:stCondLst>
                                        </p:cTn>
                                        <p:tgtEl>
                                          <p:spTgt spid="148"/>
                                        </p:tgtEl>
                                        <p:attrNameLst>
                                          <p:attrName>style.visibility</p:attrName>
                                        </p:attrNameLst>
                                      </p:cBhvr>
                                      <p:to>
                                        <p:strVal val="visible"/>
                                      </p:to>
                                    </p:set>
                                    <p:animEffect transition="in" filter="wipe(right)">
                                      <p:cBhvr>
                                        <p:cTn id="58" dur="500"/>
                                        <p:tgtEl>
                                          <p:spTgt spid="148"/>
                                        </p:tgtEl>
                                      </p:cBhvr>
                                    </p:animEffect>
                                  </p:childTnLst>
                                </p:cTn>
                              </p:par>
                              <p:par>
                                <p:cTn id="59" presetID="22" presetClass="entr" presetSubtype="8" fill="hold" nodeType="withEffect">
                                  <p:stCondLst>
                                    <p:cond delay="100"/>
                                  </p:stCondLst>
                                  <p:childTnLst>
                                    <p:set>
                                      <p:cBhvr>
                                        <p:cTn id="60" dur="1" fill="hold">
                                          <p:stCondLst>
                                            <p:cond delay="0"/>
                                          </p:stCondLst>
                                        </p:cTn>
                                        <p:tgtEl>
                                          <p:spTgt spid="149"/>
                                        </p:tgtEl>
                                        <p:attrNameLst>
                                          <p:attrName>style.visibility</p:attrName>
                                        </p:attrNameLst>
                                      </p:cBhvr>
                                      <p:to>
                                        <p:strVal val="visible"/>
                                      </p:to>
                                    </p:set>
                                    <p:animEffect transition="in" filter="wipe(left)">
                                      <p:cBhvr>
                                        <p:cTn id="61" dur="500"/>
                                        <p:tgtEl>
                                          <p:spTgt spid="149"/>
                                        </p:tgtEl>
                                      </p:cBhvr>
                                    </p:animEffect>
                                  </p:childTnLst>
                                </p:cTn>
                              </p:par>
                            </p:childTnLst>
                          </p:cTn>
                        </p:par>
                      </p:childTnLst>
                    </p:cTn>
                  </p:par>
                  <p:par>
                    <p:cTn id="62" fill="hold">
                      <p:stCondLst>
                        <p:cond delay="indefinite"/>
                      </p:stCondLst>
                      <p:childTnLst>
                        <p:par>
                          <p:cTn id="63" fill="hold">
                            <p:stCondLst>
                              <p:cond delay="0"/>
                            </p:stCondLst>
                            <p:childTnLst>
                              <p:par>
                                <p:cTn id="64" presetID="63" presetClass="path" presetSubtype="0" accel="50000" decel="50000" fill="hold" grpId="1" nodeType="clickEffect">
                                  <p:stCondLst>
                                    <p:cond delay="0"/>
                                  </p:stCondLst>
                                  <p:childTnLst>
                                    <p:animMotion origin="layout" path="M 2.26852E-6 2.18107E-6 L 0.24219 0.00231 " pathEditMode="relative" rAng="0" ptsTypes="AA">
                                      <p:cBhvr>
                                        <p:cTn id="65" dur="2000" fill="hold"/>
                                        <p:tgtEl>
                                          <p:spTgt spid="144"/>
                                        </p:tgtEl>
                                        <p:attrNameLst>
                                          <p:attrName>ppt_x</p:attrName>
                                          <p:attrName>ppt_y</p:attrName>
                                        </p:attrNameLst>
                                      </p:cBhvr>
                                      <p:rCtr x="12109" y="103"/>
                                    </p:animMotion>
                                  </p:childTnLst>
                                </p:cTn>
                              </p:par>
                              <p:par>
                                <p:cTn id="66" presetID="63" presetClass="path" presetSubtype="0" accel="50000" decel="50000" fill="hold" nodeType="withEffect">
                                  <p:stCondLst>
                                    <p:cond delay="0"/>
                                  </p:stCondLst>
                                  <p:childTnLst>
                                    <p:animMotion origin="layout" path="M 1.89815E-6 -3.45679E-6 L 0.24407 0.00206 " pathEditMode="relative" rAng="0" ptsTypes="AA">
                                      <p:cBhvr>
                                        <p:cTn id="67" dur="2000" fill="hold"/>
                                        <p:tgtEl>
                                          <p:spTgt spid="145"/>
                                        </p:tgtEl>
                                        <p:attrNameLst>
                                          <p:attrName>ppt_x</p:attrName>
                                          <p:attrName>ppt_y</p:attrName>
                                        </p:attrNameLst>
                                      </p:cBhvr>
                                      <p:rCtr x="12196" y="103"/>
                                    </p:animMotion>
                                  </p:childTnLst>
                                </p:cTn>
                              </p:par>
                              <p:par>
                                <p:cTn id="68" presetID="63" presetClass="path" presetSubtype="0" accel="50000" decel="50000" fill="hold" nodeType="withEffect">
                                  <p:stCondLst>
                                    <p:cond delay="0"/>
                                  </p:stCondLst>
                                  <p:childTnLst>
                                    <p:animMotion origin="layout" path="M 3.00926E-6 9.46502E-7 L 0.24103 0.00026 " pathEditMode="relative" rAng="0" ptsTypes="AA">
                                      <p:cBhvr>
                                        <p:cTn id="69" dur="2000" fill="hold"/>
                                        <p:tgtEl>
                                          <p:spTgt spid="146"/>
                                        </p:tgtEl>
                                        <p:attrNameLst>
                                          <p:attrName>ppt_x</p:attrName>
                                          <p:attrName>ppt_y</p:attrName>
                                        </p:attrNameLst>
                                      </p:cBhvr>
                                      <p:rCtr x="12052" y="0"/>
                                    </p:animMotion>
                                  </p:childTnLst>
                                </p:cTn>
                              </p:par>
                              <p:par>
                                <p:cTn id="70" presetID="63" presetClass="path" presetSubtype="0" accel="50000" decel="50000" fill="hold" grpId="1" nodeType="withEffect">
                                  <p:stCondLst>
                                    <p:cond delay="0"/>
                                  </p:stCondLst>
                                  <p:childTnLst>
                                    <p:animMotion origin="layout" path="M 1.85185E-7 2.26337E-6 L 0.24219 2.26337E-6 " pathEditMode="relative" rAng="0" ptsTypes="AA">
                                      <p:cBhvr>
                                        <p:cTn id="71" dur="2000" fill="hold"/>
                                        <p:tgtEl>
                                          <p:spTgt spid="147"/>
                                        </p:tgtEl>
                                        <p:attrNameLst>
                                          <p:attrName>ppt_x</p:attrName>
                                          <p:attrName>ppt_y</p:attrName>
                                        </p:attrNameLst>
                                      </p:cBhvr>
                                      <p:rCtr x="12109" y="0"/>
                                    </p:animMotion>
                                  </p:childTnLst>
                                </p:cTn>
                              </p:par>
                              <p:par>
                                <p:cTn id="72" presetID="63" presetClass="path" presetSubtype="0" accel="50000" decel="50000" fill="hold" nodeType="withEffect">
                                  <p:stCondLst>
                                    <p:cond delay="0"/>
                                  </p:stCondLst>
                                  <p:childTnLst>
                                    <p:animMotion origin="layout" path="M 4.30556E-6 -3.33333E-6 L 0.24262 0.00309 " pathEditMode="relative" rAng="0" ptsTypes="AA">
                                      <p:cBhvr>
                                        <p:cTn id="73" dur="2000" fill="hold"/>
                                        <p:tgtEl>
                                          <p:spTgt spid="148"/>
                                        </p:tgtEl>
                                        <p:attrNameLst>
                                          <p:attrName>ppt_x</p:attrName>
                                          <p:attrName>ppt_y</p:attrName>
                                        </p:attrNameLst>
                                      </p:cBhvr>
                                      <p:rCtr x="12124" y="154"/>
                                    </p:animMotion>
                                  </p:childTnLst>
                                </p:cTn>
                              </p:par>
                              <p:par>
                                <p:cTn id="74" presetID="63" presetClass="path" presetSubtype="0" accel="50000" decel="50000" fill="hold" nodeType="withEffect">
                                  <p:stCondLst>
                                    <p:cond delay="0"/>
                                  </p:stCondLst>
                                  <p:childTnLst>
                                    <p:animMotion origin="layout" path="M -8.33333E-7 -9.46502E-7 L 0.24479 -9.46502E-7 " pathEditMode="relative" rAng="0" ptsTypes="AA">
                                      <p:cBhvr>
                                        <p:cTn id="75" dur="2000" fill="hold"/>
                                        <p:tgtEl>
                                          <p:spTgt spid="149"/>
                                        </p:tgtEl>
                                        <p:attrNameLst>
                                          <p:attrName>ppt_x</p:attrName>
                                          <p:attrName>ppt_y</p:attrName>
                                        </p:attrNameLst>
                                      </p:cBhvr>
                                      <p:rCtr x="12240" y="0"/>
                                    </p:animMotion>
                                  </p:childTnLst>
                                </p:cTn>
                              </p:par>
                            </p:childTnLst>
                          </p:cTn>
                        </p:par>
                        <p:par>
                          <p:cTn id="76" fill="hold">
                            <p:stCondLst>
                              <p:cond delay="2000"/>
                            </p:stCondLst>
                            <p:childTnLst>
                              <p:par>
                                <p:cTn id="77" presetID="10" presetClass="entr" presetSubtype="0" fill="hold" grpId="0" nodeType="afterEffect">
                                  <p:stCondLst>
                                    <p:cond delay="0"/>
                                  </p:stCondLst>
                                  <p:childTnLst>
                                    <p:set>
                                      <p:cBhvr>
                                        <p:cTn id="78" dur="1" fill="hold">
                                          <p:stCondLst>
                                            <p:cond delay="0"/>
                                          </p:stCondLst>
                                        </p:cTn>
                                        <p:tgtEl>
                                          <p:spTgt spid="150"/>
                                        </p:tgtEl>
                                        <p:attrNameLst>
                                          <p:attrName>style.visibility</p:attrName>
                                        </p:attrNameLst>
                                      </p:cBhvr>
                                      <p:to>
                                        <p:strVal val="visible"/>
                                      </p:to>
                                    </p:set>
                                    <p:animEffect transition="in" filter="fade">
                                      <p:cBhvr>
                                        <p:cTn id="79" dur="500"/>
                                        <p:tgtEl>
                                          <p:spTgt spid="150"/>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51"/>
                                        </p:tgtEl>
                                        <p:attrNameLst>
                                          <p:attrName>style.visibility</p:attrName>
                                        </p:attrNameLst>
                                      </p:cBhvr>
                                      <p:to>
                                        <p:strVal val="visible"/>
                                      </p:to>
                                    </p:set>
                                    <p:animEffect transition="in" filter="fade">
                                      <p:cBhvr>
                                        <p:cTn id="82" dur="500"/>
                                        <p:tgtEl>
                                          <p:spTgt spid="151"/>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52"/>
                                        </p:tgtEl>
                                        <p:attrNameLst>
                                          <p:attrName>style.visibility</p:attrName>
                                        </p:attrNameLst>
                                      </p:cBhvr>
                                      <p:to>
                                        <p:strVal val="visible"/>
                                      </p:to>
                                    </p:set>
                                    <p:animEffect transition="in" filter="fade">
                                      <p:cBhvr>
                                        <p:cTn id="85" dur="500"/>
                                        <p:tgtEl>
                                          <p:spTgt spid="152"/>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53"/>
                                        </p:tgtEl>
                                        <p:attrNameLst>
                                          <p:attrName>style.visibility</p:attrName>
                                        </p:attrNameLst>
                                      </p:cBhvr>
                                      <p:to>
                                        <p:strVal val="visible"/>
                                      </p:to>
                                    </p:set>
                                    <p:animEffect transition="in" filter="fade">
                                      <p:cBhvr>
                                        <p:cTn id="88" dur="500"/>
                                        <p:tgtEl>
                                          <p:spTgt spid="153"/>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54"/>
                                        </p:tgtEl>
                                        <p:attrNameLst>
                                          <p:attrName>style.visibility</p:attrName>
                                        </p:attrNameLst>
                                      </p:cBhvr>
                                      <p:to>
                                        <p:strVal val="visible"/>
                                      </p:to>
                                    </p:set>
                                    <p:animEffect transition="in" filter="fade">
                                      <p:cBhvr>
                                        <p:cTn id="91" dur="500"/>
                                        <p:tgtEl>
                                          <p:spTgt spid="15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155"/>
                                        </p:tgtEl>
                                        <p:attrNameLst>
                                          <p:attrName>style.visibility</p:attrName>
                                        </p:attrNameLst>
                                      </p:cBhvr>
                                      <p:to>
                                        <p:strVal val="visible"/>
                                      </p:to>
                                    </p:set>
                                    <p:animEffect transition="in" filter="fade">
                                      <p:cBhvr>
                                        <p:cTn id="94" dur="500"/>
                                        <p:tgtEl>
                                          <p:spTgt spid="155"/>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156"/>
                                        </p:tgtEl>
                                        <p:attrNameLst>
                                          <p:attrName>style.visibility</p:attrName>
                                        </p:attrNameLst>
                                      </p:cBhvr>
                                      <p:to>
                                        <p:strVal val="visible"/>
                                      </p:to>
                                    </p:set>
                                    <p:animEffect transition="in" filter="fade">
                                      <p:cBhvr>
                                        <p:cTn id="97" dur="500"/>
                                        <p:tgtEl>
                                          <p:spTgt spid="156"/>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157"/>
                                        </p:tgtEl>
                                        <p:attrNameLst>
                                          <p:attrName>style.visibility</p:attrName>
                                        </p:attrNameLst>
                                      </p:cBhvr>
                                      <p:to>
                                        <p:strVal val="visible"/>
                                      </p:to>
                                    </p:set>
                                    <p:animEffect transition="in" filter="fade">
                                      <p:cBhvr>
                                        <p:cTn id="100" dur="500"/>
                                        <p:tgtEl>
                                          <p:spTgt spid="157"/>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grpId="0" nodeType="clickEffect">
                                  <p:stCondLst>
                                    <p:cond delay="0"/>
                                  </p:stCondLst>
                                  <p:childTnLst>
                                    <p:set>
                                      <p:cBhvr>
                                        <p:cTn id="104" dur="1" fill="hold">
                                          <p:stCondLst>
                                            <p:cond delay="0"/>
                                          </p:stCondLst>
                                        </p:cTn>
                                        <p:tgtEl>
                                          <p:spTgt spid="158"/>
                                        </p:tgtEl>
                                        <p:attrNameLst>
                                          <p:attrName>style.visibility</p:attrName>
                                        </p:attrNameLst>
                                      </p:cBhvr>
                                      <p:to>
                                        <p:strVal val="visible"/>
                                      </p:to>
                                    </p:set>
                                    <p:animEffect transition="in" filter="fade">
                                      <p:cBhvr>
                                        <p:cTn id="105" dur="500"/>
                                        <p:tgtEl>
                                          <p:spTgt spid="158"/>
                                        </p:tgtEl>
                                      </p:cBhvr>
                                    </p:animEffect>
                                  </p:childTnLst>
                                </p:cTn>
                              </p:par>
                            </p:childTnLst>
                          </p:cTn>
                        </p:par>
                        <p:par>
                          <p:cTn id="106" fill="hold">
                            <p:stCondLst>
                              <p:cond delay="500"/>
                            </p:stCondLst>
                            <p:childTnLst>
                              <p:par>
                                <p:cTn id="107" presetID="10" presetClass="entr" presetSubtype="0" fill="hold" grpId="0" nodeType="afterEffect">
                                  <p:stCondLst>
                                    <p:cond delay="0"/>
                                  </p:stCondLst>
                                  <p:childTnLst>
                                    <p:set>
                                      <p:cBhvr>
                                        <p:cTn id="108" dur="1" fill="hold">
                                          <p:stCondLst>
                                            <p:cond delay="0"/>
                                          </p:stCondLst>
                                        </p:cTn>
                                        <p:tgtEl>
                                          <p:spTgt spid="159"/>
                                        </p:tgtEl>
                                        <p:attrNameLst>
                                          <p:attrName>style.visibility</p:attrName>
                                        </p:attrNameLst>
                                      </p:cBhvr>
                                      <p:to>
                                        <p:strVal val="visible"/>
                                      </p:to>
                                    </p:set>
                                    <p:animEffect transition="in" filter="fade">
                                      <p:cBhvr>
                                        <p:cTn id="109" dur="500"/>
                                        <p:tgtEl>
                                          <p:spTgt spid="159"/>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160"/>
                                        </p:tgtEl>
                                        <p:attrNameLst>
                                          <p:attrName>style.visibility</p:attrName>
                                        </p:attrNameLst>
                                      </p:cBhvr>
                                      <p:to>
                                        <p:strVal val="visible"/>
                                      </p:to>
                                    </p:set>
                                    <p:animEffect transition="in" filter="fade">
                                      <p:cBhvr>
                                        <p:cTn id="112" dur="500"/>
                                        <p:tgtEl>
                                          <p:spTgt spid="160"/>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161"/>
                                        </p:tgtEl>
                                        <p:attrNameLst>
                                          <p:attrName>style.visibility</p:attrName>
                                        </p:attrNameLst>
                                      </p:cBhvr>
                                      <p:to>
                                        <p:strVal val="visible"/>
                                      </p:to>
                                    </p:set>
                                    <p:animEffect transition="in" filter="fade">
                                      <p:cBhvr>
                                        <p:cTn id="115" dur="500"/>
                                        <p:tgtEl>
                                          <p:spTgt spid="161"/>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162"/>
                                        </p:tgtEl>
                                        <p:attrNameLst>
                                          <p:attrName>style.visibility</p:attrName>
                                        </p:attrNameLst>
                                      </p:cBhvr>
                                      <p:to>
                                        <p:strVal val="visible"/>
                                      </p:to>
                                    </p:set>
                                    <p:animEffect transition="in" filter="fade">
                                      <p:cBhvr>
                                        <p:cTn id="118" dur="500"/>
                                        <p:tgtEl>
                                          <p:spTgt spid="162"/>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163"/>
                                        </p:tgtEl>
                                        <p:attrNameLst>
                                          <p:attrName>style.visibility</p:attrName>
                                        </p:attrNameLst>
                                      </p:cBhvr>
                                      <p:to>
                                        <p:strVal val="visible"/>
                                      </p:to>
                                    </p:set>
                                    <p:animEffect transition="in" filter="fade">
                                      <p:cBhvr>
                                        <p:cTn id="121" dur="500"/>
                                        <p:tgtEl>
                                          <p:spTgt spid="163"/>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164"/>
                                        </p:tgtEl>
                                        <p:attrNameLst>
                                          <p:attrName>style.visibility</p:attrName>
                                        </p:attrNameLst>
                                      </p:cBhvr>
                                      <p:to>
                                        <p:strVal val="visible"/>
                                      </p:to>
                                    </p:set>
                                    <p:animEffect transition="in" filter="fade">
                                      <p:cBhvr>
                                        <p:cTn id="124" dur="500"/>
                                        <p:tgtEl>
                                          <p:spTgt spid="164"/>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165"/>
                                        </p:tgtEl>
                                        <p:attrNameLst>
                                          <p:attrName>style.visibility</p:attrName>
                                        </p:attrNameLst>
                                      </p:cBhvr>
                                      <p:to>
                                        <p:strVal val="visible"/>
                                      </p:to>
                                    </p:set>
                                    <p:animEffect transition="in" filter="fade">
                                      <p:cBhvr>
                                        <p:cTn id="127" dur="500"/>
                                        <p:tgtEl>
                                          <p:spTgt spid="165"/>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166"/>
                                        </p:tgtEl>
                                        <p:attrNameLst>
                                          <p:attrName>style.visibility</p:attrName>
                                        </p:attrNameLst>
                                      </p:cBhvr>
                                      <p:to>
                                        <p:strVal val="visible"/>
                                      </p:to>
                                    </p:set>
                                    <p:animEffect transition="in" filter="fade">
                                      <p:cBhvr>
                                        <p:cTn id="130" dur="500"/>
                                        <p:tgtEl>
                                          <p:spTgt spid="166"/>
                                        </p:tgtEl>
                                      </p:cBhvr>
                                    </p:animEffect>
                                  </p:childTnLst>
                                </p:cTn>
                              </p:par>
                            </p:childTnLst>
                          </p:cTn>
                        </p:par>
                        <p:par>
                          <p:cTn id="131" fill="hold">
                            <p:stCondLst>
                              <p:cond delay="1000"/>
                            </p:stCondLst>
                            <p:childTnLst>
                              <p:par>
                                <p:cTn id="132" presetID="10" presetClass="entr" presetSubtype="0" fill="hold" grpId="0" nodeType="afterEffect">
                                  <p:stCondLst>
                                    <p:cond delay="500"/>
                                  </p:stCondLst>
                                  <p:childTnLst>
                                    <p:set>
                                      <p:cBhvr>
                                        <p:cTn id="133" dur="1" fill="hold">
                                          <p:stCondLst>
                                            <p:cond delay="0"/>
                                          </p:stCondLst>
                                        </p:cTn>
                                        <p:tgtEl>
                                          <p:spTgt spid="167"/>
                                        </p:tgtEl>
                                        <p:attrNameLst>
                                          <p:attrName>style.visibility</p:attrName>
                                        </p:attrNameLst>
                                      </p:cBhvr>
                                      <p:to>
                                        <p:strVal val="visible"/>
                                      </p:to>
                                    </p:set>
                                    <p:animEffect transition="in" filter="fade">
                                      <p:cBhvr>
                                        <p:cTn id="134" dur="500"/>
                                        <p:tgtEl>
                                          <p:spTgt spid="167"/>
                                        </p:tgtEl>
                                      </p:cBhvr>
                                    </p:animEffect>
                                  </p:childTnLst>
                                </p:cTn>
                              </p:par>
                              <p:par>
                                <p:cTn id="135" presetID="10" presetClass="entr" presetSubtype="0" fill="hold" grpId="0" nodeType="withEffect">
                                  <p:stCondLst>
                                    <p:cond delay="500"/>
                                  </p:stCondLst>
                                  <p:childTnLst>
                                    <p:set>
                                      <p:cBhvr>
                                        <p:cTn id="136" dur="1" fill="hold">
                                          <p:stCondLst>
                                            <p:cond delay="0"/>
                                          </p:stCondLst>
                                        </p:cTn>
                                        <p:tgtEl>
                                          <p:spTgt spid="168"/>
                                        </p:tgtEl>
                                        <p:attrNameLst>
                                          <p:attrName>style.visibility</p:attrName>
                                        </p:attrNameLst>
                                      </p:cBhvr>
                                      <p:to>
                                        <p:strVal val="visible"/>
                                      </p:to>
                                    </p:set>
                                    <p:animEffect transition="in" filter="fade">
                                      <p:cBhvr>
                                        <p:cTn id="137" dur="500"/>
                                        <p:tgtEl>
                                          <p:spTgt spid="168"/>
                                        </p:tgtEl>
                                      </p:cBhvr>
                                    </p:animEffect>
                                  </p:childTnLst>
                                </p:cTn>
                              </p:par>
                              <p:par>
                                <p:cTn id="138" presetID="10" presetClass="entr" presetSubtype="0" fill="hold" grpId="0" nodeType="withEffect">
                                  <p:stCondLst>
                                    <p:cond delay="500"/>
                                  </p:stCondLst>
                                  <p:childTnLst>
                                    <p:set>
                                      <p:cBhvr>
                                        <p:cTn id="139" dur="1" fill="hold">
                                          <p:stCondLst>
                                            <p:cond delay="0"/>
                                          </p:stCondLst>
                                        </p:cTn>
                                        <p:tgtEl>
                                          <p:spTgt spid="169"/>
                                        </p:tgtEl>
                                        <p:attrNameLst>
                                          <p:attrName>style.visibility</p:attrName>
                                        </p:attrNameLst>
                                      </p:cBhvr>
                                      <p:to>
                                        <p:strVal val="visible"/>
                                      </p:to>
                                    </p:set>
                                    <p:animEffect transition="in" filter="fade">
                                      <p:cBhvr>
                                        <p:cTn id="140" dur="500"/>
                                        <p:tgtEl>
                                          <p:spTgt spid="169"/>
                                        </p:tgtEl>
                                      </p:cBhvr>
                                    </p:animEffect>
                                  </p:childTnLst>
                                </p:cTn>
                              </p:par>
                              <p:par>
                                <p:cTn id="141" presetID="10" presetClass="entr" presetSubtype="0" fill="hold" grpId="0" nodeType="withEffect">
                                  <p:stCondLst>
                                    <p:cond delay="500"/>
                                  </p:stCondLst>
                                  <p:childTnLst>
                                    <p:set>
                                      <p:cBhvr>
                                        <p:cTn id="142" dur="1" fill="hold">
                                          <p:stCondLst>
                                            <p:cond delay="0"/>
                                          </p:stCondLst>
                                        </p:cTn>
                                        <p:tgtEl>
                                          <p:spTgt spid="170"/>
                                        </p:tgtEl>
                                        <p:attrNameLst>
                                          <p:attrName>style.visibility</p:attrName>
                                        </p:attrNameLst>
                                      </p:cBhvr>
                                      <p:to>
                                        <p:strVal val="visible"/>
                                      </p:to>
                                    </p:set>
                                    <p:animEffect transition="in" filter="fade">
                                      <p:cBhvr>
                                        <p:cTn id="143" dur="500"/>
                                        <p:tgtEl>
                                          <p:spTgt spid="170"/>
                                        </p:tgtEl>
                                      </p:cBhvr>
                                    </p:animEffect>
                                  </p:childTnLst>
                                </p:cTn>
                              </p:par>
                              <p:par>
                                <p:cTn id="144" presetID="10" presetClass="entr" presetSubtype="0" fill="hold" grpId="0" nodeType="withEffect">
                                  <p:stCondLst>
                                    <p:cond delay="500"/>
                                  </p:stCondLst>
                                  <p:childTnLst>
                                    <p:set>
                                      <p:cBhvr>
                                        <p:cTn id="145" dur="1" fill="hold">
                                          <p:stCondLst>
                                            <p:cond delay="0"/>
                                          </p:stCondLst>
                                        </p:cTn>
                                        <p:tgtEl>
                                          <p:spTgt spid="171"/>
                                        </p:tgtEl>
                                        <p:attrNameLst>
                                          <p:attrName>style.visibility</p:attrName>
                                        </p:attrNameLst>
                                      </p:cBhvr>
                                      <p:to>
                                        <p:strVal val="visible"/>
                                      </p:to>
                                    </p:set>
                                    <p:animEffect transition="in" filter="fade">
                                      <p:cBhvr>
                                        <p:cTn id="146" dur="500"/>
                                        <p:tgtEl>
                                          <p:spTgt spid="171"/>
                                        </p:tgtEl>
                                      </p:cBhvr>
                                    </p:animEffect>
                                  </p:childTnLst>
                                </p:cTn>
                              </p:par>
                              <p:par>
                                <p:cTn id="147" presetID="10" presetClass="entr" presetSubtype="0" fill="hold" grpId="0" nodeType="withEffect">
                                  <p:stCondLst>
                                    <p:cond delay="500"/>
                                  </p:stCondLst>
                                  <p:childTnLst>
                                    <p:set>
                                      <p:cBhvr>
                                        <p:cTn id="148" dur="1" fill="hold">
                                          <p:stCondLst>
                                            <p:cond delay="0"/>
                                          </p:stCondLst>
                                        </p:cTn>
                                        <p:tgtEl>
                                          <p:spTgt spid="172"/>
                                        </p:tgtEl>
                                        <p:attrNameLst>
                                          <p:attrName>style.visibility</p:attrName>
                                        </p:attrNameLst>
                                      </p:cBhvr>
                                      <p:to>
                                        <p:strVal val="visible"/>
                                      </p:to>
                                    </p:set>
                                    <p:animEffect transition="in" filter="fade">
                                      <p:cBhvr>
                                        <p:cTn id="149" dur="500"/>
                                        <p:tgtEl>
                                          <p:spTgt spid="172"/>
                                        </p:tgtEl>
                                      </p:cBhvr>
                                    </p:animEffect>
                                  </p:childTnLst>
                                </p:cTn>
                              </p:par>
                              <p:par>
                                <p:cTn id="150" presetID="10" presetClass="entr" presetSubtype="0" fill="hold" grpId="0" nodeType="withEffect">
                                  <p:stCondLst>
                                    <p:cond delay="500"/>
                                  </p:stCondLst>
                                  <p:childTnLst>
                                    <p:set>
                                      <p:cBhvr>
                                        <p:cTn id="151" dur="1" fill="hold">
                                          <p:stCondLst>
                                            <p:cond delay="0"/>
                                          </p:stCondLst>
                                        </p:cTn>
                                        <p:tgtEl>
                                          <p:spTgt spid="173"/>
                                        </p:tgtEl>
                                        <p:attrNameLst>
                                          <p:attrName>style.visibility</p:attrName>
                                        </p:attrNameLst>
                                      </p:cBhvr>
                                      <p:to>
                                        <p:strVal val="visible"/>
                                      </p:to>
                                    </p:set>
                                    <p:animEffect transition="in" filter="fade">
                                      <p:cBhvr>
                                        <p:cTn id="152" dur="500"/>
                                        <p:tgtEl>
                                          <p:spTgt spid="173"/>
                                        </p:tgtEl>
                                      </p:cBhvr>
                                    </p:animEffect>
                                  </p:childTnLst>
                                </p:cTn>
                              </p:par>
                              <p:par>
                                <p:cTn id="153" presetID="10" presetClass="entr" presetSubtype="0" fill="hold" grpId="0" nodeType="withEffect">
                                  <p:stCondLst>
                                    <p:cond delay="500"/>
                                  </p:stCondLst>
                                  <p:childTnLst>
                                    <p:set>
                                      <p:cBhvr>
                                        <p:cTn id="154" dur="1" fill="hold">
                                          <p:stCondLst>
                                            <p:cond delay="0"/>
                                          </p:stCondLst>
                                        </p:cTn>
                                        <p:tgtEl>
                                          <p:spTgt spid="175"/>
                                        </p:tgtEl>
                                        <p:attrNameLst>
                                          <p:attrName>style.visibility</p:attrName>
                                        </p:attrNameLst>
                                      </p:cBhvr>
                                      <p:to>
                                        <p:strVal val="visible"/>
                                      </p:to>
                                    </p:set>
                                    <p:animEffect transition="in" filter="fade">
                                      <p:cBhvr>
                                        <p:cTn id="155" dur="500"/>
                                        <p:tgtEl>
                                          <p:spTgt spid="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animBg="1"/>
      <p:bldP spid="119" grpId="0" animBg="1"/>
      <p:bldP spid="120" grpId="0" animBg="1"/>
      <p:bldP spid="122" grpId="0" animBg="1"/>
      <p:bldP spid="123" grpId="0" animBg="1"/>
      <p:bldP spid="124" grpId="0" animBg="1"/>
      <p:bldP spid="125" grpId="0" animBg="1"/>
      <p:bldP spid="134" grpId="0" animBg="1"/>
      <p:bldP spid="136" grpId="0"/>
      <p:bldP spid="137" grpId="0"/>
      <p:bldP spid="150" grpId="0" animBg="1"/>
      <p:bldP spid="151" grpId="0" animBg="1"/>
      <p:bldP spid="152" grpId="0" animBg="1"/>
      <p:bldP spid="153" grpId="0" animBg="1"/>
      <p:bldP spid="154" grpId="0" animBg="1"/>
      <p:bldP spid="155" grpId="0" animBg="1"/>
      <p:bldP spid="156" grpId="0" animBg="1"/>
      <p:bldP spid="157" grpId="0" animBg="1"/>
      <p:bldP spid="147" grpId="0"/>
      <p:bldP spid="147" grpId="1"/>
      <p:bldP spid="144" grpId="0"/>
      <p:bldP spid="144" grpId="1"/>
      <p:bldP spid="158" grpId="0" animBg="1"/>
      <p:bldP spid="159" grpId="0" animBg="1"/>
      <p:bldP spid="160" grpId="0" animBg="1"/>
      <p:bldP spid="161" grpId="0" animBg="1"/>
      <p:bldP spid="162" grpId="0" animBg="1"/>
      <p:bldP spid="163" grpId="0" animBg="1"/>
      <p:bldP spid="164" grpId="0" animBg="1"/>
      <p:bldP spid="165" grpId="0" animBg="1"/>
      <p:bldP spid="166" grpId="0" animBg="1"/>
      <p:bldP spid="167" grpId="0" animBg="1"/>
      <p:bldP spid="168" grpId="0" animBg="1"/>
      <p:bldP spid="169" grpId="0" animBg="1"/>
      <p:bldP spid="170" grpId="0" animBg="1"/>
      <p:bldP spid="171" grpId="0" animBg="1"/>
      <p:bldP spid="172" grpId="0" animBg="1"/>
      <p:bldP spid="173" grpId="0" animBg="1"/>
      <p:bldP spid="175" grpId="0" animBg="1"/>
      <p:bldP spid="135"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E816E5-2BF6-4201-978D-A21354D6041F}"/>
              </a:ext>
            </a:extLst>
          </p:cNvPr>
          <p:cNvSpPr txBox="1"/>
          <p:nvPr/>
        </p:nvSpPr>
        <p:spPr>
          <a:xfrm>
            <a:off x="499930" y="3751816"/>
            <a:ext cx="5505374" cy="18374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kernels loop </a:t>
            </a:r>
            <a:r>
              <a:rPr lang="en-US" b="1" dirty="0">
                <a:solidFill>
                  <a:srgbClr val="8E4000"/>
                </a:solidFill>
                <a:latin typeface="Consolas" panose="020B0609020204030204" pitchFamily="49" charset="0"/>
                <a:cs typeface="Courier New" panose="02070309020205020404" pitchFamily="49" charset="0"/>
              </a:rPr>
              <a:t>gang</a:t>
            </a:r>
            <a:r>
              <a:rPr lang="en-US" dirty="0">
                <a:solidFill>
                  <a:srgbClr val="8E4000"/>
                </a:solidFill>
                <a:latin typeface="Consolas" panose="020B0609020204030204" pitchFamily="49" charset="0"/>
                <a:cs typeface="Courier New" panose="02070309020205020404" pitchFamily="49" charset="0"/>
              </a:rPr>
              <a:t> </a:t>
            </a:r>
            <a:r>
              <a:rPr lang="en-US" b="1" dirty="0">
                <a:solidFill>
                  <a:srgbClr val="8E4000"/>
                </a:solidFill>
                <a:latin typeface="Consolas" panose="020B0609020204030204" pitchFamily="49" charset="0"/>
                <a:cs typeface="Courier New" panose="02070309020205020404" pitchFamily="49" charset="0"/>
              </a:rPr>
              <a:t>worker(1)</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vector(8)</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3" name="Rounded Rectangle 5">
            <a:extLst>
              <a:ext uri="{FF2B5EF4-FFF2-40B4-BE49-F238E27FC236}">
                <a16:creationId xmlns:a16="http://schemas.microsoft.com/office/drawing/2014/main" id="{04DFE5EE-267A-48B2-A8D3-B168001F93D9}"/>
              </a:ext>
            </a:extLst>
          </p:cNvPr>
          <p:cNvSpPr/>
          <p:nvPr/>
        </p:nvSpPr>
        <p:spPr>
          <a:xfrm>
            <a:off x="804017" y="938534"/>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9990405B-44D3-4FDB-85E0-AEE1BB9A5948}"/>
              </a:ext>
            </a:extLst>
          </p:cNvPr>
          <p:cNvSpPr/>
          <p:nvPr/>
        </p:nvSpPr>
        <p:spPr>
          <a:xfrm>
            <a:off x="1111719"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DC43C55-6D8D-4A73-9D66-840290F1FD3F}"/>
              </a:ext>
            </a:extLst>
          </p:cNvPr>
          <p:cNvSpPr/>
          <p:nvPr/>
        </p:nvSpPr>
        <p:spPr>
          <a:xfrm>
            <a:off x="1482016"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6F38B82-F711-42C3-897B-AB6FCCC2FD09}"/>
              </a:ext>
            </a:extLst>
          </p:cNvPr>
          <p:cNvSpPr/>
          <p:nvPr/>
        </p:nvSpPr>
        <p:spPr>
          <a:xfrm>
            <a:off x="1852313"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AF382B8-31D9-40DA-9B3A-1671A2101573}"/>
              </a:ext>
            </a:extLst>
          </p:cNvPr>
          <p:cNvSpPr/>
          <p:nvPr/>
        </p:nvSpPr>
        <p:spPr>
          <a:xfrm>
            <a:off x="2222610"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0F75197-7846-4C9C-8199-CC164EBC0B41}"/>
              </a:ext>
            </a:extLst>
          </p:cNvPr>
          <p:cNvSpPr/>
          <p:nvPr/>
        </p:nvSpPr>
        <p:spPr>
          <a:xfrm>
            <a:off x="2592907"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5044DA4-C2E7-40CF-B1F9-F90EB43EAA1B}"/>
              </a:ext>
            </a:extLst>
          </p:cNvPr>
          <p:cNvSpPr/>
          <p:nvPr/>
        </p:nvSpPr>
        <p:spPr>
          <a:xfrm>
            <a:off x="2963204"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531D7B6-AFE5-48D9-B036-E7365C1962AC}"/>
              </a:ext>
            </a:extLst>
          </p:cNvPr>
          <p:cNvSpPr/>
          <p:nvPr/>
        </p:nvSpPr>
        <p:spPr>
          <a:xfrm>
            <a:off x="3336180"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21BF86B-8D96-4B8C-90CA-748760480D60}"/>
              </a:ext>
            </a:extLst>
          </p:cNvPr>
          <p:cNvSpPr/>
          <p:nvPr/>
        </p:nvSpPr>
        <p:spPr>
          <a:xfrm>
            <a:off x="3706477"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Brace 12">
            <a:extLst>
              <a:ext uri="{FF2B5EF4-FFF2-40B4-BE49-F238E27FC236}">
                <a16:creationId xmlns:a16="http://schemas.microsoft.com/office/drawing/2014/main" id="{73DFB18C-6448-403A-AEB5-D5CC72803BB6}"/>
              </a:ext>
            </a:extLst>
          </p:cNvPr>
          <p:cNvSpPr/>
          <p:nvPr/>
        </p:nvSpPr>
        <p:spPr>
          <a:xfrm>
            <a:off x="4169727" y="1502174"/>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4" name="TextBox 13">
            <a:extLst>
              <a:ext uri="{FF2B5EF4-FFF2-40B4-BE49-F238E27FC236}">
                <a16:creationId xmlns:a16="http://schemas.microsoft.com/office/drawing/2014/main" id="{66B061CF-2F6B-4406-801F-91C629AA8456}"/>
              </a:ext>
            </a:extLst>
          </p:cNvPr>
          <p:cNvSpPr txBox="1"/>
          <p:nvPr/>
        </p:nvSpPr>
        <p:spPr>
          <a:xfrm>
            <a:off x="4275275" y="1504930"/>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5" name="TextBox 14">
            <a:extLst>
              <a:ext uri="{FF2B5EF4-FFF2-40B4-BE49-F238E27FC236}">
                <a16:creationId xmlns:a16="http://schemas.microsoft.com/office/drawing/2014/main" id="{D1B1AD18-76EA-40F5-88B9-360A907631BA}"/>
              </a:ext>
            </a:extLst>
          </p:cNvPr>
          <p:cNvSpPr txBox="1"/>
          <p:nvPr/>
        </p:nvSpPr>
        <p:spPr>
          <a:xfrm>
            <a:off x="2295414" y="2194214"/>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6" name="Group 15">
            <a:extLst>
              <a:ext uri="{FF2B5EF4-FFF2-40B4-BE49-F238E27FC236}">
                <a16:creationId xmlns:a16="http://schemas.microsoft.com/office/drawing/2014/main" id="{9C3A9DA9-F2F0-4550-AC49-AF6F31534247}"/>
              </a:ext>
            </a:extLst>
          </p:cNvPr>
          <p:cNvGrpSpPr/>
          <p:nvPr/>
        </p:nvGrpSpPr>
        <p:grpSpPr>
          <a:xfrm>
            <a:off x="1190092" y="1120470"/>
            <a:ext cx="2824680" cy="400110"/>
            <a:chOff x="1277488" y="1499022"/>
            <a:chExt cx="2824680" cy="400110"/>
          </a:xfrm>
        </p:grpSpPr>
        <p:sp>
          <p:nvSpPr>
            <p:cNvPr id="17" name="TextBox 16">
              <a:extLst>
                <a:ext uri="{FF2B5EF4-FFF2-40B4-BE49-F238E27FC236}">
                  <a16:creationId xmlns:a16="http://schemas.microsoft.com/office/drawing/2014/main" id="{24BEA11E-054F-45FF-854A-E1243D73BE00}"/>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8" name="Straight Arrow Connector 17">
              <a:extLst>
                <a:ext uri="{FF2B5EF4-FFF2-40B4-BE49-F238E27FC236}">
                  <a16:creationId xmlns:a16="http://schemas.microsoft.com/office/drawing/2014/main" id="{F16FECAD-2CCC-4BC7-819E-1C6A118306E1}"/>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0330B8D8-39CB-4F01-8A4B-D7D67AF74108}"/>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0" name="Title 1">
            <a:extLst>
              <a:ext uri="{FF2B5EF4-FFF2-40B4-BE49-F238E27FC236}">
                <a16:creationId xmlns:a16="http://schemas.microsoft.com/office/drawing/2014/main" id="{E20021E7-0418-4154-A382-7B028F58099D}"/>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2776D4E8-F1E2-455B-B73D-BD0682FE7101}"/>
              </a:ext>
            </a:extLst>
          </p:cNvPr>
          <p:cNvSpPr txBox="1">
            <a:spLocks/>
          </p:cNvSpPr>
          <p:nvPr/>
        </p:nvSpPr>
        <p:spPr>
          <a:xfrm>
            <a:off x="6444669" y="2498192"/>
            <a:ext cx="4080456" cy="3283483"/>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Now let’s look at a situation where the gang/worker/vector model is very useful</a:t>
            </a:r>
          </a:p>
          <a:p>
            <a:r>
              <a:rPr lang="en-US" dirty="0"/>
              <a:t>We have reduced the size of our inner-loop to 4 iterations</a:t>
            </a:r>
          </a:p>
          <a:p>
            <a:r>
              <a:rPr lang="en-US" dirty="0"/>
              <a:t>Let’s try to run this loop with a vector length of 8</a:t>
            </a:r>
          </a:p>
        </p:txBody>
      </p:sp>
      <p:sp>
        <p:nvSpPr>
          <p:cNvPr id="23" name="Rectangle 22">
            <a:extLst>
              <a:ext uri="{FF2B5EF4-FFF2-40B4-BE49-F238E27FC236}">
                <a16:creationId xmlns:a16="http://schemas.microsoft.com/office/drawing/2014/main" id="{7218B585-C2CB-4259-A8CA-3DD43CD44BDC}"/>
              </a:ext>
            </a:extLst>
          </p:cNvPr>
          <p:cNvSpPr/>
          <p:nvPr/>
        </p:nvSpPr>
        <p:spPr>
          <a:xfrm>
            <a:off x="2647780" y="4539559"/>
            <a:ext cx="809796"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F7602B0-7098-4A62-88B3-8F106B23F084}"/>
              </a:ext>
            </a:extLst>
          </p:cNvPr>
          <p:cNvSpPr/>
          <p:nvPr/>
        </p:nvSpPr>
        <p:spPr>
          <a:xfrm>
            <a:off x="2896680" y="4277620"/>
            <a:ext cx="1180093"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8077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xEl>
                                              <p:pRg st="1" end="1"/>
                                            </p:txEl>
                                          </p:spTgt>
                                        </p:tgtEl>
                                        <p:attrNameLst>
                                          <p:attrName>style.visibility</p:attrName>
                                        </p:attrNameLst>
                                      </p:cBhvr>
                                      <p:to>
                                        <p:strVal val="visible"/>
                                      </p:to>
                                    </p:set>
                                    <p:animEffect transition="in" filter="fade">
                                      <p:cBhvr>
                                        <p:cTn id="12" dur="500"/>
                                        <p:tgtEl>
                                          <p:spTgt spid="22">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23"/>
                                        </p:tgtEl>
                                      </p:cBhvr>
                                    </p:animEffect>
                                    <p:set>
                                      <p:cBhvr>
                                        <p:cTn id="21" dur="1" fill="hold">
                                          <p:stCondLst>
                                            <p:cond delay="499"/>
                                          </p:stCondLst>
                                        </p:cTn>
                                        <p:tgtEl>
                                          <p:spTgt spid="23"/>
                                        </p:tgtEl>
                                        <p:attrNameLst>
                                          <p:attrName>style.visibility</p:attrName>
                                        </p:attrNameLst>
                                      </p:cBhvr>
                                      <p:to>
                                        <p:strVal val="hidden"/>
                                      </p:to>
                                    </p:se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22">
                                            <p:txEl>
                                              <p:pRg st="2" end="2"/>
                                            </p:txEl>
                                          </p:spTgt>
                                        </p:tgtEl>
                                        <p:attrNameLst>
                                          <p:attrName>style.visibility</p:attrName>
                                        </p:attrNameLst>
                                      </p:cBhvr>
                                      <p:to>
                                        <p:strVal val="visible"/>
                                      </p:to>
                                    </p:set>
                                    <p:animEffect transition="in" filter="fade">
                                      <p:cBhvr>
                                        <p:cTn id="25" dur="500"/>
                                        <p:tgtEl>
                                          <p:spTgt spid="22">
                                            <p:txEl>
                                              <p:pRg st="2" end="2"/>
                                            </p:txEl>
                                          </p:spTgt>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P spid="24" grpId="0" animBg="1"/>
    </p:bldLst>
  </p:timing>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E816E5-2BF6-4201-978D-A21354D6041F}"/>
              </a:ext>
            </a:extLst>
          </p:cNvPr>
          <p:cNvSpPr txBox="1"/>
          <p:nvPr/>
        </p:nvSpPr>
        <p:spPr>
          <a:xfrm>
            <a:off x="499930" y="3627167"/>
            <a:ext cx="5505374" cy="2086725"/>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a:t>
            </a:r>
            <a:r>
              <a:rPr lang="en-US" b="1" dirty="0">
                <a:solidFill>
                  <a:srgbClr val="8E4000"/>
                </a:solidFill>
                <a:latin typeface="Consolas" panose="020B0609020204030204" pitchFamily="49" charset="0"/>
                <a:cs typeface="Courier New" panose="02070309020205020404" pitchFamily="49" charset="0"/>
              </a:rPr>
              <a:t>gang</a:t>
            </a:r>
            <a:r>
              <a:rPr lang="en-US" dirty="0">
                <a:solidFill>
                  <a:srgbClr val="8E4000"/>
                </a:solidFill>
                <a:latin typeface="Consolas" panose="020B0609020204030204" pitchFamily="49" charset="0"/>
                <a:cs typeface="Courier New" panose="02070309020205020404" pitchFamily="49" charset="0"/>
              </a:rPr>
              <a:t> </a:t>
            </a:r>
            <a:r>
              <a:rPr lang="en-US" b="1" dirty="0">
                <a:solidFill>
                  <a:srgbClr val="8E4000"/>
                </a:solidFill>
                <a:latin typeface="Consolas" panose="020B0609020204030204" pitchFamily="49" charset="0"/>
                <a:cs typeface="Courier New" panose="02070309020205020404" pitchFamily="49" charset="0"/>
              </a:rPr>
              <a:t>worker(1)</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vector(8)</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chemeClr val="bg1"/>
              </a:solidFill>
              <a:latin typeface="Consolas" panose="020B0609020204030204" pitchFamily="49" charset="0"/>
              <a:cs typeface="Courier New" panose="02070309020205020404" pitchFamily="49" charset="0"/>
            </a:endParaRPr>
          </a:p>
        </p:txBody>
      </p:sp>
      <p:sp>
        <p:nvSpPr>
          <p:cNvPr id="3" name="Rounded Rectangle 5">
            <a:extLst>
              <a:ext uri="{FF2B5EF4-FFF2-40B4-BE49-F238E27FC236}">
                <a16:creationId xmlns:a16="http://schemas.microsoft.com/office/drawing/2014/main" id="{04DFE5EE-267A-48B2-A8D3-B168001F93D9}"/>
              </a:ext>
            </a:extLst>
          </p:cNvPr>
          <p:cNvSpPr/>
          <p:nvPr/>
        </p:nvSpPr>
        <p:spPr>
          <a:xfrm>
            <a:off x="804017" y="938534"/>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9990405B-44D3-4FDB-85E0-AEE1BB9A5948}"/>
              </a:ext>
            </a:extLst>
          </p:cNvPr>
          <p:cNvSpPr/>
          <p:nvPr/>
        </p:nvSpPr>
        <p:spPr>
          <a:xfrm>
            <a:off x="1111719"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DC43C55-6D8D-4A73-9D66-840290F1FD3F}"/>
              </a:ext>
            </a:extLst>
          </p:cNvPr>
          <p:cNvSpPr/>
          <p:nvPr/>
        </p:nvSpPr>
        <p:spPr>
          <a:xfrm>
            <a:off x="1482016"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6F38B82-F711-42C3-897B-AB6FCCC2FD09}"/>
              </a:ext>
            </a:extLst>
          </p:cNvPr>
          <p:cNvSpPr/>
          <p:nvPr/>
        </p:nvSpPr>
        <p:spPr>
          <a:xfrm>
            <a:off x="1852313"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AF382B8-31D9-40DA-9B3A-1671A2101573}"/>
              </a:ext>
            </a:extLst>
          </p:cNvPr>
          <p:cNvSpPr/>
          <p:nvPr/>
        </p:nvSpPr>
        <p:spPr>
          <a:xfrm>
            <a:off x="2222610"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0F75197-7846-4C9C-8199-CC164EBC0B41}"/>
              </a:ext>
            </a:extLst>
          </p:cNvPr>
          <p:cNvSpPr/>
          <p:nvPr/>
        </p:nvSpPr>
        <p:spPr>
          <a:xfrm>
            <a:off x="2592907"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5044DA4-C2E7-40CF-B1F9-F90EB43EAA1B}"/>
              </a:ext>
            </a:extLst>
          </p:cNvPr>
          <p:cNvSpPr/>
          <p:nvPr/>
        </p:nvSpPr>
        <p:spPr>
          <a:xfrm>
            <a:off x="2963204"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531D7B6-AFE5-48D9-B036-E7365C1962AC}"/>
              </a:ext>
            </a:extLst>
          </p:cNvPr>
          <p:cNvSpPr/>
          <p:nvPr/>
        </p:nvSpPr>
        <p:spPr>
          <a:xfrm>
            <a:off x="3336180"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21BF86B-8D96-4B8C-90CA-748760480D60}"/>
              </a:ext>
            </a:extLst>
          </p:cNvPr>
          <p:cNvSpPr/>
          <p:nvPr/>
        </p:nvSpPr>
        <p:spPr>
          <a:xfrm>
            <a:off x="3706477"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Brace 12">
            <a:extLst>
              <a:ext uri="{FF2B5EF4-FFF2-40B4-BE49-F238E27FC236}">
                <a16:creationId xmlns:a16="http://schemas.microsoft.com/office/drawing/2014/main" id="{73DFB18C-6448-403A-AEB5-D5CC72803BB6}"/>
              </a:ext>
            </a:extLst>
          </p:cNvPr>
          <p:cNvSpPr/>
          <p:nvPr/>
        </p:nvSpPr>
        <p:spPr>
          <a:xfrm>
            <a:off x="4169727" y="1502174"/>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4" name="TextBox 13">
            <a:extLst>
              <a:ext uri="{FF2B5EF4-FFF2-40B4-BE49-F238E27FC236}">
                <a16:creationId xmlns:a16="http://schemas.microsoft.com/office/drawing/2014/main" id="{66B061CF-2F6B-4406-801F-91C629AA8456}"/>
              </a:ext>
            </a:extLst>
          </p:cNvPr>
          <p:cNvSpPr txBox="1"/>
          <p:nvPr/>
        </p:nvSpPr>
        <p:spPr>
          <a:xfrm>
            <a:off x="4275275" y="1504930"/>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5" name="TextBox 14">
            <a:extLst>
              <a:ext uri="{FF2B5EF4-FFF2-40B4-BE49-F238E27FC236}">
                <a16:creationId xmlns:a16="http://schemas.microsoft.com/office/drawing/2014/main" id="{D1B1AD18-76EA-40F5-88B9-360A907631BA}"/>
              </a:ext>
            </a:extLst>
          </p:cNvPr>
          <p:cNvSpPr txBox="1"/>
          <p:nvPr/>
        </p:nvSpPr>
        <p:spPr>
          <a:xfrm>
            <a:off x="2295414" y="2194214"/>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6" name="Group 15">
            <a:extLst>
              <a:ext uri="{FF2B5EF4-FFF2-40B4-BE49-F238E27FC236}">
                <a16:creationId xmlns:a16="http://schemas.microsoft.com/office/drawing/2014/main" id="{9C3A9DA9-F2F0-4550-AC49-AF6F31534247}"/>
              </a:ext>
            </a:extLst>
          </p:cNvPr>
          <p:cNvGrpSpPr/>
          <p:nvPr/>
        </p:nvGrpSpPr>
        <p:grpSpPr>
          <a:xfrm>
            <a:off x="1190092" y="1120470"/>
            <a:ext cx="2824680" cy="400110"/>
            <a:chOff x="1277488" y="1499022"/>
            <a:chExt cx="2824680" cy="400110"/>
          </a:xfrm>
        </p:grpSpPr>
        <p:sp>
          <p:nvSpPr>
            <p:cNvPr id="17" name="TextBox 16">
              <a:extLst>
                <a:ext uri="{FF2B5EF4-FFF2-40B4-BE49-F238E27FC236}">
                  <a16:creationId xmlns:a16="http://schemas.microsoft.com/office/drawing/2014/main" id="{24BEA11E-054F-45FF-854A-E1243D73BE00}"/>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8" name="Straight Arrow Connector 17">
              <a:extLst>
                <a:ext uri="{FF2B5EF4-FFF2-40B4-BE49-F238E27FC236}">
                  <a16:creationId xmlns:a16="http://schemas.microsoft.com/office/drawing/2014/main" id="{F16FECAD-2CCC-4BC7-819E-1C6A118306E1}"/>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0330B8D8-39CB-4F01-8A4B-D7D67AF74108}"/>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0" name="Title 1">
            <a:extLst>
              <a:ext uri="{FF2B5EF4-FFF2-40B4-BE49-F238E27FC236}">
                <a16:creationId xmlns:a16="http://schemas.microsoft.com/office/drawing/2014/main" id="{E20021E7-0418-4154-A382-7B028F58099D}"/>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2776D4E8-F1E2-455B-B73D-BD0682FE7101}"/>
              </a:ext>
            </a:extLst>
          </p:cNvPr>
          <p:cNvSpPr txBox="1">
            <a:spLocks/>
          </p:cNvSpPr>
          <p:nvPr/>
        </p:nvSpPr>
        <p:spPr>
          <a:xfrm>
            <a:off x="6444669" y="2498192"/>
            <a:ext cx="4080456" cy="3283483"/>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Now let’s look at a situation where the gang/worker/vector model is very useful</a:t>
            </a:r>
          </a:p>
          <a:p>
            <a:r>
              <a:rPr lang="en-US" dirty="0"/>
              <a:t>We have reduced the size of our inner-loop to 4 iterations</a:t>
            </a:r>
          </a:p>
          <a:p>
            <a:r>
              <a:rPr lang="en-US" dirty="0"/>
              <a:t>Let’s try to run this loop with a vector length of 8</a:t>
            </a:r>
          </a:p>
        </p:txBody>
      </p:sp>
      <p:sp>
        <p:nvSpPr>
          <p:cNvPr id="23" name="Rectangle 22">
            <a:extLst>
              <a:ext uri="{FF2B5EF4-FFF2-40B4-BE49-F238E27FC236}">
                <a16:creationId xmlns:a16="http://schemas.microsoft.com/office/drawing/2014/main" id="{7218B585-C2CB-4259-A8CA-3DD43CD44BDC}"/>
              </a:ext>
            </a:extLst>
          </p:cNvPr>
          <p:cNvSpPr/>
          <p:nvPr/>
        </p:nvSpPr>
        <p:spPr>
          <a:xfrm>
            <a:off x="1121380" y="4417159"/>
            <a:ext cx="1128620"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4F7602B0-7098-4A62-88B3-8F106B23F084}"/>
              </a:ext>
            </a:extLst>
          </p:cNvPr>
          <p:cNvSpPr/>
          <p:nvPr/>
        </p:nvSpPr>
        <p:spPr>
          <a:xfrm>
            <a:off x="2295480" y="4155220"/>
            <a:ext cx="1180093"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42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xEl>
                                              <p:pRg st="1" end="1"/>
                                            </p:txEl>
                                          </p:spTgt>
                                        </p:tgtEl>
                                        <p:attrNameLst>
                                          <p:attrName>style.visibility</p:attrName>
                                        </p:attrNameLst>
                                      </p:cBhvr>
                                      <p:to>
                                        <p:strVal val="visible"/>
                                      </p:to>
                                    </p:set>
                                    <p:animEffect transition="in" filter="fade">
                                      <p:cBhvr>
                                        <p:cTn id="12" dur="500"/>
                                        <p:tgtEl>
                                          <p:spTgt spid="22">
                                            <p:txEl>
                                              <p:pRg st="1" end="1"/>
                                            </p:txEl>
                                          </p:spTgt>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grpId="1" nodeType="clickEffect">
                                  <p:stCondLst>
                                    <p:cond delay="0"/>
                                  </p:stCondLst>
                                  <p:childTnLst>
                                    <p:animEffect transition="out" filter="fade">
                                      <p:cBhvr>
                                        <p:cTn id="20" dur="500"/>
                                        <p:tgtEl>
                                          <p:spTgt spid="23"/>
                                        </p:tgtEl>
                                      </p:cBhvr>
                                    </p:animEffect>
                                    <p:set>
                                      <p:cBhvr>
                                        <p:cTn id="21" dur="1" fill="hold">
                                          <p:stCondLst>
                                            <p:cond delay="499"/>
                                          </p:stCondLst>
                                        </p:cTn>
                                        <p:tgtEl>
                                          <p:spTgt spid="23"/>
                                        </p:tgtEl>
                                        <p:attrNameLst>
                                          <p:attrName>style.visibility</p:attrName>
                                        </p:attrNameLst>
                                      </p:cBhvr>
                                      <p:to>
                                        <p:strVal val="hidden"/>
                                      </p:to>
                                    </p:se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22">
                                            <p:txEl>
                                              <p:pRg st="2" end="2"/>
                                            </p:txEl>
                                          </p:spTgt>
                                        </p:tgtEl>
                                        <p:attrNameLst>
                                          <p:attrName>style.visibility</p:attrName>
                                        </p:attrNameLst>
                                      </p:cBhvr>
                                      <p:to>
                                        <p:strVal val="visible"/>
                                      </p:to>
                                    </p:set>
                                    <p:animEffect transition="in" filter="fade">
                                      <p:cBhvr>
                                        <p:cTn id="25" dur="500"/>
                                        <p:tgtEl>
                                          <p:spTgt spid="22">
                                            <p:txEl>
                                              <p:pRg st="2" end="2"/>
                                            </p:txEl>
                                          </p:spTgt>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P spid="24"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172C976-1F3C-4C31-9403-52B9995A7A74}"/>
              </a:ext>
            </a:extLst>
          </p:cNvPr>
          <p:cNvSpPr/>
          <p:nvPr/>
        </p:nvSpPr>
        <p:spPr>
          <a:xfrm>
            <a:off x="2215568"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(0,0)</a:t>
            </a:r>
          </a:p>
        </p:txBody>
      </p:sp>
      <p:sp>
        <p:nvSpPr>
          <p:cNvPr id="48" name="Rectangle 47">
            <a:extLst>
              <a:ext uri="{FF2B5EF4-FFF2-40B4-BE49-F238E27FC236}">
                <a16:creationId xmlns:a16="http://schemas.microsoft.com/office/drawing/2014/main" id="{2C6D0740-65B8-4F58-B14E-D2287A87ADAE}"/>
              </a:ext>
            </a:extLst>
          </p:cNvPr>
          <p:cNvSpPr/>
          <p:nvPr/>
        </p:nvSpPr>
        <p:spPr>
          <a:xfrm>
            <a:off x="2886900"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(0,1)</a:t>
            </a:r>
          </a:p>
        </p:txBody>
      </p:sp>
      <p:sp>
        <p:nvSpPr>
          <p:cNvPr id="49" name="Rectangle 48">
            <a:extLst>
              <a:ext uri="{FF2B5EF4-FFF2-40B4-BE49-F238E27FC236}">
                <a16:creationId xmlns:a16="http://schemas.microsoft.com/office/drawing/2014/main" id="{494D415F-8817-4F3C-BDEE-2DC797DA84B1}"/>
              </a:ext>
            </a:extLst>
          </p:cNvPr>
          <p:cNvSpPr/>
          <p:nvPr/>
        </p:nvSpPr>
        <p:spPr>
          <a:xfrm>
            <a:off x="3558232"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(0,2)</a:t>
            </a:r>
          </a:p>
        </p:txBody>
      </p:sp>
      <p:sp>
        <p:nvSpPr>
          <p:cNvPr id="50" name="Rectangle 49">
            <a:extLst>
              <a:ext uri="{FF2B5EF4-FFF2-40B4-BE49-F238E27FC236}">
                <a16:creationId xmlns:a16="http://schemas.microsoft.com/office/drawing/2014/main" id="{7882D7D2-FDA2-46E2-9925-617F5B926B3B}"/>
              </a:ext>
            </a:extLst>
          </p:cNvPr>
          <p:cNvSpPr/>
          <p:nvPr/>
        </p:nvSpPr>
        <p:spPr>
          <a:xfrm>
            <a:off x="4229564"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(0,3)</a:t>
            </a:r>
          </a:p>
        </p:txBody>
      </p:sp>
      <p:sp>
        <p:nvSpPr>
          <p:cNvPr id="55" name="Rectangle 54">
            <a:extLst>
              <a:ext uri="{FF2B5EF4-FFF2-40B4-BE49-F238E27FC236}">
                <a16:creationId xmlns:a16="http://schemas.microsoft.com/office/drawing/2014/main" id="{714D69A7-1CFD-4187-9189-29765B059858}"/>
              </a:ext>
            </a:extLst>
          </p:cNvPr>
          <p:cNvSpPr/>
          <p:nvPr/>
        </p:nvSpPr>
        <p:spPr>
          <a:xfrm>
            <a:off x="2215568"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(1,0)</a:t>
            </a:r>
          </a:p>
        </p:txBody>
      </p:sp>
      <p:sp>
        <p:nvSpPr>
          <p:cNvPr id="56" name="Rectangle 55">
            <a:extLst>
              <a:ext uri="{FF2B5EF4-FFF2-40B4-BE49-F238E27FC236}">
                <a16:creationId xmlns:a16="http://schemas.microsoft.com/office/drawing/2014/main" id="{7909EC70-BE06-45A1-BF96-BCE7F7DB957A}"/>
              </a:ext>
            </a:extLst>
          </p:cNvPr>
          <p:cNvSpPr/>
          <p:nvPr/>
        </p:nvSpPr>
        <p:spPr>
          <a:xfrm>
            <a:off x="2886900"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57" name="Rectangle 56">
            <a:extLst>
              <a:ext uri="{FF2B5EF4-FFF2-40B4-BE49-F238E27FC236}">
                <a16:creationId xmlns:a16="http://schemas.microsoft.com/office/drawing/2014/main" id="{37D2D6B4-2B89-4368-BEB6-B9AE0118AAF1}"/>
              </a:ext>
            </a:extLst>
          </p:cNvPr>
          <p:cNvSpPr/>
          <p:nvPr/>
        </p:nvSpPr>
        <p:spPr>
          <a:xfrm>
            <a:off x="3558232"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58" name="Rectangle 57">
            <a:extLst>
              <a:ext uri="{FF2B5EF4-FFF2-40B4-BE49-F238E27FC236}">
                <a16:creationId xmlns:a16="http://schemas.microsoft.com/office/drawing/2014/main" id="{F3AE7DCD-323E-4A62-82BB-164E8C154B1B}"/>
              </a:ext>
            </a:extLst>
          </p:cNvPr>
          <p:cNvSpPr/>
          <p:nvPr/>
        </p:nvSpPr>
        <p:spPr>
          <a:xfrm>
            <a:off x="4229564"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63" name="Rectangle 62">
            <a:extLst>
              <a:ext uri="{FF2B5EF4-FFF2-40B4-BE49-F238E27FC236}">
                <a16:creationId xmlns:a16="http://schemas.microsoft.com/office/drawing/2014/main" id="{A71BDA71-502E-4A3D-9D3F-09F6A34C4DB1}"/>
              </a:ext>
            </a:extLst>
          </p:cNvPr>
          <p:cNvSpPr/>
          <p:nvPr/>
        </p:nvSpPr>
        <p:spPr>
          <a:xfrm>
            <a:off x="2215569"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a:t>
            </a:r>
          </a:p>
        </p:txBody>
      </p:sp>
      <p:sp>
        <p:nvSpPr>
          <p:cNvPr id="64" name="Rectangle 63">
            <a:extLst>
              <a:ext uri="{FF2B5EF4-FFF2-40B4-BE49-F238E27FC236}">
                <a16:creationId xmlns:a16="http://schemas.microsoft.com/office/drawing/2014/main" id="{803AA7A1-B060-49F9-91F1-C3E22D020D7B}"/>
              </a:ext>
            </a:extLst>
          </p:cNvPr>
          <p:cNvSpPr/>
          <p:nvPr/>
        </p:nvSpPr>
        <p:spPr>
          <a:xfrm>
            <a:off x="2886901"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65" name="Rectangle 64">
            <a:extLst>
              <a:ext uri="{FF2B5EF4-FFF2-40B4-BE49-F238E27FC236}">
                <a16:creationId xmlns:a16="http://schemas.microsoft.com/office/drawing/2014/main" id="{2C220C0D-DD28-4BB7-9FDC-F2E472A89845}"/>
              </a:ext>
            </a:extLst>
          </p:cNvPr>
          <p:cNvSpPr/>
          <p:nvPr/>
        </p:nvSpPr>
        <p:spPr>
          <a:xfrm>
            <a:off x="3558233"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66" name="Rectangle 65">
            <a:extLst>
              <a:ext uri="{FF2B5EF4-FFF2-40B4-BE49-F238E27FC236}">
                <a16:creationId xmlns:a16="http://schemas.microsoft.com/office/drawing/2014/main" id="{A1B832A0-1C2F-4283-BB3C-6BA29F77CD1D}"/>
              </a:ext>
            </a:extLst>
          </p:cNvPr>
          <p:cNvSpPr/>
          <p:nvPr/>
        </p:nvSpPr>
        <p:spPr>
          <a:xfrm>
            <a:off x="4229565"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71" name="Rectangle 70">
            <a:extLst>
              <a:ext uri="{FF2B5EF4-FFF2-40B4-BE49-F238E27FC236}">
                <a16:creationId xmlns:a16="http://schemas.microsoft.com/office/drawing/2014/main" id="{3EF65A53-922D-4968-8842-7B90B895E885}"/>
              </a:ext>
            </a:extLst>
          </p:cNvPr>
          <p:cNvSpPr/>
          <p:nvPr/>
        </p:nvSpPr>
        <p:spPr>
          <a:xfrm>
            <a:off x="2215569"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(3,0)</a:t>
            </a:r>
          </a:p>
        </p:txBody>
      </p:sp>
      <p:sp>
        <p:nvSpPr>
          <p:cNvPr id="72" name="Rectangle 71">
            <a:extLst>
              <a:ext uri="{FF2B5EF4-FFF2-40B4-BE49-F238E27FC236}">
                <a16:creationId xmlns:a16="http://schemas.microsoft.com/office/drawing/2014/main" id="{13657EC9-FE3C-48AD-BA41-76E6C820C504}"/>
              </a:ext>
            </a:extLst>
          </p:cNvPr>
          <p:cNvSpPr/>
          <p:nvPr/>
        </p:nvSpPr>
        <p:spPr>
          <a:xfrm>
            <a:off x="2886901"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73" name="Rectangle 72">
            <a:extLst>
              <a:ext uri="{FF2B5EF4-FFF2-40B4-BE49-F238E27FC236}">
                <a16:creationId xmlns:a16="http://schemas.microsoft.com/office/drawing/2014/main" id="{9196C125-9202-43D8-995D-45CE70208B58}"/>
              </a:ext>
            </a:extLst>
          </p:cNvPr>
          <p:cNvSpPr/>
          <p:nvPr/>
        </p:nvSpPr>
        <p:spPr>
          <a:xfrm>
            <a:off x="3558233"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74" name="Rectangle 73">
            <a:extLst>
              <a:ext uri="{FF2B5EF4-FFF2-40B4-BE49-F238E27FC236}">
                <a16:creationId xmlns:a16="http://schemas.microsoft.com/office/drawing/2014/main" id="{7C916B8D-B5A8-4BF4-B5E5-A64F568C88E4}"/>
              </a:ext>
            </a:extLst>
          </p:cNvPr>
          <p:cNvSpPr/>
          <p:nvPr/>
        </p:nvSpPr>
        <p:spPr>
          <a:xfrm>
            <a:off x="4229565"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112" name="Rectangle 111">
            <a:extLst>
              <a:ext uri="{FF2B5EF4-FFF2-40B4-BE49-F238E27FC236}">
                <a16:creationId xmlns:a16="http://schemas.microsoft.com/office/drawing/2014/main" id="{53D860AC-8C4D-4AAC-A0C1-F69736644685}"/>
              </a:ext>
            </a:extLst>
          </p:cNvPr>
          <p:cNvSpPr/>
          <p:nvPr/>
        </p:nvSpPr>
        <p:spPr>
          <a:xfrm>
            <a:off x="2215568" y="290084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(0,0)</a:t>
            </a:r>
          </a:p>
        </p:txBody>
      </p:sp>
      <p:sp>
        <p:nvSpPr>
          <p:cNvPr id="113" name="Rectangle 112">
            <a:extLst>
              <a:ext uri="{FF2B5EF4-FFF2-40B4-BE49-F238E27FC236}">
                <a16:creationId xmlns:a16="http://schemas.microsoft.com/office/drawing/2014/main" id="{3D4998FF-5817-4869-A415-524E5E7FE45D}"/>
              </a:ext>
            </a:extLst>
          </p:cNvPr>
          <p:cNvSpPr/>
          <p:nvPr/>
        </p:nvSpPr>
        <p:spPr>
          <a:xfrm>
            <a:off x="2886900" y="290084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(0,1)</a:t>
            </a:r>
          </a:p>
        </p:txBody>
      </p:sp>
      <p:sp>
        <p:nvSpPr>
          <p:cNvPr id="114" name="Rectangle 113">
            <a:extLst>
              <a:ext uri="{FF2B5EF4-FFF2-40B4-BE49-F238E27FC236}">
                <a16:creationId xmlns:a16="http://schemas.microsoft.com/office/drawing/2014/main" id="{50C94B5E-828B-485E-893C-11B469A55A97}"/>
              </a:ext>
            </a:extLst>
          </p:cNvPr>
          <p:cNvSpPr/>
          <p:nvPr/>
        </p:nvSpPr>
        <p:spPr>
          <a:xfrm>
            <a:off x="3558232" y="290084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(0,2)</a:t>
            </a:r>
          </a:p>
        </p:txBody>
      </p:sp>
      <p:sp>
        <p:nvSpPr>
          <p:cNvPr id="115" name="Rectangle 114">
            <a:extLst>
              <a:ext uri="{FF2B5EF4-FFF2-40B4-BE49-F238E27FC236}">
                <a16:creationId xmlns:a16="http://schemas.microsoft.com/office/drawing/2014/main" id="{B03E6B27-C613-4D7C-AE60-2A0C2E3831C6}"/>
              </a:ext>
            </a:extLst>
          </p:cNvPr>
          <p:cNvSpPr/>
          <p:nvPr/>
        </p:nvSpPr>
        <p:spPr>
          <a:xfrm>
            <a:off x="4229564" y="290084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(0,3)</a:t>
            </a:r>
          </a:p>
        </p:txBody>
      </p:sp>
      <p:sp>
        <p:nvSpPr>
          <p:cNvPr id="128" name="Rectangle 127">
            <a:extLst>
              <a:ext uri="{FF2B5EF4-FFF2-40B4-BE49-F238E27FC236}">
                <a16:creationId xmlns:a16="http://schemas.microsoft.com/office/drawing/2014/main" id="{D93E6A17-F09E-4308-98E7-1ADF3A029B47}"/>
              </a:ext>
            </a:extLst>
          </p:cNvPr>
          <p:cNvSpPr/>
          <p:nvPr/>
        </p:nvSpPr>
        <p:spPr>
          <a:xfrm>
            <a:off x="2215568" y="3572175"/>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(1,0)</a:t>
            </a:r>
          </a:p>
        </p:txBody>
      </p:sp>
      <p:sp>
        <p:nvSpPr>
          <p:cNvPr id="129" name="Rectangle 128">
            <a:extLst>
              <a:ext uri="{FF2B5EF4-FFF2-40B4-BE49-F238E27FC236}">
                <a16:creationId xmlns:a16="http://schemas.microsoft.com/office/drawing/2014/main" id="{0CA7335B-FDAA-4ECF-A3F7-ECF2BD9520BE}"/>
              </a:ext>
            </a:extLst>
          </p:cNvPr>
          <p:cNvSpPr/>
          <p:nvPr/>
        </p:nvSpPr>
        <p:spPr>
          <a:xfrm>
            <a:off x="2886900" y="3572175"/>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130" name="Rectangle 129">
            <a:extLst>
              <a:ext uri="{FF2B5EF4-FFF2-40B4-BE49-F238E27FC236}">
                <a16:creationId xmlns:a16="http://schemas.microsoft.com/office/drawing/2014/main" id="{33FD8846-4420-4A6C-8155-D3D468D339E8}"/>
              </a:ext>
            </a:extLst>
          </p:cNvPr>
          <p:cNvSpPr/>
          <p:nvPr/>
        </p:nvSpPr>
        <p:spPr>
          <a:xfrm>
            <a:off x="3558232" y="3572175"/>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131" name="Rectangle 130">
            <a:extLst>
              <a:ext uri="{FF2B5EF4-FFF2-40B4-BE49-F238E27FC236}">
                <a16:creationId xmlns:a16="http://schemas.microsoft.com/office/drawing/2014/main" id="{E2E53A2B-4035-4218-ABF5-E0C86969F119}"/>
              </a:ext>
            </a:extLst>
          </p:cNvPr>
          <p:cNvSpPr/>
          <p:nvPr/>
        </p:nvSpPr>
        <p:spPr>
          <a:xfrm>
            <a:off x="4229564" y="3572175"/>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143" name="Rectangle 142">
            <a:extLst>
              <a:ext uri="{FF2B5EF4-FFF2-40B4-BE49-F238E27FC236}">
                <a16:creationId xmlns:a16="http://schemas.microsoft.com/office/drawing/2014/main" id="{DA276900-09F9-4C24-9F5B-E5E8CF28386B}"/>
              </a:ext>
            </a:extLst>
          </p:cNvPr>
          <p:cNvSpPr/>
          <p:nvPr/>
        </p:nvSpPr>
        <p:spPr>
          <a:xfrm>
            <a:off x="2215569"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a:t>
            </a:r>
          </a:p>
        </p:txBody>
      </p:sp>
      <p:sp>
        <p:nvSpPr>
          <p:cNvPr id="144" name="Rectangle 143">
            <a:extLst>
              <a:ext uri="{FF2B5EF4-FFF2-40B4-BE49-F238E27FC236}">
                <a16:creationId xmlns:a16="http://schemas.microsoft.com/office/drawing/2014/main" id="{D4640A78-5A2D-480E-99DA-A7A732D3232A}"/>
              </a:ext>
            </a:extLst>
          </p:cNvPr>
          <p:cNvSpPr/>
          <p:nvPr/>
        </p:nvSpPr>
        <p:spPr>
          <a:xfrm>
            <a:off x="2886901"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145" name="Rectangle 144">
            <a:extLst>
              <a:ext uri="{FF2B5EF4-FFF2-40B4-BE49-F238E27FC236}">
                <a16:creationId xmlns:a16="http://schemas.microsoft.com/office/drawing/2014/main" id="{D74652EB-DB18-457A-A440-0C1EC60A0D0A}"/>
              </a:ext>
            </a:extLst>
          </p:cNvPr>
          <p:cNvSpPr/>
          <p:nvPr/>
        </p:nvSpPr>
        <p:spPr>
          <a:xfrm>
            <a:off x="3558233"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146" name="Rectangle 145">
            <a:extLst>
              <a:ext uri="{FF2B5EF4-FFF2-40B4-BE49-F238E27FC236}">
                <a16:creationId xmlns:a16="http://schemas.microsoft.com/office/drawing/2014/main" id="{F427AD45-09C9-4BD6-822D-05B89F1196CC}"/>
              </a:ext>
            </a:extLst>
          </p:cNvPr>
          <p:cNvSpPr/>
          <p:nvPr/>
        </p:nvSpPr>
        <p:spPr>
          <a:xfrm>
            <a:off x="4229565"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151" name="Rectangle 150">
            <a:extLst>
              <a:ext uri="{FF2B5EF4-FFF2-40B4-BE49-F238E27FC236}">
                <a16:creationId xmlns:a16="http://schemas.microsoft.com/office/drawing/2014/main" id="{8B0B77B9-B77A-4BA4-8873-40D40DD96294}"/>
              </a:ext>
            </a:extLst>
          </p:cNvPr>
          <p:cNvSpPr/>
          <p:nvPr/>
        </p:nvSpPr>
        <p:spPr>
          <a:xfrm>
            <a:off x="2215569"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(3,0)</a:t>
            </a:r>
          </a:p>
        </p:txBody>
      </p:sp>
      <p:sp>
        <p:nvSpPr>
          <p:cNvPr id="152" name="Rectangle 151">
            <a:extLst>
              <a:ext uri="{FF2B5EF4-FFF2-40B4-BE49-F238E27FC236}">
                <a16:creationId xmlns:a16="http://schemas.microsoft.com/office/drawing/2014/main" id="{671D33A4-E6B1-40ED-8083-E2C3910BDB77}"/>
              </a:ext>
            </a:extLst>
          </p:cNvPr>
          <p:cNvSpPr/>
          <p:nvPr/>
        </p:nvSpPr>
        <p:spPr>
          <a:xfrm>
            <a:off x="2886901"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153" name="Rectangle 152">
            <a:extLst>
              <a:ext uri="{FF2B5EF4-FFF2-40B4-BE49-F238E27FC236}">
                <a16:creationId xmlns:a16="http://schemas.microsoft.com/office/drawing/2014/main" id="{A9711154-5A50-470F-985A-C44B742BC9FA}"/>
              </a:ext>
            </a:extLst>
          </p:cNvPr>
          <p:cNvSpPr/>
          <p:nvPr/>
        </p:nvSpPr>
        <p:spPr>
          <a:xfrm>
            <a:off x="3558233"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154" name="Rectangle 153">
            <a:extLst>
              <a:ext uri="{FF2B5EF4-FFF2-40B4-BE49-F238E27FC236}">
                <a16:creationId xmlns:a16="http://schemas.microsoft.com/office/drawing/2014/main" id="{7A6A35B9-1501-4C00-9921-576F6A6CBCCA}"/>
              </a:ext>
            </a:extLst>
          </p:cNvPr>
          <p:cNvSpPr/>
          <p:nvPr/>
        </p:nvSpPr>
        <p:spPr>
          <a:xfrm>
            <a:off x="4229565"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99" name="Rectangle 98">
            <a:extLst>
              <a:ext uri="{FF2B5EF4-FFF2-40B4-BE49-F238E27FC236}">
                <a16:creationId xmlns:a16="http://schemas.microsoft.com/office/drawing/2014/main" id="{C5A50B96-85F8-4C3E-BFF1-8B64FA03EE30}"/>
              </a:ext>
            </a:extLst>
          </p:cNvPr>
          <p:cNvSpPr/>
          <p:nvPr/>
        </p:nvSpPr>
        <p:spPr>
          <a:xfrm>
            <a:off x="5053215" y="2987850"/>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3C8812A0-C991-4AE9-A677-26FDE29EF5B3}"/>
              </a:ext>
            </a:extLst>
          </p:cNvPr>
          <p:cNvSpPr/>
          <p:nvPr/>
        </p:nvSpPr>
        <p:spPr>
          <a:xfrm>
            <a:off x="5713989" y="2987850"/>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E7B55AE9-BA11-4295-9D14-7B232E697E45}"/>
              </a:ext>
            </a:extLst>
          </p:cNvPr>
          <p:cNvSpPr/>
          <p:nvPr/>
        </p:nvSpPr>
        <p:spPr>
          <a:xfrm>
            <a:off x="6382821" y="2987850"/>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a:extLst>
              <a:ext uri="{FF2B5EF4-FFF2-40B4-BE49-F238E27FC236}">
                <a16:creationId xmlns:a16="http://schemas.microsoft.com/office/drawing/2014/main" id="{30CA9FCF-0DE3-407B-8BF4-0DB83E647386}"/>
              </a:ext>
            </a:extLst>
          </p:cNvPr>
          <p:cNvSpPr/>
          <p:nvPr/>
        </p:nvSpPr>
        <p:spPr>
          <a:xfrm>
            <a:off x="7054153" y="2987850"/>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id="{3DE8218B-883F-413E-9CF5-4F802C0D7C13}"/>
              </a:ext>
            </a:extLst>
          </p:cNvPr>
          <p:cNvSpPr/>
          <p:nvPr/>
        </p:nvSpPr>
        <p:spPr>
          <a:xfrm>
            <a:off x="5053215" y="3659182"/>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8D116724-904E-4E1F-921E-C2C158E46219}"/>
              </a:ext>
            </a:extLst>
          </p:cNvPr>
          <p:cNvSpPr/>
          <p:nvPr/>
        </p:nvSpPr>
        <p:spPr>
          <a:xfrm>
            <a:off x="5713989" y="3659182"/>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77D0703B-5A71-4C21-A8FC-BF9881E89BE1}"/>
              </a:ext>
            </a:extLst>
          </p:cNvPr>
          <p:cNvSpPr/>
          <p:nvPr/>
        </p:nvSpPr>
        <p:spPr>
          <a:xfrm>
            <a:off x="6382821" y="3659182"/>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686282A7-5FCA-4439-A96F-EF8D4C5FC035}"/>
              </a:ext>
            </a:extLst>
          </p:cNvPr>
          <p:cNvSpPr/>
          <p:nvPr/>
        </p:nvSpPr>
        <p:spPr>
          <a:xfrm>
            <a:off x="7054153" y="3659182"/>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B87C579D-DD1D-4EC1-80A7-8ECEAB48DD75}"/>
              </a:ext>
            </a:extLst>
          </p:cNvPr>
          <p:cNvSpPr/>
          <p:nvPr/>
        </p:nvSpPr>
        <p:spPr>
          <a:xfrm>
            <a:off x="5053215" y="4330514"/>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1822E841-0B19-42C6-BF8C-6B6D24B43076}"/>
              </a:ext>
            </a:extLst>
          </p:cNvPr>
          <p:cNvSpPr/>
          <p:nvPr/>
        </p:nvSpPr>
        <p:spPr>
          <a:xfrm>
            <a:off x="5713989" y="4330514"/>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89D217C2-6DBD-4F77-92F3-487F55679527}"/>
              </a:ext>
            </a:extLst>
          </p:cNvPr>
          <p:cNvSpPr/>
          <p:nvPr/>
        </p:nvSpPr>
        <p:spPr>
          <a:xfrm>
            <a:off x="6382821" y="4330514"/>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D984CFD3-DA64-47C6-AD39-D1A06CBB75B3}"/>
              </a:ext>
            </a:extLst>
          </p:cNvPr>
          <p:cNvSpPr/>
          <p:nvPr/>
        </p:nvSpPr>
        <p:spPr>
          <a:xfrm>
            <a:off x="7054153" y="4330514"/>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Rectangle 158">
            <a:extLst>
              <a:ext uri="{FF2B5EF4-FFF2-40B4-BE49-F238E27FC236}">
                <a16:creationId xmlns:a16="http://schemas.microsoft.com/office/drawing/2014/main" id="{D8FB8A75-D071-4AFD-AF5B-1C2222594CAA}"/>
              </a:ext>
            </a:extLst>
          </p:cNvPr>
          <p:cNvSpPr/>
          <p:nvPr/>
        </p:nvSpPr>
        <p:spPr>
          <a:xfrm>
            <a:off x="5053215" y="5001846"/>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Rectangle 159">
            <a:extLst>
              <a:ext uri="{FF2B5EF4-FFF2-40B4-BE49-F238E27FC236}">
                <a16:creationId xmlns:a16="http://schemas.microsoft.com/office/drawing/2014/main" id="{AEA1E15A-315C-42AE-91A7-F1E60B327D05}"/>
              </a:ext>
            </a:extLst>
          </p:cNvPr>
          <p:cNvSpPr/>
          <p:nvPr/>
        </p:nvSpPr>
        <p:spPr>
          <a:xfrm>
            <a:off x="5713989" y="5001846"/>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Rectangle 160">
            <a:extLst>
              <a:ext uri="{FF2B5EF4-FFF2-40B4-BE49-F238E27FC236}">
                <a16:creationId xmlns:a16="http://schemas.microsoft.com/office/drawing/2014/main" id="{32C583E6-8F0A-4D89-8178-CD1F8906FBEE}"/>
              </a:ext>
            </a:extLst>
          </p:cNvPr>
          <p:cNvSpPr/>
          <p:nvPr/>
        </p:nvSpPr>
        <p:spPr>
          <a:xfrm>
            <a:off x="6382821" y="5001846"/>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622F9028-DE1A-4CD2-8205-05A524113404}"/>
              </a:ext>
            </a:extLst>
          </p:cNvPr>
          <p:cNvSpPr/>
          <p:nvPr/>
        </p:nvSpPr>
        <p:spPr>
          <a:xfrm>
            <a:off x="7054153" y="5001846"/>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itle 1">
            <a:extLst>
              <a:ext uri="{FF2B5EF4-FFF2-40B4-BE49-F238E27FC236}">
                <a16:creationId xmlns:a16="http://schemas.microsoft.com/office/drawing/2014/main" id="{FAFF9477-FF3D-4874-A418-76EFE2770E16}"/>
              </a:ext>
            </a:extLst>
          </p:cNvPr>
          <p:cNvSpPr>
            <a:spLocks noGrp="1"/>
          </p:cNvSpPr>
          <p:nvPr>
            <p:ph type="title"/>
          </p:nvPr>
        </p:nvSpPr>
        <p:spPr>
          <a:xfrm>
            <a:off x="182775" y="175657"/>
            <a:ext cx="9976104" cy="590931"/>
          </a:xfrm>
        </p:spPr>
        <p:txBody>
          <a:bodyPr/>
          <a:lstStyle/>
          <a:p>
            <a:r>
              <a:rPr lang="en-US" dirty="0"/>
              <a:t>Gang Worker vector</a:t>
            </a:r>
          </a:p>
        </p:txBody>
      </p:sp>
      <p:sp>
        <p:nvSpPr>
          <p:cNvPr id="70" name="Content Placeholder 2">
            <a:extLst>
              <a:ext uri="{FF2B5EF4-FFF2-40B4-BE49-F238E27FC236}">
                <a16:creationId xmlns:a16="http://schemas.microsoft.com/office/drawing/2014/main" id="{C0DCA0BB-4AB9-47E4-B3D1-9FFE366A8896}"/>
              </a:ext>
            </a:extLst>
          </p:cNvPr>
          <p:cNvSpPr txBox="1">
            <a:spLocks/>
          </p:cNvSpPr>
          <p:nvPr/>
        </p:nvSpPr>
        <p:spPr>
          <a:xfrm>
            <a:off x="7853214" y="2964704"/>
            <a:ext cx="3064113" cy="255510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can see that our vector length is </a:t>
            </a:r>
            <a:r>
              <a:rPr lang="en-US" b="1" dirty="0">
                <a:solidFill>
                  <a:srgbClr val="0C4E9B"/>
                </a:solidFill>
              </a:rPr>
              <a:t>much larger </a:t>
            </a:r>
            <a:r>
              <a:rPr lang="en-US" dirty="0"/>
              <a:t>than our inner-loop</a:t>
            </a:r>
          </a:p>
          <a:p>
            <a:r>
              <a:rPr lang="en-US" dirty="0"/>
              <a:t>We are </a:t>
            </a:r>
            <a:r>
              <a:rPr lang="en-US" b="1" dirty="0">
                <a:solidFill>
                  <a:srgbClr val="0C4E9B"/>
                </a:solidFill>
              </a:rPr>
              <a:t>wasting</a:t>
            </a:r>
            <a:r>
              <a:rPr lang="en-US" dirty="0"/>
              <a:t> half of our vector, meaning our code is performing half as well as it could</a:t>
            </a:r>
            <a:endParaRPr lang="en-US" b="1" dirty="0">
              <a:solidFill>
                <a:srgbClr val="0C4E9B"/>
              </a:solidFill>
            </a:endParaRPr>
          </a:p>
        </p:txBody>
      </p:sp>
      <p:sp>
        <p:nvSpPr>
          <p:cNvPr id="89" name="TextBox 88">
            <a:extLst>
              <a:ext uri="{FF2B5EF4-FFF2-40B4-BE49-F238E27FC236}">
                <a16:creationId xmlns:a16="http://schemas.microsoft.com/office/drawing/2014/main" id="{51F32ACC-DA6F-4C0C-B7EC-2D72FF9310AB}"/>
              </a:ext>
            </a:extLst>
          </p:cNvPr>
          <p:cNvSpPr txBox="1"/>
          <p:nvPr/>
        </p:nvSpPr>
        <p:spPr>
          <a:xfrm>
            <a:off x="6285202" y="962508"/>
            <a:ext cx="4029207" cy="14496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#pragma acc kernels loop </a:t>
            </a:r>
            <a:r>
              <a:rPr lang="en-US" sz="1400" b="1" dirty="0">
                <a:solidFill>
                  <a:srgbClr val="8E4000"/>
                </a:solidFill>
                <a:latin typeface="Consolas" panose="020B0609020204030204" pitchFamily="49" charset="0"/>
                <a:cs typeface="Courier New" panose="02070309020205020404" pitchFamily="49" charset="0"/>
              </a:rPr>
              <a:t>gang</a:t>
            </a:r>
            <a:r>
              <a:rPr lang="en-US" sz="1400" dirty="0">
                <a:solidFill>
                  <a:srgbClr val="8E4000"/>
                </a:solidFill>
                <a:latin typeface="Consolas" panose="020B0609020204030204" pitchFamily="49" charset="0"/>
                <a:cs typeface="Courier New" panose="02070309020205020404" pitchFamily="49" charset="0"/>
              </a:rPr>
              <a:t> </a:t>
            </a:r>
            <a:r>
              <a:rPr lang="en-US" sz="1400" b="1" dirty="0">
                <a:solidFill>
                  <a:srgbClr val="8E4000"/>
                </a:solidFill>
                <a:latin typeface="Consolas" panose="020B0609020204030204" pitchFamily="49" charset="0"/>
                <a:cs typeface="Courier New" panose="02070309020205020404" pitchFamily="49" charset="0"/>
              </a:rPr>
              <a:t>worker(1)</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x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x &lt; </a:t>
            </a:r>
            <a:r>
              <a:rPr lang="en-US" sz="1400" dirty="0">
                <a:solidFill>
                  <a:srgbClr val="FF8738"/>
                </a:solidFill>
                <a:latin typeface="Consolas" panose="020B0609020204030204" pitchFamily="49" charset="0"/>
                <a:cs typeface="Courier New" panose="02070309020205020404" pitchFamily="49" charset="0"/>
              </a:rPr>
              <a:t>4</a:t>
            </a:r>
            <a:r>
              <a:rPr lang="en-US" sz="1400" dirty="0">
                <a:solidFill>
                  <a:schemeClr val="bg1"/>
                </a:solidFill>
                <a:latin typeface="Consolas" panose="020B0609020204030204" pitchFamily="49" charset="0"/>
                <a:cs typeface="Courier New" panose="02070309020205020404" pitchFamily="49" charset="0"/>
              </a:rPr>
              <a:t>; x</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loop </a:t>
            </a:r>
            <a:r>
              <a:rPr lang="en-US" sz="1400" b="1" dirty="0">
                <a:solidFill>
                  <a:srgbClr val="8E4000"/>
                </a:solidFill>
                <a:latin typeface="Consolas" panose="020B0609020204030204" pitchFamily="49" charset="0"/>
                <a:cs typeface="Courier New" panose="02070309020205020404" pitchFamily="49" charset="0"/>
              </a:rPr>
              <a:t>vector(8)</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y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y &lt; </a:t>
            </a:r>
            <a:r>
              <a:rPr lang="en-US" sz="1400" dirty="0">
                <a:solidFill>
                  <a:srgbClr val="FF8738"/>
                </a:solidFill>
                <a:latin typeface="Consolas" panose="020B0609020204030204" pitchFamily="49" charset="0"/>
                <a:cs typeface="Courier New" panose="02070309020205020404" pitchFamily="49" charset="0"/>
              </a:rPr>
              <a:t>4</a:t>
            </a:r>
            <a:r>
              <a:rPr lang="en-US" sz="1400" dirty="0">
                <a:solidFill>
                  <a:schemeClr val="bg1"/>
                </a:solidFill>
                <a:latin typeface="Consolas" panose="020B0609020204030204" pitchFamily="49" charset="0"/>
                <a:cs typeface="Courier New" panose="02070309020205020404" pitchFamily="49" charset="0"/>
              </a:rPr>
              <a:t>; 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array[x][y]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p:txBody>
      </p:sp>
      <p:sp>
        <p:nvSpPr>
          <p:cNvPr id="90" name="Rounded Rectangle 5">
            <a:extLst>
              <a:ext uri="{FF2B5EF4-FFF2-40B4-BE49-F238E27FC236}">
                <a16:creationId xmlns:a16="http://schemas.microsoft.com/office/drawing/2014/main" id="{01E43FBB-2768-48AD-97AE-B1BECDCE9192}"/>
              </a:ext>
            </a:extLst>
          </p:cNvPr>
          <p:cNvSpPr/>
          <p:nvPr/>
        </p:nvSpPr>
        <p:spPr>
          <a:xfrm>
            <a:off x="1023555" y="2890017"/>
            <a:ext cx="6732814" cy="684436"/>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1" name="Rounded Rectangle 5">
            <a:extLst>
              <a:ext uri="{FF2B5EF4-FFF2-40B4-BE49-F238E27FC236}">
                <a16:creationId xmlns:a16="http://schemas.microsoft.com/office/drawing/2014/main" id="{4F100117-DDA0-4C07-9BC1-9E46AD4D2080}"/>
              </a:ext>
            </a:extLst>
          </p:cNvPr>
          <p:cNvSpPr/>
          <p:nvPr/>
        </p:nvSpPr>
        <p:spPr>
          <a:xfrm>
            <a:off x="2213699" y="3574101"/>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2" name="Rounded Rectangle 5">
            <a:extLst>
              <a:ext uri="{FF2B5EF4-FFF2-40B4-BE49-F238E27FC236}">
                <a16:creationId xmlns:a16="http://schemas.microsoft.com/office/drawing/2014/main" id="{BDCD8282-6517-451D-A17C-243ACE752B90}"/>
              </a:ext>
            </a:extLst>
          </p:cNvPr>
          <p:cNvSpPr/>
          <p:nvPr/>
        </p:nvSpPr>
        <p:spPr>
          <a:xfrm>
            <a:off x="2214024" y="4242257"/>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3" name="Rounded Rectangle 5">
            <a:extLst>
              <a:ext uri="{FF2B5EF4-FFF2-40B4-BE49-F238E27FC236}">
                <a16:creationId xmlns:a16="http://schemas.microsoft.com/office/drawing/2014/main" id="{A6185214-0E5D-4158-83FC-D92B2F7CDEF4}"/>
              </a:ext>
            </a:extLst>
          </p:cNvPr>
          <p:cNvSpPr/>
          <p:nvPr/>
        </p:nvSpPr>
        <p:spPr>
          <a:xfrm>
            <a:off x="2213699" y="4916764"/>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4" name="TextBox 93">
            <a:extLst>
              <a:ext uri="{FF2B5EF4-FFF2-40B4-BE49-F238E27FC236}">
                <a16:creationId xmlns:a16="http://schemas.microsoft.com/office/drawing/2014/main" id="{17CBFD58-3C2A-4AD5-8D18-13A5A2F09B43}"/>
              </a:ext>
            </a:extLst>
          </p:cNvPr>
          <p:cNvSpPr txBox="1"/>
          <p:nvPr/>
        </p:nvSpPr>
        <p:spPr>
          <a:xfrm>
            <a:off x="-220191" y="2977946"/>
            <a:ext cx="1602469" cy="461665"/>
          </a:xfrm>
          <a:prstGeom prst="rect">
            <a:avLst/>
          </a:prstGeom>
          <a:noFill/>
        </p:spPr>
        <p:txBody>
          <a:bodyPr wrap="square" rtlCol="0">
            <a:spAutoFit/>
          </a:bodyPr>
          <a:lstStyle/>
          <a:p>
            <a:pPr algn="ctr"/>
            <a:r>
              <a:rPr lang="en-US" sz="2400" b="1" dirty="0">
                <a:solidFill>
                  <a:srgbClr val="FF0000"/>
                </a:solidFill>
                <a:latin typeface="Trebuchet MS" pitchFamily="34" charset="0"/>
              </a:rPr>
              <a:t>Gang</a:t>
            </a:r>
          </a:p>
        </p:txBody>
      </p:sp>
      <p:sp>
        <p:nvSpPr>
          <p:cNvPr id="95" name="TextBox 94">
            <a:extLst>
              <a:ext uri="{FF2B5EF4-FFF2-40B4-BE49-F238E27FC236}">
                <a16:creationId xmlns:a16="http://schemas.microsoft.com/office/drawing/2014/main" id="{38E36B24-0CB1-4E2C-A3C7-F56BDAF58304}"/>
              </a:ext>
            </a:extLst>
          </p:cNvPr>
          <p:cNvSpPr txBox="1"/>
          <p:nvPr/>
        </p:nvSpPr>
        <p:spPr>
          <a:xfrm>
            <a:off x="3563517" y="2939109"/>
            <a:ext cx="2824680" cy="523220"/>
          </a:xfrm>
          <a:prstGeom prst="rect">
            <a:avLst/>
          </a:prstGeom>
          <a:noFill/>
        </p:spPr>
        <p:txBody>
          <a:bodyPr wrap="square" rtlCol="0">
            <a:spAutoFit/>
          </a:bodyPr>
          <a:lstStyle/>
          <a:p>
            <a:pPr algn="ctr"/>
            <a:r>
              <a:rPr lang="en-US" sz="2800" b="1" dirty="0">
                <a:ln>
                  <a:solidFill>
                    <a:schemeClr val="bg1"/>
                  </a:solidFill>
                </a:ln>
                <a:latin typeface="Trebuchet MS" pitchFamily="34" charset="0"/>
              </a:rPr>
              <a:t>Vector</a:t>
            </a:r>
          </a:p>
        </p:txBody>
      </p:sp>
      <p:cxnSp>
        <p:nvCxnSpPr>
          <p:cNvPr id="96" name="Straight Arrow Connector 95">
            <a:extLst>
              <a:ext uri="{FF2B5EF4-FFF2-40B4-BE49-F238E27FC236}">
                <a16:creationId xmlns:a16="http://schemas.microsoft.com/office/drawing/2014/main" id="{D1A4DEE0-F0E7-437C-922E-149F5DB442EA}"/>
              </a:ext>
            </a:extLst>
          </p:cNvPr>
          <p:cNvCxnSpPr>
            <a:cxnSpLocks/>
          </p:cNvCxnSpPr>
          <p:nvPr/>
        </p:nvCxnSpPr>
        <p:spPr>
          <a:xfrm>
            <a:off x="5617144" y="3236880"/>
            <a:ext cx="1673299"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7" name="Straight Arrow Connector 96">
            <a:extLst>
              <a:ext uri="{FF2B5EF4-FFF2-40B4-BE49-F238E27FC236}">
                <a16:creationId xmlns:a16="http://schemas.microsoft.com/office/drawing/2014/main" id="{12FE0132-E360-4511-AC0B-280CB7F61A41}"/>
              </a:ext>
            </a:extLst>
          </p:cNvPr>
          <p:cNvCxnSpPr>
            <a:cxnSpLocks/>
          </p:cNvCxnSpPr>
          <p:nvPr/>
        </p:nvCxnSpPr>
        <p:spPr>
          <a:xfrm flipH="1">
            <a:off x="2626703" y="3234902"/>
            <a:ext cx="1726015"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98" name="TextBox 97">
            <a:extLst>
              <a:ext uri="{FF2B5EF4-FFF2-40B4-BE49-F238E27FC236}">
                <a16:creationId xmlns:a16="http://schemas.microsoft.com/office/drawing/2014/main" id="{4CB1F00B-C665-43D7-B030-817E1B4C9DE1}"/>
              </a:ext>
            </a:extLst>
          </p:cNvPr>
          <p:cNvSpPr txBox="1"/>
          <p:nvPr/>
        </p:nvSpPr>
        <p:spPr>
          <a:xfrm>
            <a:off x="824148" y="3054680"/>
            <a:ext cx="1602469" cy="369332"/>
          </a:xfrm>
          <a:prstGeom prst="rect">
            <a:avLst/>
          </a:prstGeom>
          <a:noFill/>
        </p:spPr>
        <p:txBody>
          <a:bodyPr wrap="square" rtlCol="0">
            <a:spAutoFit/>
          </a:bodyPr>
          <a:lstStyle/>
          <a:p>
            <a:pPr algn="ctr"/>
            <a:r>
              <a:rPr lang="en-US" b="1" dirty="0">
                <a:solidFill>
                  <a:srgbClr val="0C4E9B"/>
                </a:solidFill>
                <a:latin typeface="Trebuchet MS" pitchFamily="34" charset="0"/>
              </a:rPr>
              <a:t>1 Worker</a:t>
            </a:r>
          </a:p>
        </p:txBody>
      </p:sp>
      <p:sp>
        <p:nvSpPr>
          <p:cNvPr id="78" name="Rounded Rectangle 5">
            <a:extLst>
              <a:ext uri="{FF2B5EF4-FFF2-40B4-BE49-F238E27FC236}">
                <a16:creationId xmlns:a16="http://schemas.microsoft.com/office/drawing/2014/main" id="{D55AF995-D43C-4582-B53F-5DDDAB2926EE}"/>
              </a:ext>
            </a:extLst>
          </p:cNvPr>
          <p:cNvSpPr/>
          <p:nvPr/>
        </p:nvSpPr>
        <p:spPr>
          <a:xfrm>
            <a:off x="804017" y="938534"/>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79" name="Rectangle 78">
            <a:extLst>
              <a:ext uri="{FF2B5EF4-FFF2-40B4-BE49-F238E27FC236}">
                <a16:creationId xmlns:a16="http://schemas.microsoft.com/office/drawing/2014/main" id="{9C88EDE7-9994-4140-94BB-E96A1ACDFF37}"/>
              </a:ext>
            </a:extLst>
          </p:cNvPr>
          <p:cNvSpPr/>
          <p:nvPr/>
        </p:nvSpPr>
        <p:spPr>
          <a:xfrm>
            <a:off x="1111719"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AE36AC31-ADDD-4366-A571-2391DD62A860}"/>
              </a:ext>
            </a:extLst>
          </p:cNvPr>
          <p:cNvSpPr/>
          <p:nvPr/>
        </p:nvSpPr>
        <p:spPr>
          <a:xfrm>
            <a:off x="1482016"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6C2390F3-66B0-4820-A529-4C55D656431D}"/>
              </a:ext>
            </a:extLst>
          </p:cNvPr>
          <p:cNvSpPr/>
          <p:nvPr/>
        </p:nvSpPr>
        <p:spPr>
          <a:xfrm>
            <a:off x="1852313"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0AC4D7D9-49FB-4ECB-9185-1FA6C8E22226}"/>
              </a:ext>
            </a:extLst>
          </p:cNvPr>
          <p:cNvSpPr/>
          <p:nvPr/>
        </p:nvSpPr>
        <p:spPr>
          <a:xfrm>
            <a:off x="2222610"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6364F03B-ADC5-4EF2-9548-A0A04E44D52C}"/>
              </a:ext>
            </a:extLst>
          </p:cNvPr>
          <p:cNvSpPr/>
          <p:nvPr/>
        </p:nvSpPr>
        <p:spPr>
          <a:xfrm>
            <a:off x="2592907"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94792881-787B-4F82-8314-DA01927ADC19}"/>
              </a:ext>
            </a:extLst>
          </p:cNvPr>
          <p:cNvSpPr/>
          <p:nvPr/>
        </p:nvSpPr>
        <p:spPr>
          <a:xfrm>
            <a:off x="2963204"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5D9F34F3-F2A6-4F3C-B0D0-741171960FB4}"/>
              </a:ext>
            </a:extLst>
          </p:cNvPr>
          <p:cNvSpPr/>
          <p:nvPr/>
        </p:nvSpPr>
        <p:spPr>
          <a:xfrm>
            <a:off x="3336180"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BE962E65-8EE0-4CFE-81B6-D0723C1B4A66}"/>
              </a:ext>
            </a:extLst>
          </p:cNvPr>
          <p:cNvSpPr/>
          <p:nvPr/>
        </p:nvSpPr>
        <p:spPr>
          <a:xfrm>
            <a:off x="3706477"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ight Brace 86">
            <a:extLst>
              <a:ext uri="{FF2B5EF4-FFF2-40B4-BE49-F238E27FC236}">
                <a16:creationId xmlns:a16="http://schemas.microsoft.com/office/drawing/2014/main" id="{F6A2BFC9-9B98-4883-B757-5D36C3C1F0AC}"/>
              </a:ext>
            </a:extLst>
          </p:cNvPr>
          <p:cNvSpPr/>
          <p:nvPr/>
        </p:nvSpPr>
        <p:spPr>
          <a:xfrm>
            <a:off x="4169727" y="1502174"/>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88" name="TextBox 87">
            <a:extLst>
              <a:ext uri="{FF2B5EF4-FFF2-40B4-BE49-F238E27FC236}">
                <a16:creationId xmlns:a16="http://schemas.microsoft.com/office/drawing/2014/main" id="{94504155-8F29-483E-AFAD-AB465673D620}"/>
              </a:ext>
            </a:extLst>
          </p:cNvPr>
          <p:cNvSpPr txBox="1"/>
          <p:nvPr/>
        </p:nvSpPr>
        <p:spPr>
          <a:xfrm>
            <a:off x="4275275" y="1504930"/>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35" name="TextBox 134">
            <a:extLst>
              <a:ext uri="{FF2B5EF4-FFF2-40B4-BE49-F238E27FC236}">
                <a16:creationId xmlns:a16="http://schemas.microsoft.com/office/drawing/2014/main" id="{1EEBD6BE-7BC3-4C4D-B012-0BB77FE76E9B}"/>
              </a:ext>
            </a:extLst>
          </p:cNvPr>
          <p:cNvSpPr txBox="1"/>
          <p:nvPr/>
        </p:nvSpPr>
        <p:spPr>
          <a:xfrm>
            <a:off x="2295414" y="2194214"/>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36" name="Group 135">
            <a:extLst>
              <a:ext uri="{FF2B5EF4-FFF2-40B4-BE49-F238E27FC236}">
                <a16:creationId xmlns:a16="http://schemas.microsoft.com/office/drawing/2014/main" id="{7DF3502C-BEE8-4595-B9D2-0D66B6DDC4A4}"/>
              </a:ext>
            </a:extLst>
          </p:cNvPr>
          <p:cNvGrpSpPr/>
          <p:nvPr/>
        </p:nvGrpSpPr>
        <p:grpSpPr>
          <a:xfrm>
            <a:off x="1190092" y="1120470"/>
            <a:ext cx="2824680" cy="400110"/>
            <a:chOff x="1277488" y="1499022"/>
            <a:chExt cx="2824680" cy="400110"/>
          </a:xfrm>
        </p:grpSpPr>
        <p:sp>
          <p:nvSpPr>
            <p:cNvPr id="137" name="TextBox 136">
              <a:extLst>
                <a:ext uri="{FF2B5EF4-FFF2-40B4-BE49-F238E27FC236}">
                  <a16:creationId xmlns:a16="http://schemas.microsoft.com/office/drawing/2014/main" id="{58E9FE33-D975-470E-8717-C750F62CD517}"/>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38" name="Straight Arrow Connector 137">
              <a:extLst>
                <a:ext uri="{FF2B5EF4-FFF2-40B4-BE49-F238E27FC236}">
                  <a16:creationId xmlns:a16="http://schemas.microsoft.com/office/drawing/2014/main" id="{D7B0E031-3922-4D31-A55D-6E3AFC091181}"/>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9" name="Straight Arrow Connector 138">
              <a:extLst>
                <a:ext uri="{FF2B5EF4-FFF2-40B4-BE49-F238E27FC236}">
                  <a16:creationId xmlns:a16="http://schemas.microsoft.com/office/drawing/2014/main" id="{C4F50850-CAB5-45C2-9C8F-EB3D52728985}"/>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105273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2"/>
                                        </p:tgtEl>
                                        <p:attrNameLst>
                                          <p:attrName>style.visibility</p:attrName>
                                        </p:attrNameLst>
                                      </p:cBhvr>
                                      <p:to>
                                        <p:strVal val="visible"/>
                                      </p:to>
                                    </p:set>
                                    <p:animEffect transition="in" filter="fade">
                                      <p:cBhvr>
                                        <p:cTn id="7" dur="500"/>
                                        <p:tgtEl>
                                          <p:spTgt spid="1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3"/>
                                        </p:tgtEl>
                                        <p:attrNameLst>
                                          <p:attrName>style.visibility</p:attrName>
                                        </p:attrNameLst>
                                      </p:cBhvr>
                                      <p:to>
                                        <p:strVal val="visible"/>
                                      </p:to>
                                    </p:set>
                                    <p:animEffect transition="in" filter="fade">
                                      <p:cBhvr>
                                        <p:cTn id="10" dur="500"/>
                                        <p:tgtEl>
                                          <p:spTgt spid="1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4"/>
                                        </p:tgtEl>
                                        <p:attrNameLst>
                                          <p:attrName>style.visibility</p:attrName>
                                        </p:attrNameLst>
                                      </p:cBhvr>
                                      <p:to>
                                        <p:strVal val="visible"/>
                                      </p:to>
                                    </p:set>
                                    <p:animEffect transition="in" filter="fade">
                                      <p:cBhvr>
                                        <p:cTn id="13" dur="500"/>
                                        <p:tgtEl>
                                          <p:spTgt spid="11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5"/>
                                        </p:tgtEl>
                                        <p:attrNameLst>
                                          <p:attrName>style.visibility</p:attrName>
                                        </p:attrNameLst>
                                      </p:cBhvr>
                                      <p:to>
                                        <p:strVal val="visible"/>
                                      </p:to>
                                    </p:set>
                                    <p:animEffect transition="in" filter="fade">
                                      <p:cBhvr>
                                        <p:cTn id="16" dur="500"/>
                                        <p:tgtEl>
                                          <p:spTgt spid="11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9"/>
                                        </p:tgtEl>
                                        <p:attrNameLst>
                                          <p:attrName>style.visibility</p:attrName>
                                        </p:attrNameLst>
                                      </p:cBhvr>
                                      <p:to>
                                        <p:strVal val="visible"/>
                                      </p:to>
                                    </p:set>
                                    <p:animEffect transition="in" filter="fade">
                                      <p:cBhvr>
                                        <p:cTn id="19" dur="500"/>
                                        <p:tgtEl>
                                          <p:spTgt spid="9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0"/>
                                        </p:tgtEl>
                                        <p:attrNameLst>
                                          <p:attrName>style.visibility</p:attrName>
                                        </p:attrNameLst>
                                      </p:cBhvr>
                                      <p:to>
                                        <p:strVal val="visible"/>
                                      </p:to>
                                    </p:set>
                                    <p:animEffect transition="in" filter="fade">
                                      <p:cBhvr>
                                        <p:cTn id="22" dur="500"/>
                                        <p:tgtEl>
                                          <p:spTgt spid="10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1"/>
                                        </p:tgtEl>
                                        <p:attrNameLst>
                                          <p:attrName>style.visibility</p:attrName>
                                        </p:attrNameLst>
                                      </p:cBhvr>
                                      <p:to>
                                        <p:strVal val="visible"/>
                                      </p:to>
                                    </p:set>
                                    <p:animEffect transition="in" filter="fade">
                                      <p:cBhvr>
                                        <p:cTn id="25" dur="500"/>
                                        <p:tgtEl>
                                          <p:spTgt spid="10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2"/>
                                        </p:tgtEl>
                                        <p:attrNameLst>
                                          <p:attrName>style.visibility</p:attrName>
                                        </p:attrNameLst>
                                      </p:cBhvr>
                                      <p:to>
                                        <p:strVal val="visible"/>
                                      </p:to>
                                    </p:set>
                                    <p:animEffect transition="in" filter="fade">
                                      <p:cBhvr>
                                        <p:cTn id="28" dur="500"/>
                                        <p:tgtEl>
                                          <p:spTgt spid="102"/>
                                        </p:tgtEl>
                                      </p:cBhvr>
                                    </p:animEffec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90"/>
                                        </p:tgtEl>
                                        <p:attrNameLst>
                                          <p:attrName>style.visibility</p:attrName>
                                        </p:attrNameLst>
                                      </p:cBhvr>
                                      <p:to>
                                        <p:strVal val="visible"/>
                                      </p:to>
                                    </p:set>
                                    <p:animEffect transition="in" filter="fade">
                                      <p:cBhvr>
                                        <p:cTn id="32" dur="500"/>
                                        <p:tgtEl>
                                          <p:spTgt spid="90"/>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94"/>
                                        </p:tgtEl>
                                        <p:attrNameLst>
                                          <p:attrName>style.visibility</p:attrName>
                                        </p:attrNameLst>
                                      </p:cBhvr>
                                      <p:to>
                                        <p:strVal val="visible"/>
                                      </p:to>
                                    </p:set>
                                    <p:animEffect transition="in" filter="fade">
                                      <p:cBhvr>
                                        <p:cTn id="36" dur="500"/>
                                        <p:tgtEl>
                                          <p:spTgt spid="94"/>
                                        </p:tgtEl>
                                      </p:cBhvr>
                                    </p:animEffect>
                                  </p:childTnLst>
                                </p:cTn>
                              </p:par>
                              <p:par>
                                <p:cTn id="37" presetID="16" presetClass="entr" presetSubtype="37" fill="hold" grpId="0" nodeType="withEffect">
                                  <p:stCondLst>
                                    <p:cond delay="0"/>
                                  </p:stCondLst>
                                  <p:childTnLst>
                                    <p:set>
                                      <p:cBhvr>
                                        <p:cTn id="38" dur="1" fill="hold">
                                          <p:stCondLst>
                                            <p:cond delay="0"/>
                                          </p:stCondLst>
                                        </p:cTn>
                                        <p:tgtEl>
                                          <p:spTgt spid="95"/>
                                        </p:tgtEl>
                                        <p:attrNameLst>
                                          <p:attrName>style.visibility</p:attrName>
                                        </p:attrNameLst>
                                      </p:cBhvr>
                                      <p:to>
                                        <p:strVal val="visible"/>
                                      </p:to>
                                    </p:set>
                                    <p:animEffect transition="in" filter="barn(outVertical)">
                                      <p:cBhvr>
                                        <p:cTn id="39" dur="500"/>
                                        <p:tgtEl>
                                          <p:spTgt spid="95"/>
                                        </p:tgtEl>
                                      </p:cBhvr>
                                    </p:animEffect>
                                  </p:childTnLst>
                                </p:cTn>
                              </p:par>
                              <p:par>
                                <p:cTn id="40" presetID="22" presetClass="entr" presetSubtype="8" fill="hold" nodeType="withEffect">
                                  <p:stCondLst>
                                    <p:cond delay="50"/>
                                  </p:stCondLst>
                                  <p:childTnLst>
                                    <p:set>
                                      <p:cBhvr>
                                        <p:cTn id="41" dur="1" fill="hold">
                                          <p:stCondLst>
                                            <p:cond delay="0"/>
                                          </p:stCondLst>
                                        </p:cTn>
                                        <p:tgtEl>
                                          <p:spTgt spid="96"/>
                                        </p:tgtEl>
                                        <p:attrNameLst>
                                          <p:attrName>style.visibility</p:attrName>
                                        </p:attrNameLst>
                                      </p:cBhvr>
                                      <p:to>
                                        <p:strVal val="visible"/>
                                      </p:to>
                                    </p:set>
                                    <p:animEffect transition="in" filter="wipe(left)">
                                      <p:cBhvr>
                                        <p:cTn id="42" dur="500"/>
                                        <p:tgtEl>
                                          <p:spTgt spid="96"/>
                                        </p:tgtEl>
                                      </p:cBhvr>
                                    </p:animEffect>
                                  </p:childTnLst>
                                </p:cTn>
                              </p:par>
                              <p:par>
                                <p:cTn id="43" presetID="22" presetClass="entr" presetSubtype="2" fill="hold" nodeType="withEffect">
                                  <p:stCondLst>
                                    <p:cond delay="50"/>
                                  </p:stCondLst>
                                  <p:childTnLst>
                                    <p:set>
                                      <p:cBhvr>
                                        <p:cTn id="44" dur="1" fill="hold">
                                          <p:stCondLst>
                                            <p:cond delay="0"/>
                                          </p:stCondLst>
                                        </p:cTn>
                                        <p:tgtEl>
                                          <p:spTgt spid="97"/>
                                        </p:tgtEl>
                                        <p:attrNameLst>
                                          <p:attrName>style.visibility</p:attrName>
                                        </p:attrNameLst>
                                      </p:cBhvr>
                                      <p:to>
                                        <p:strVal val="visible"/>
                                      </p:to>
                                    </p:set>
                                    <p:animEffect transition="in" filter="wipe(right)">
                                      <p:cBhvr>
                                        <p:cTn id="45" dur="500"/>
                                        <p:tgtEl>
                                          <p:spTgt spid="97"/>
                                        </p:tgtEl>
                                      </p:cBhvr>
                                    </p:animEffect>
                                  </p:childTnLst>
                                </p:cTn>
                              </p:par>
                              <p:par>
                                <p:cTn id="46" presetID="10" presetClass="entr" presetSubtype="0" fill="hold" grpId="0" nodeType="withEffect">
                                  <p:stCondLst>
                                    <p:cond delay="50"/>
                                  </p:stCondLst>
                                  <p:childTnLst>
                                    <p:set>
                                      <p:cBhvr>
                                        <p:cTn id="47" dur="1" fill="hold">
                                          <p:stCondLst>
                                            <p:cond delay="0"/>
                                          </p:stCondLst>
                                        </p:cTn>
                                        <p:tgtEl>
                                          <p:spTgt spid="98"/>
                                        </p:tgtEl>
                                        <p:attrNameLst>
                                          <p:attrName>style.visibility</p:attrName>
                                        </p:attrNameLst>
                                      </p:cBhvr>
                                      <p:to>
                                        <p:strVal val="visible"/>
                                      </p:to>
                                    </p:set>
                                    <p:animEffect transition="in" filter="fade">
                                      <p:cBhvr>
                                        <p:cTn id="48" dur="500"/>
                                        <p:tgtEl>
                                          <p:spTgt spid="98"/>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28"/>
                                        </p:tgtEl>
                                        <p:attrNameLst>
                                          <p:attrName>style.visibility</p:attrName>
                                        </p:attrNameLst>
                                      </p:cBhvr>
                                      <p:to>
                                        <p:strVal val="visible"/>
                                      </p:to>
                                    </p:set>
                                    <p:animEffect transition="in" filter="fade">
                                      <p:cBhvr>
                                        <p:cTn id="53" dur="500"/>
                                        <p:tgtEl>
                                          <p:spTgt spid="12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29"/>
                                        </p:tgtEl>
                                        <p:attrNameLst>
                                          <p:attrName>style.visibility</p:attrName>
                                        </p:attrNameLst>
                                      </p:cBhvr>
                                      <p:to>
                                        <p:strVal val="visible"/>
                                      </p:to>
                                    </p:set>
                                    <p:animEffect transition="in" filter="fade">
                                      <p:cBhvr>
                                        <p:cTn id="56" dur="500"/>
                                        <p:tgtEl>
                                          <p:spTgt spid="129"/>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30"/>
                                        </p:tgtEl>
                                        <p:attrNameLst>
                                          <p:attrName>style.visibility</p:attrName>
                                        </p:attrNameLst>
                                      </p:cBhvr>
                                      <p:to>
                                        <p:strVal val="visible"/>
                                      </p:to>
                                    </p:set>
                                    <p:animEffect transition="in" filter="fade">
                                      <p:cBhvr>
                                        <p:cTn id="59" dur="500"/>
                                        <p:tgtEl>
                                          <p:spTgt spid="130"/>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31"/>
                                        </p:tgtEl>
                                        <p:attrNameLst>
                                          <p:attrName>style.visibility</p:attrName>
                                        </p:attrNameLst>
                                      </p:cBhvr>
                                      <p:to>
                                        <p:strVal val="visible"/>
                                      </p:to>
                                    </p:set>
                                    <p:animEffect transition="in" filter="fade">
                                      <p:cBhvr>
                                        <p:cTn id="62" dur="500"/>
                                        <p:tgtEl>
                                          <p:spTgt spid="131"/>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03"/>
                                        </p:tgtEl>
                                        <p:attrNameLst>
                                          <p:attrName>style.visibility</p:attrName>
                                        </p:attrNameLst>
                                      </p:cBhvr>
                                      <p:to>
                                        <p:strVal val="visible"/>
                                      </p:to>
                                    </p:set>
                                    <p:animEffect transition="in" filter="fade">
                                      <p:cBhvr>
                                        <p:cTn id="65" dur="500"/>
                                        <p:tgtEl>
                                          <p:spTgt spid="10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04"/>
                                        </p:tgtEl>
                                        <p:attrNameLst>
                                          <p:attrName>style.visibility</p:attrName>
                                        </p:attrNameLst>
                                      </p:cBhvr>
                                      <p:to>
                                        <p:strVal val="visible"/>
                                      </p:to>
                                    </p:set>
                                    <p:animEffect transition="in" filter="fade">
                                      <p:cBhvr>
                                        <p:cTn id="68" dur="500"/>
                                        <p:tgtEl>
                                          <p:spTgt spid="104"/>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05"/>
                                        </p:tgtEl>
                                        <p:attrNameLst>
                                          <p:attrName>style.visibility</p:attrName>
                                        </p:attrNameLst>
                                      </p:cBhvr>
                                      <p:to>
                                        <p:strVal val="visible"/>
                                      </p:to>
                                    </p:set>
                                    <p:animEffect transition="in" filter="fade">
                                      <p:cBhvr>
                                        <p:cTn id="71" dur="500"/>
                                        <p:tgtEl>
                                          <p:spTgt spid="105"/>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06"/>
                                        </p:tgtEl>
                                        <p:attrNameLst>
                                          <p:attrName>style.visibility</p:attrName>
                                        </p:attrNameLst>
                                      </p:cBhvr>
                                      <p:to>
                                        <p:strVal val="visible"/>
                                      </p:to>
                                    </p:set>
                                    <p:animEffect transition="in" filter="fade">
                                      <p:cBhvr>
                                        <p:cTn id="74" dur="500"/>
                                        <p:tgtEl>
                                          <p:spTgt spid="106"/>
                                        </p:tgtEl>
                                      </p:cBhvr>
                                    </p:animEffect>
                                  </p:childTnLst>
                                </p:cTn>
                              </p:par>
                            </p:childTnLst>
                          </p:cTn>
                        </p:par>
                        <p:par>
                          <p:cTn id="75" fill="hold">
                            <p:stCondLst>
                              <p:cond delay="500"/>
                            </p:stCondLst>
                            <p:childTnLst>
                              <p:par>
                                <p:cTn id="76" presetID="10" presetClass="entr" presetSubtype="0" fill="hold" grpId="0" nodeType="afterEffect">
                                  <p:stCondLst>
                                    <p:cond delay="0"/>
                                  </p:stCondLst>
                                  <p:childTnLst>
                                    <p:set>
                                      <p:cBhvr>
                                        <p:cTn id="77" dur="1" fill="hold">
                                          <p:stCondLst>
                                            <p:cond delay="0"/>
                                          </p:stCondLst>
                                        </p:cTn>
                                        <p:tgtEl>
                                          <p:spTgt spid="91"/>
                                        </p:tgtEl>
                                        <p:attrNameLst>
                                          <p:attrName>style.visibility</p:attrName>
                                        </p:attrNameLst>
                                      </p:cBhvr>
                                      <p:to>
                                        <p:strVal val="visible"/>
                                      </p:to>
                                    </p:set>
                                    <p:animEffect transition="in" filter="fade">
                                      <p:cBhvr>
                                        <p:cTn id="78" dur="500"/>
                                        <p:tgtEl>
                                          <p:spTgt spid="91"/>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143"/>
                                        </p:tgtEl>
                                        <p:attrNameLst>
                                          <p:attrName>style.visibility</p:attrName>
                                        </p:attrNameLst>
                                      </p:cBhvr>
                                      <p:to>
                                        <p:strVal val="visible"/>
                                      </p:to>
                                    </p:set>
                                    <p:animEffect transition="in" filter="fade">
                                      <p:cBhvr>
                                        <p:cTn id="83" dur="500"/>
                                        <p:tgtEl>
                                          <p:spTgt spid="143"/>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144"/>
                                        </p:tgtEl>
                                        <p:attrNameLst>
                                          <p:attrName>style.visibility</p:attrName>
                                        </p:attrNameLst>
                                      </p:cBhvr>
                                      <p:to>
                                        <p:strVal val="visible"/>
                                      </p:to>
                                    </p:set>
                                    <p:animEffect transition="in" filter="fade">
                                      <p:cBhvr>
                                        <p:cTn id="86" dur="500"/>
                                        <p:tgtEl>
                                          <p:spTgt spid="144"/>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145"/>
                                        </p:tgtEl>
                                        <p:attrNameLst>
                                          <p:attrName>style.visibility</p:attrName>
                                        </p:attrNameLst>
                                      </p:cBhvr>
                                      <p:to>
                                        <p:strVal val="visible"/>
                                      </p:to>
                                    </p:set>
                                    <p:animEffect transition="in" filter="fade">
                                      <p:cBhvr>
                                        <p:cTn id="89" dur="500"/>
                                        <p:tgtEl>
                                          <p:spTgt spid="145"/>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46"/>
                                        </p:tgtEl>
                                        <p:attrNameLst>
                                          <p:attrName>style.visibility</p:attrName>
                                        </p:attrNameLst>
                                      </p:cBhvr>
                                      <p:to>
                                        <p:strVal val="visible"/>
                                      </p:to>
                                    </p:set>
                                    <p:animEffect transition="in" filter="fade">
                                      <p:cBhvr>
                                        <p:cTn id="92" dur="500"/>
                                        <p:tgtEl>
                                          <p:spTgt spid="146"/>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08"/>
                                        </p:tgtEl>
                                        <p:attrNameLst>
                                          <p:attrName>style.visibility</p:attrName>
                                        </p:attrNameLst>
                                      </p:cBhvr>
                                      <p:to>
                                        <p:strVal val="visible"/>
                                      </p:to>
                                    </p:set>
                                    <p:animEffect transition="in" filter="fade">
                                      <p:cBhvr>
                                        <p:cTn id="95" dur="500"/>
                                        <p:tgtEl>
                                          <p:spTgt spid="108"/>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109"/>
                                        </p:tgtEl>
                                        <p:attrNameLst>
                                          <p:attrName>style.visibility</p:attrName>
                                        </p:attrNameLst>
                                      </p:cBhvr>
                                      <p:to>
                                        <p:strVal val="visible"/>
                                      </p:to>
                                    </p:set>
                                    <p:animEffect transition="in" filter="fade">
                                      <p:cBhvr>
                                        <p:cTn id="98" dur="500"/>
                                        <p:tgtEl>
                                          <p:spTgt spid="109"/>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110"/>
                                        </p:tgtEl>
                                        <p:attrNameLst>
                                          <p:attrName>style.visibility</p:attrName>
                                        </p:attrNameLst>
                                      </p:cBhvr>
                                      <p:to>
                                        <p:strVal val="visible"/>
                                      </p:to>
                                    </p:set>
                                    <p:animEffect transition="in" filter="fade">
                                      <p:cBhvr>
                                        <p:cTn id="101" dur="500"/>
                                        <p:tgtEl>
                                          <p:spTgt spid="110"/>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11"/>
                                        </p:tgtEl>
                                        <p:attrNameLst>
                                          <p:attrName>style.visibility</p:attrName>
                                        </p:attrNameLst>
                                      </p:cBhvr>
                                      <p:to>
                                        <p:strVal val="visible"/>
                                      </p:to>
                                    </p:set>
                                    <p:animEffect transition="in" filter="fade">
                                      <p:cBhvr>
                                        <p:cTn id="104" dur="500"/>
                                        <p:tgtEl>
                                          <p:spTgt spid="111"/>
                                        </p:tgtEl>
                                      </p:cBhvr>
                                    </p:animEffect>
                                  </p:childTnLst>
                                </p:cTn>
                              </p:par>
                            </p:childTnLst>
                          </p:cTn>
                        </p:par>
                        <p:par>
                          <p:cTn id="105" fill="hold">
                            <p:stCondLst>
                              <p:cond delay="500"/>
                            </p:stCondLst>
                            <p:childTnLst>
                              <p:par>
                                <p:cTn id="106" presetID="10" presetClass="entr" presetSubtype="0" fill="hold" grpId="0" nodeType="afterEffect">
                                  <p:stCondLst>
                                    <p:cond delay="0"/>
                                  </p:stCondLst>
                                  <p:childTnLst>
                                    <p:set>
                                      <p:cBhvr>
                                        <p:cTn id="107" dur="1" fill="hold">
                                          <p:stCondLst>
                                            <p:cond delay="0"/>
                                          </p:stCondLst>
                                        </p:cTn>
                                        <p:tgtEl>
                                          <p:spTgt spid="92"/>
                                        </p:tgtEl>
                                        <p:attrNameLst>
                                          <p:attrName>style.visibility</p:attrName>
                                        </p:attrNameLst>
                                      </p:cBhvr>
                                      <p:to>
                                        <p:strVal val="visible"/>
                                      </p:to>
                                    </p:set>
                                    <p:animEffect transition="in" filter="fade">
                                      <p:cBhvr>
                                        <p:cTn id="108" dur="500"/>
                                        <p:tgtEl>
                                          <p:spTgt spid="92"/>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grpId="0" nodeType="clickEffect">
                                  <p:stCondLst>
                                    <p:cond delay="0"/>
                                  </p:stCondLst>
                                  <p:childTnLst>
                                    <p:set>
                                      <p:cBhvr>
                                        <p:cTn id="112" dur="1" fill="hold">
                                          <p:stCondLst>
                                            <p:cond delay="0"/>
                                          </p:stCondLst>
                                        </p:cTn>
                                        <p:tgtEl>
                                          <p:spTgt spid="151"/>
                                        </p:tgtEl>
                                        <p:attrNameLst>
                                          <p:attrName>style.visibility</p:attrName>
                                        </p:attrNameLst>
                                      </p:cBhvr>
                                      <p:to>
                                        <p:strVal val="visible"/>
                                      </p:to>
                                    </p:set>
                                    <p:animEffect transition="in" filter="fade">
                                      <p:cBhvr>
                                        <p:cTn id="113" dur="500"/>
                                        <p:tgtEl>
                                          <p:spTgt spid="151"/>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152"/>
                                        </p:tgtEl>
                                        <p:attrNameLst>
                                          <p:attrName>style.visibility</p:attrName>
                                        </p:attrNameLst>
                                      </p:cBhvr>
                                      <p:to>
                                        <p:strVal val="visible"/>
                                      </p:to>
                                    </p:set>
                                    <p:animEffect transition="in" filter="fade">
                                      <p:cBhvr>
                                        <p:cTn id="116" dur="500"/>
                                        <p:tgtEl>
                                          <p:spTgt spid="152"/>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153"/>
                                        </p:tgtEl>
                                        <p:attrNameLst>
                                          <p:attrName>style.visibility</p:attrName>
                                        </p:attrNameLst>
                                      </p:cBhvr>
                                      <p:to>
                                        <p:strVal val="visible"/>
                                      </p:to>
                                    </p:set>
                                    <p:animEffect transition="in" filter="fade">
                                      <p:cBhvr>
                                        <p:cTn id="119" dur="500"/>
                                        <p:tgtEl>
                                          <p:spTgt spid="153"/>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154"/>
                                        </p:tgtEl>
                                        <p:attrNameLst>
                                          <p:attrName>style.visibility</p:attrName>
                                        </p:attrNameLst>
                                      </p:cBhvr>
                                      <p:to>
                                        <p:strVal val="visible"/>
                                      </p:to>
                                    </p:set>
                                    <p:animEffect transition="in" filter="fade">
                                      <p:cBhvr>
                                        <p:cTn id="122" dur="500"/>
                                        <p:tgtEl>
                                          <p:spTgt spid="154"/>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159"/>
                                        </p:tgtEl>
                                        <p:attrNameLst>
                                          <p:attrName>style.visibility</p:attrName>
                                        </p:attrNameLst>
                                      </p:cBhvr>
                                      <p:to>
                                        <p:strVal val="visible"/>
                                      </p:to>
                                    </p:set>
                                    <p:animEffect transition="in" filter="fade">
                                      <p:cBhvr>
                                        <p:cTn id="125" dur="500"/>
                                        <p:tgtEl>
                                          <p:spTgt spid="159"/>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160"/>
                                        </p:tgtEl>
                                        <p:attrNameLst>
                                          <p:attrName>style.visibility</p:attrName>
                                        </p:attrNameLst>
                                      </p:cBhvr>
                                      <p:to>
                                        <p:strVal val="visible"/>
                                      </p:to>
                                    </p:set>
                                    <p:animEffect transition="in" filter="fade">
                                      <p:cBhvr>
                                        <p:cTn id="128" dur="500"/>
                                        <p:tgtEl>
                                          <p:spTgt spid="160"/>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161"/>
                                        </p:tgtEl>
                                        <p:attrNameLst>
                                          <p:attrName>style.visibility</p:attrName>
                                        </p:attrNameLst>
                                      </p:cBhvr>
                                      <p:to>
                                        <p:strVal val="visible"/>
                                      </p:to>
                                    </p:set>
                                    <p:animEffect transition="in" filter="fade">
                                      <p:cBhvr>
                                        <p:cTn id="131" dur="500"/>
                                        <p:tgtEl>
                                          <p:spTgt spid="161"/>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162"/>
                                        </p:tgtEl>
                                        <p:attrNameLst>
                                          <p:attrName>style.visibility</p:attrName>
                                        </p:attrNameLst>
                                      </p:cBhvr>
                                      <p:to>
                                        <p:strVal val="visible"/>
                                      </p:to>
                                    </p:set>
                                    <p:animEffect transition="in" filter="fade">
                                      <p:cBhvr>
                                        <p:cTn id="134" dur="500"/>
                                        <p:tgtEl>
                                          <p:spTgt spid="162"/>
                                        </p:tgtEl>
                                      </p:cBhvr>
                                    </p:animEffect>
                                  </p:childTnLst>
                                </p:cTn>
                              </p:par>
                            </p:childTnLst>
                          </p:cTn>
                        </p:par>
                        <p:par>
                          <p:cTn id="135" fill="hold">
                            <p:stCondLst>
                              <p:cond delay="500"/>
                            </p:stCondLst>
                            <p:childTnLst>
                              <p:par>
                                <p:cTn id="136" presetID="10" presetClass="entr" presetSubtype="0" fill="hold" grpId="0" nodeType="afterEffect">
                                  <p:stCondLst>
                                    <p:cond delay="0"/>
                                  </p:stCondLst>
                                  <p:childTnLst>
                                    <p:set>
                                      <p:cBhvr>
                                        <p:cTn id="137" dur="1" fill="hold">
                                          <p:stCondLst>
                                            <p:cond delay="0"/>
                                          </p:stCondLst>
                                        </p:cTn>
                                        <p:tgtEl>
                                          <p:spTgt spid="93"/>
                                        </p:tgtEl>
                                        <p:attrNameLst>
                                          <p:attrName>style.visibility</p:attrName>
                                        </p:attrNameLst>
                                      </p:cBhvr>
                                      <p:to>
                                        <p:strVal val="visible"/>
                                      </p:to>
                                    </p:set>
                                    <p:animEffect transition="in" filter="fade">
                                      <p:cBhvr>
                                        <p:cTn id="138" dur="500"/>
                                        <p:tgtEl>
                                          <p:spTgt spid="93"/>
                                        </p:tgtEl>
                                      </p:cBhvr>
                                    </p:animEffect>
                                  </p:childTnLst>
                                </p:cTn>
                              </p:par>
                            </p:childTnLst>
                          </p:cTn>
                        </p:par>
                      </p:childTnLst>
                    </p:cTn>
                  </p:par>
                  <p:par>
                    <p:cTn id="139" fill="hold">
                      <p:stCondLst>
                        <p:cond delay="indefinite"/>
                      </p:stCondLst>
                      <p:childTnLst>
                        <p:par>
                          <p:cTn id="140" fill="hold">
                            <p:stCondLst>
                              <p:cond delay="0"/>
                            </p:stCondLst>
                            <p:childTnLst>
                              <p:par>
                                <p:cTn id="141" presetID="10" presetClass="entr" presetSubtype="0" fill="hold" nodeType="clickEffect">
                                  <p:stCondLst>
                                    <p:cond delay="0"/>
                                  </p:stCondLst>
                                  <p:childTnLst>
                                    <p:set>
                                      <p:cBhvr>
                                        <p:cTn id="142" dur="1" fill="hold">
                                          <p:stCondLst>
                                            <p:cond delay="0"/>
                                          </p:stCondLst>
                                        </p:cTn>
                                        <p:tgtEl>
                                          <p:spTgt spid="70">
                                            <p:txEl>
                                              <p:pRg st="0" end="0"/>
                                            </p:txEl>
                                          </p:spTgt>
                                        </p:tgtEl>
                                        <p:attrNameLst>
                                          <p:attrName>style.visibility</p:attrName>
                                        </p:attrNameLst>
                                      </p:cBhvr>
                                      <p:to>
                                        <p:strVal val="visible"/>
                                      </p:to>
                                    </p:set>
                                    <p:animEffect transition="in" filter="fade">
                                      <p:cBhvr>
                                        <p:cTn id="143" dur="500"/>
                                        <p:tgtEl>
                                          <p:spTgt spid="70">
                                            <p:txEl>
                                              <p:pRg st="0" end="0"/>
                                            </p:txEl>
                                          </p:spTgt>
                                        </p:tgtEl>
                                      </p:cBhvr>
                                    </p:animEffect>
                                  </p:childTnLst>
                                </p:cTn>
                              </p:par>
                            </p:childTnLst>
                          </p:cTn>
                        </p:par>
                      </p:childTnLst>
                    </p:cTn>
                  </p:par>
                  <p:par>
                    <p:cTn id="144" fill="hold">
                      <p:stCondLst>
                        <p:cond delay="indefinite"/>
                      </p:stCondLst>
                      <p:childTnLst>
                        <p:par>
                          <p:cTn id="145" fill="hold">
                            <p:stCondLst>
                              <p:cond delay="0"/>
                            </p:stCondLst>
                            <p:childTnLst>
                              <p:par>
                                <p:cTn id="146" presetID="10" presetClass="entr" presetSubtype="0" fill="hold" nodeType="clickEffect">
                                  <p:stCondLst>
                                    <p:cond delay="0"/>
                                  </p:stCondLst>
                                  <p:childTnLst>
                                    <p:set>
                                      <p:cBhvr>
                                        <p:cTn id="147" dur="1" fill="hold">
                                          <p:stCondLst>
                                            <p:cond delay="0"/>
                                          </p:stCondLst>
                                        </p:cTn>
                                        <p:tgtEl>
                                          <p:spTgt spid="70">
                                            <p:txEl>
                                              <p:pRg st="1" end="1"/>
                                            </p:txEl>
                                          </p:spTgt>
                                        </p:tgtEl>
                                        <p:attrNameLst>
                                          <p:attrName>style.visibility</p:attrName>
                                        </p:attrNameLst>
                                      </p:cBhvr>
                                      <p:to>
                                        <p:strVal val="visible"/>
                                      </p:to>
                                    </p:set>
                                    <p:animEffect transition="in" filter="fade">
                                      <p:cBhvr>
                                        <p:cTn id="148" dur="500"/>
                                        <p:tgtEl>
                                          <p:spTgt spid="7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animBg="1"/>
      <p:bldP spid="113" grpId="0" animBg="1"/>
      <p:bldP spid="114" grpId="0" animBg="1"/>
      <p:bldP spid="115" grpId="0" animBg="1"/>
      <p:bldP spid="128" grpId="0" animBg="1"/>
      <p:bldP spid="129" grpId="0" animBg="1"/>
      <p:bldP spid="130" grpId="0" animBg="1"/>
      <p:bldP spid="131" grpId="0" animBg="1"/>
      <p:bldP spid="143" grpId="0" animBg="1"/>
      <p:bldP spid="144" grpId="0" animBg="1"/>
      <p:bldP spid="145" grpId="0" animBg="1"/>
      <p:bldP spid="146" grpId="0" animBg="1"/>
      <p:bldP spid="151" grpId="0" animBg="1"/>
      <p:bldP spid="152" grpId="0" animBg="1"/>
      <p:bldP spid="153" grpId="0" animBg="1"/>
      <p:bldP spid="154" grpId="0" animBg="1"/>
      <p:bldP spid="99" grpId="0" animBg="1"/>
      <p:bldP spid="100" grpId="0" animBg="1"/>
      <p:bldP spid="101" grpId="0" animBg="1"/>
      <p:bldP spid="102" grpId="0" animBg="1"/>
      <p:bldP spid="103" grpId="0" animBg="1"/>
      <p:bldP spid="104" grpId="0" animBg="1"/>
      <p:bldP spid="105" grpId="0" animBg="1"/>
      <p:bldP spid="106" grpId="0" animBg="1"/>
      <p:bldP spid="108" grpId="0" animBg="1"/>
      <p:bldP spid="109" grpId="0" animBg="1"/>
      <p:bldP spid="110" grpId="0" animBg="1"/>
      <p:bldP spid="111" grpId="0" animBg="1"/>
      <p:bldP spid="159" grpId="0" animBg="1"/>
      <p:bldP spid="160" grpId="0" animBg="1"/>
      <p:bldP spid="161" grpId="0" animBg="1"/>
      <p:bldP spid="162" grpId="0" animBg="1"/>
      <p:bldP spid="90" grpId="0" animBg="1"/>
      <p:bldP spid="91" grpId="0" animBg="1"/>
      <p:bldP spid="92" grpId="0" animBg="1"/>
      <p:bldP spid="93" grpId="0" animBg="1"/>
      <p:bldP spid="94" grpId="0"/>
      <p:bldP spid="95" grpId="0"/>
      <p:bldP spid="98" grpId="0"/>
    </p:bldLst>
  </p:timing>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172C976-1F3C-4C31-9403-52B9995A7A74}"/>
              </a:ext>
            </a:extLst>
          </p:cNvPr>
          <p:cNvSpPr/>
          <p:nvPr/>
        </p:nvSpPr>
        <p:spPr>
          <a:xfrm>
            <a:off x="2215568"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48" name="Rectangle 47">
            <a:extLst>
              <a:ext uri="{FF2B5EF4-FFF2-40B4-BE49-F238E27FC236}">
                <a16:creationId xmlns:a16="http://schemas.microsoft.com/office/drawing/2014/main" id="{2C6D0740-65B8-4F58-B14E-D2287A87ADAE}"/>
              </a:ext>
            </a:extLst>
          </p:cNvPr>
          <p:cNvSpPr/>
          <p:nvPr/>
        </p:nvSpPr>
        <p:spPr>
          <a:xfrm>
            <a:off x="2886900"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49" name="Rectangle 48">
            <a:extLst>
              <a:ext uri="{FF2B5EF4-FFF2-40B4-BE49-F238E27FC236}">
                <a16:creationId xmlns:a16="http://schemas.microsoft.com/office/drawing/2014/main" id="{494D415F-8817-4F3C-BDEE-2DC797DA84B1}"/>
              </a:ext>
            </a:extLst>
          </p:cNvPr>
          <p:cNvSpPr/>
          <p:nvPr/>
        </p:nvSpPr>
        <p:spPr>
          <a:xfrm>
            <a:off x="3558232"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50" name="Rectangle 49">
            <a:extLst>
              <a:ext uri="{FF2B5EF4-FFF2-40B4-BE49-F238E27FC236}">
                <a16:creationId xmlns:a16="http://schemas.microsoft.com/office/drawing/2014/main" id="{7882D7D2-FDA2-46E2-9925-617F5B926B3B}"/>
              </a:ext>
            </a:extLst>
          </p:cNvPr>
          <p:cNvSpPr/>
          <p:nvPr/>
        </p:nvSpPr>
        <p:spPr>
          <a:xfrm>
            <a:off x="4229564"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55" name="Rectangle 54">
            <a:extLst>
              <a:ext uri="{FF2B5EF4-FFF2-40B4-BE49-F238E27FC236}">
                <a16:creationId xmlns:a16="http://schemas.microsoft.com/office/drawing/2014/main" id="{714D69A7-1CFD-4187-9189-29765B059858}"/>
              </a:ext>
            </a:extLst>
          </p:cNvPr>
          <p:cNvSpPr/>
          <p:nvPr/>
        </p:nvSpPr>
        <p:spPr>
          <a:xfrm>
            <a:off x="2215568"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56" name="Rectangle 55">
            <a:extLst>
              <a:ext uri="{FF2B5EF4-FFF2-40B4-BE49-F238E27FC236}">
                <a16:creationId xmlns:a16="http://schemas.microsoft.com/office/drawing/2014/main" id="{7909EC70-BE06-45A1-BF96-BCE7F7DB957A}"/>
              </a:ext>
            </a:extLst>
          </p:cNvPr>
          <p:cNvSpPr/>
          <p:nvPr/>
        </p:nvSpPr>
        <p:spPr>
          <a:xfrm>
            <a:off x="2886900"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57" name="Rectangle 56">
            <a:extLst>
              <a:ext uri="{FF2B5EF4-FFF2-40B4-BE49-F238E27FC236}">
                <a16:creationId xmlns:a16="http://schemas.microsoft.com/office/drawing/2014/main" id="{37D2D6B4-2B89-4368-BEB6-B9AE0118AAF1}"/>
              </a:ext>
            </a:extLst>
          </p:cNvPr>
          <p:cNvSpPr/>
          <p:nvPr/>
        </p:nvSpPr>
        <p:spPr>
          <a:xfrm>
            <a:off x="3558232"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58" name="Rectangle 57">
            <a:extLst>
              <a:ext uri="{FF2B5EF4-FFF2-40B4-BE49-F238E27FC236}">
                <a16:creationId xmlns:a16="http://schemas.microsoft.com/office/drawing/2014/main" id="{F3AE7DCD-323E-4A62-82BB-164E8C154B1B}"/>
              </a:ext>
            </a:extLst>
          </p:cNvPr>
          <p:cNvSpPr/>
          <p:nvPr/>
        </p:nvSpPr>
        <p:spPr>
          <a:xfrm>
            <a:off x="4229564"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63" name="Rectangle 62">
            <a:extLst>
              <a:ext uri="{FF2B5EF4-FFF2-40B4-BE49-F238E27FC236}">
                <a16:creationId xmlns:a16="http://schemas.microsoft.com/office/drawing/2014/main" id="{A71BDA71-502E-4A3D-9D3F-09F6A34C4DB1}"/>
              </a:ext>
            </a:extLst>
          </p:cNvPr>
          <p:cNvSpPr/>
          <p:nvPr/>
        </p:nvSpPr>
        <p:spPr>
          <a:xfrm>
            <a:off x="2215569"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64" name="Rectangle 63">
            <a:extLst>
              <a:ext uri="{FF2B5EF4-FFF2-40B4-BE49-F238E27FC236}">
                <a16:creationId xmlns:a16="http://schemas.microsoft.com/office/drawing/2014/main" id="{803AA7A1-B060-49F9-91F1-C3E22D020D7B}"/>
              </a:ext>
            </a:extLst>
          </p:cNvPr>
          <p:cNvSpPr/>
          <p:nvPr/>
        </p:nvSpPr>
        <p:spPr>
          <a:xfrm>
            <a:off x="2886901"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65" name="Rectangle 64">
            <a:extLst>
              <a:ext uri="{FF2B5EF4-FFF2-40B4-BE49-F238E27FC236}">
                <a16:creationId xmlns:a16="http://schemas.microsoft.com/office/drawing/2014/main" id="{2C220C0D-DD28-4BB7-9FDC-F2E472A89845}"/>
              </a:ext>
            </a:extLst>
          </p:cNvPr>
          <p:cNvSpPr/>
          <p:nvPr/>
        </p:nvSpPr>
        <p:spPr>
          <a:xfrm>
            <a:off x="3558233"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66" name="Rectangle 65">
            <a:extLst>
              <a:ext uri="{FF2B5EF4-FFF2-40B4-BE49-F238E27FC236}">
                <a16:creationId xmlns:a16="http://schemas.microsoft.com/office/drawing/2014/main" id="{A1B832A0-1C2F-4283-BB3C-6BA29F77CD1D}"/>
              </a:ext>
            </a:extLst>
          </p:cNvPr>
          <p:cNvSpPr/>
          <p:nvPr/>
        </p:nvSpPr>
        <p:spPr>
          <a:xfrm>
            <a:off x="4229565"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71" name="Rectangle 70">
            <a:extLst>
              <a:ext uri="{FF2B5EF4-FFF2-40B4-BE49-F238E27FC236}">
                <a16:creationId xmlns:a16="http://schemas.microsoft.com/office/drawing/2014/main" id="{3EF65A53-922D-4968-8842-7B90B895E885}"/>
              </a:ext>
            </a:extLst>
          </p:cNvPr>
          <p:cNvSpPr/>
          <p:nvPr/>
        </p:nvSpPr>
        <p:spPr>
          <a:xfrm>
            <a:off x="2215569"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(4,1)</a:t>
            </a:r>
          </a:p>
        </p:txBody>
      </p:sp>
      <p:sp>
        <p:nvSpPr>
          <p:cNvPr id="72" name="Rectangle 71">
            <a:extLst>
              <a:ext uri="{FF2B5EF4-FFF2-40B4-BE49-F238E27FC236}">
                <a16:creationId xmlns:a16="http://schemas.microsoft.com/office/drawing/2014/main" id="{13657EC9-FE3C-48AD-BA41-76E6C820C504}"/>
              </a:ext>
            </a:extLst>
          </p:cNvPr>
          <p:cNvSpPr/>
          <p:nvPr/>
        </p:nvSpPr>
        <p:spPr>
          <a:xfrm>
            <a:off x="2886901"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(4,2)</a:t>
            </a:r>
          </a:p>
        </p:txBody>
      </p:sp>
      <p:sp>
        <p:nvSpPr>
          <p:cNvPr id="73" name="Rectangle 72">
            <a:extLst>
              <a:ext uri="{FF2B5EF4-FFF2-40B4-BE49-F238E27FC236}">
                <a16:creationId xmlns:a16="http://schemas.microsoft.com/office/drawing/2014/main" id="{9196C125-9202-43D8-995D-45CE70208B58}"/>
              </a:ext>
            </a:extLst>
          </p:cNvPr>
          <p:cNvSpPr/>
          <p:nvPr/>
        </p:nvSpPr>
        <p:spPr>
          <a:xfrm>
            <a:off x="3558233"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(4,3)</a:t>
            </a:r>
          </a:p>
        </p:txBody>
      </p:sp>
      <p:sp>
        <p:nvSpPr>
          <p:cNvPr id="74" name="Rectangle 73">
            <a:extLst>
              <a:ext uri="{FF2B5EF4-FFF2-40B4-BE49-F238E27FC236}">
                <a16:creationId xmlns:a16="http://schemas.microsoft.com/office/drawing/2014/main" id="{7C916B8D-B5A8-4BF4-B5E5-A64F568C88E4}"/>
              </a:ext>
            </a:extLst>
          </p:cNvPr>
          <p:cNvSpPr/>
          <p:nvPr/>
        </p:nvSpPr>
        <p:spPr>
          <a:xfrm>
            <a:off x="4229565"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(4,4)</a:t>
            </a:r>
          </a:p>
        </p:txBody>
      </p:sp>
      <p:sp>
        <p:nvSpPr>
          <p:cNvPr id="67" name="Title 1">
            <a:extLst>
              <a:ext uri="{FF2B5EF4-FFF2-40B4-BE49-F238E27FC236}">
                <a16:creationId xmlns:a16="http://schemas.microsoft.com/office/drawing/2014/main" id="{FAFF9477-FF3D-4874-A418-76EFE2770E16}"/>
              </a:ext>
            </a:extLst>
          </p:cNvPr>
          <p:cNvSpPr>
            <a:spLocks noGrp="1"/>
          </p:cNvSpPr>
          <p:nvPr>
            <p:ph type="title"/>
          </p:nvPr>
        </p:nvSpPr>
        <p:spPr>
          <a:xfrm>
            <a:off x="182775" y="175657"/>
            <a:ext cx="9976104" cy="590931"/>
          </a:xfrm>
        </p:spPr>
        <p:txBody>
          <a:bodyPr/>
          <a:lstStyle/>
          <a:p>
            <a:r>
              <a:rPr lang="en-US" dirty="0"/>
              <a:t>Gang Worker vector</a:t>
            </a:r>
          </a:p>
        </p:txBody>
      </p:sp>
      <p:sp>
        <p:nvSpPr>
          <p:cNvPr id="70" name="Content Placeholder 2">
            <a:extLst>
              <a:ext uri="{FF2B5EF4-FFF2-40B4-BE49-F238E27FC236}">
                <a16:creationId xmlns:a16="http://schemas.microsoft.com/office/drawing/2014/main" id="{C0DCA0BB-4AB9-47E4-B3D1-9FFE366A8896}"/>
              </a:ext>
            </a:extLst>
          </p:cNvPr>
          <p:cNvSpPr txBox="1">
            <a:spLocks/>
          </p:cNvSpPr>
          <p:nvPr/>
        </p:nvSpPr>
        <p:spPr>
          <a:xfrm>
            <a:off x="7853214" y="2964704"/>
            <a:ext cx="3064113" cy="255510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can see that our vector length is </a:t>
            </a:r>
            <a:r>
              <a:rPr lang="en-US" b="1" dirty="0">
                <a:solidFill>
                  <a:srgbClr val="0C4E9B"/>
                </a:solidFill>
              </a:rPr>
              <a:t>much larger </a:t>
            </a:r>
            <a:r>
              <a:rPr lang="en-US" dirty="0"/>
              <a:t>than our inner-loop</a:t>
            </a:r>
          </a:p>
          <a:p>
            <a:r>
              <a:rPr lang="en-US" dirty="0"/>
              <a:t>We are </a:t>
            </a:r>
            <a:r>
              <a:rPr lang="en-US" b="1" dirty="0">
                <a:solidFill>
                  <a:srgbClr val="0C4E9B"/>
                </a:solidFill>
              </a:rPr>
              <a:t>wasting</a:t>
            </a:r>
            <a:r>
              <a:rPr lang="en-US" dirty="0"/>
              <a:t> half of our vector, meaning our code is performing half as well as it could</a:t>
            </a:r>
            <a:endParaRPr lang="en-US" b="1" dirty="0">
              <a:solidFill>
                <a:srgbClr val="0C4E9B"/>
              </a:solidFill>
            </a:endParaRPr>
          </a:p>
        </p:txBody>
      </p:sp>
      <p:sp>
        <p:nvSpPr>
          <p:cNvPr id="89" name="TextBox 88">
            <a:extLst>
              <a:ext uri="{FF2B5EF4-FFF2-40B4-BE49-F238E27FC236}">
                <a16:creationId xmlns:a16="http://schemas.microsoft.com/office/drawing/2014/main" id="{51F32ACC-DA6F-4C0C-B7EC-2D72FF9310AB}"/>
              </a:ext>
            </a:extLst>
          </p:cNvPr>
          <p:cNvSpPr txBox="1"/>
          <p:nvPr/>
        </p:nvSpPr>
        <p:spPr>
          <a:xfrm>
            <a:off x="6285202" y="865559"/>
            <a:ext cx="4029207" cy="1643527"/>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kernels loop </a:t>
            </a:r>
            <a:r>
              <a:rPr lang="en-US" sz="1400" b="1" dirty="0">
                <a:solidFill>
                  <a:srgbClr val="8E4000"/>
                </a:solidFill>
                <a:latin typeface="Consolas" panose="020B0609020204030204" pitchFamily="49" charset="0"/>
                <a:cs typeface="Courier New" panose="02070309020205020404" pitchFamily="49" charset="0"/>
              </a:rPr>
              <a:t>gang</a:t>
            </a:r>
            <a:r>
              <a:rPr lang="en-US" sz="1400" dirty="0">
                <a:solidFill>
                  <a:srgbClr val="8E4000"/>
                </a:solidFill>
                <a:latin typeface="Consolas" panose="020B0609020204030204" pitchFamily="49" charset="0"/>
                <a:cs typeface="Courier New" panose="02070309020205020404" pitchFamily="49" charset="0"/>
              </a:rPr>
              <a:t> </a:t>
            </a:r>
            <a:r>
              <a:rPr lang="en-US" sz="1400" b="1" dirty="0">
                <a:solidFill>
                  <a:srgbClr val="8E4000"/>
                </a:solidFill>
                <a:latin typeface="Consolas" panose="020B0609020204030204" pitchFamily="49" charset="0"/>
                <a:cs typeface="Courier New" panose="02070309020205020404" pitchFamily="49" charset="0"/>
              </a:rPr>
              <a:t>worker(1)</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do </a:t>
            </a:r>
            <a:r>
              <a:rPr lang="en-US" sz="1400" dirty="0">
                <a:solidFill>
                  <a:schemeClr val="bg1"/>
                </a:solidFill>
                <a:latin typeface="Consolas" panose="020B0609020204030204" pitchFamily="49" charset="0"/>
                <a:cs typeface="Courier New" panose="02070309020205020404" pitchFamily="49" charset="0"/>
              </a:rPr>
              <a:t>x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loop </a:t>
            </a:r>
            <a:r>
              <a:rPr lang="en-US" sz="1400" b="1" dirty="0">
                <a:solidFill>
                  <a:srgbClr val="8E4000"/>
                </a:solidFill>
                <a:latin typeface="Consolas" panose="020B0609020204030204" pitchFamily="49" charset="0"/>
                <a:cs typeface="Courier New" panose="02070309020205020404" pitchFamily="49" charset="0"/>
              </a:rPr>
              <a:t>vector(8)</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do</a:t>
            </a:r>
            <a:r>
              <a:rPr lang="en-US" sz="1400" dirty="0">
                <a:solidFill>
                  <a:schemeClr val="bg1"/>
                </a:solidFill>
                <a:latin typeface="Consolas" panose="020B0609020204030204" pitchFamily="49" charset="0"/>
                <a:cs typeface="Courier New" panose="02070309020205020404" pitchFamily="49" charset="0"/>
              </a:rPr>
              <a:t> y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a:t>
            </a:r>
            <a:r>
              <a:rPr lang="en-US" sz="1400" dirty="0" err="1">
                <a:solidFill>
                  <a:schemeClr val="bg1"/>
                </a:solidFill>
                <a:latin typeface="Consolas" panose="020B0609020204030204" pitchFamily="49" charset="0"/>
                <a:cs typeface="Courier New" panose="02070309020205020404" pitchFamily="49" charset="0"/>
              </a:rPr>
              <a:t>x,y</a:t>
            </a:r>
            <a:r>
              <a:rPr lang="en-US" sz="1400" dirty="0">
                <a:solidFill>
                  <a:schemeClr val="bg1"/>
                </a:solidFill>
                <a:latin typeface="Consolas" panose="020B0609020204030204" pitchFamily="49" charset="0"/>
                <a:cs typeface="Courier New" panose="02070309020205020404" pitchFamily="49" charset="0"/>
              </a:rPr>
              <a:t>) = array(</a:t>
            </a:r>
            <a:r>
              <a:rPr lang="en-US" sz="1400" dirty="0" err="1">
                <a:solidFill>
                  <a:schemeClr val="bg1"/>
                </a:solidFill>
                <a:latin typeface="Consolas" panose="020B0609020204030204" pitchFamily="49" charset="0"/>
                <a:cs typeface="Courier New" panose="02070309020205020404" pitchFamily="49" charset="0"/>
              </a:rPr>
              <a:t>x,y</a:t>
            </a:r>
            <a:r>
              <a:rPr lang="en-US" sz="1400"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end kernels</a:t>
            </a:r>
            <a:endParaRPr lang="en-US" sz="1400" dirty="0">
              <a:solidFill>
                <a:schemeClr val="bg1"/>
              </a:solidFill>
              <a:latin typeface="Consolas" panose="020B0609020204030204" pitchFamily="49" charset="0"/>
              <a:cs typeface="Courier New" panose="02070309020205020404" pitchFamily="49" charset="0"/>
            </a:endParaRPr>
          </a:p>
        </p:txBody>
      </p:sp>
      <p:sp>
        <p:nvSpPr>
          <p:cNvPr id="78" name="Rounded Rectangle 5">
            <a:extLst>
              <a:ext uri="{FF2B5EF4-FFF2-40B4-BE49-F238E27FC236}">
                <a16:creationId xmlns:a16="http://schemas.microsoft.com/office/drawing/2014/main" id="{D55AF995-D43C-4582-B53F-5DDDAB2926EE}"/>
              </a:ext>
            </a:extLst>
          </p:cNvPr>
          <p:cNvSpPr/>
          <p:nvPr/>
        </p:nvSpPr>
        <p:spPr>
          <a:xfrm>
            <a:off x="804017" y="938534"/>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79" name="Rectangle 78">
            <a:extLst>
              <a:ext uri="{FF2B5EF4-FFF2-40B4-BE49-F238E27FC236}">
                <a16:creationId xmlns:a16="http://schemas.microsoft.com/office/drawing/2014/main" id="{9C88EDE7-9994-4140-94BB-E96A1ACDFF37}"/>
              </a:ext>
            </a:extLst>
          </p:cNvPr>
          <p:cNvSpPr/>
          <p:nvPr/>
        </p:nvSpPr>
        <p:spPr>
          <a:xfrm>
            <a:off x="1111719"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AE36AC31-ADDD-4366-A571-2391DD62A860}"/>
              </a:ext>
            </a:extLst>
          </p:cNvPr>
          <p:cNvSpPr/>
          <p:nvPr/>
        </p:nvSpPr>
        <p:spPr>
          <a:xfrm>
            <a:off x="1482016"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6C2390F3-66B0-4820-A529-4C55D656431D}"/>
              </a:ext>
            </a:extLst>
          </p:cNvPr>
          <p:cNvSpPr/>
          <p:nvPr/>
        </p:nvSpPr>
        <p:spPr>
          <a:xfrm>
            <a:off x="1852313"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0AC4D7D9-49FB-4ECB-9185-1FA6C8E22226}"/>
              </a:ext>
            </a:extLst>
          </p:cNvPr>
          <p:cNvSpPr/>
          <p:nvPr/>
        </p:nvSpPr>
        <p:spPr>
          <a:xfrm>
            <a:off x="2222610"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6364F03B-ADC5-4EF2-9548-A0A04E44D52C}"/>
              </a:ext>
            </a:extLst>
          </p:cNvPr>
          <p:cNvSpPr/>
          <p:nvPr/>
        </p:nvSpPr>
        <p:spPr>
          <a:xfrm>
            <a:off x="2592907"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94792881-787B-4F82-8314-DA01927ADC19}"/>
              </a:ext>
            </a:extLst>
          </p:cNvPr>
          <p:cNvSpPr/>
          <p:nvPr/>
        </p:nvSpPr>
        <p:spPr>
          <a:xfrm>
            <a:off x="2963204"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5D9F34F3-F2A6-4F3C-B0D0-741171960FB4}"/>
              </a:ext>
            </a:extLst>
          </p:cNvPr>
          <p:cNvSpPr/>
          <p:nvPr/>
        </p:nvSpPr>
        <p:spPr>
          <a:xfrm>
            <a:off x="3336180"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BE962E65-8EE0-4CFE-81B6-D0723C1B4A66}"/>
              </a:ext>
            </a:extLst>
          </p:cNvPr>
          <p:cNvSpPr/>
          <p:nvPr/>
        </p:nvSpPr>
        <p:spPr>
          <a:xfrm>
            <a:off x="3706477" y="1502174"/>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ight Brace 86">
            <a:extLst>
              <a:ext uri="{FF2B5EF4-FFF2-40B4-BE49-F238E27FC236}">
                <a16:creationId xmlns:a16="http://schemas.microsoft.com/office/drawing/2014/main" id="{F6A2BFC9-9B98-4883-B757-5D36C3C1F0AC}"/>
              </a:ext>
            </a:extLst>
          </p:cNvPr>
          <p:cNvSpPr/>
          <p:nvPr/>
        </p:nvSpPr>
        <p:spPr>
          <a:xfrm>
            <a:off x="4169727" y="1502174"/>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88" name="TextBox 87">
            <a:extLst>
              <a:ext uri="{FF2B5EF4-FFF2-40B4-BE49-F238E27FC236}">
                <a16:creationId xmlns:a16="http://schemas.microsoft.com/office/drawing/2014/main" id="{94504155-8F29-483E-AFAD-AB465673D620}"/>
              </a:ext>
            </a:extLst>
          </p:cNvPr>
          <p:cNvSpPr txBox="1"/>
          <p:nvPr/>
        </p:nvSpPr>
        <p:spPr>
          <a:xfrm>
            <a:off x="4275275" y="1504930"/>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35" name="TextBox 134">
            <a:extLst>
              <a:ext uri="{FF2B5EF4-FFF2-40B4-BE49-F238E27FC236}">
                <a16:creationId xmlns:a16="http://schemas.microsoft.com/office/drawing/2014/main" id="{1EEBD6BE-7BC3-4C4D-B012-0BB77FE76E9B}"/>
              </a:ext>
            </a:extLst>
          </p:cNvPr>
          <p:cNvSpPr txBox="1"/>
          <p:nvPr/>
        </p:nvSpPr>
        <p:spPr>
          <a:xfrm>
            <a:off x="2295414" y="2194214"/>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36" name="Group 135">
            <a:extLst>
              <a:ext uri="{FF2B5EF4-FFF2-40B4-BE49-F238E27FC236}">
                <a16:creationId xmlns:a16="http://schemas.microsoft.com/office/drawing/2014/main" id="{7DF3502C-BEE8-4595-B9D2-0D66B6DDC4A4}"/>
              </a:ext>
            </a:extLst>
          </p:cNvPr>
          <p:cNvGrpSpPr/>
          <p:nvPr/>
        </p:nvGrpSpPr>
        <p:grpSpPr>
          <a:xfrm>
            <a:off x="1190092" y="1120470"/>
            <a:ext cx="2824680" cy="400110"/>
            <a:chOff x="1277488" y="1499022"/>
            <a:chExt cx="2824680" cy="400110"/>
          </a:xfrm>
        </p:grpSpPr>
        <p:sp>
          <p:nvSpPr>
            <p:cNvPr id="137" name="TextBox 136">
              <a:extLst>
                <a:ext uri="{FF2B5EF4-FFF2-40B4-BE49-F238E27FC236}">
                  <a16:creationId xmlns:a16="http://schemas.microsoft.com/office/drawing/2014/main" id="{58E9FE33-D975-470E-8717-C750F62CD517}"/>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38" name="Straight Arrow Connector 137">
              <a:extLst>
                <a:ext uri="{FF2B5EF4-FFF2-40B4-BE49-F238E27FC236}">
                  <a16:creationId xmlns:a16="http://schemas.microsoft.com/office/drawing/2014/main" id="{D7B0E031-3922-4D31-A55D-6E3AFC091181}"/>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39" name="Straight Arrow Connector 138">
              <a:extLst>
                <a:ext uri="{FF2B5EF4-FFF2-40B4-BE49-F238E27FC236}">
                  <a16:creationId xmlns:a16="http://schemas.microsoft.com/office/drawing/2014/main" id="{C4F50850-CAB5-45C2-9C8F-EB3D52728985}"/>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07" name="Rectangle 106">
            <a:extLst>
              <a:ext uri="{FF2B5EF4-FFF2-40B4-BE49-F238E27FC236}">
                <a16:creationId xmlns:a16="http://schemas.microsoft.com/office/drawing/2014/main" id="{B0835511-F056-4864-8111-E2F91CE52263}"/>
              </a:ext>
            </a:extLst>
          </p:cNvPr>
          <p:cNvSpPr/>
          <p:nvPr/>
        </p:nvSpPr>
        <p:spPr>
          <a:xfrm>
            <a:off x="5053215" y="2987850"/>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704F9386-4AD0-4752-93C0-A150CEE7739D}"/>
              </a:ext>
            </a:extLst>
          </p:cNvPr>
          <p:cNvSpPr/>
          <p:nvPr/>
        </p:nvSpPr>
        <p:spPr>
          <a:xfrm>
            <a:off x="5713989" y="2987850"/>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116">
            <a:extLst>
              <a:ext uri="{FF2B5EF4-FFF2-40B4-BE49-F238E27FC236}">
                <a16:creationId xmlns:a16="http://schemas.microsoft.com/office/drawing/2014/main" id="{1B8EC06D-ABAA-4576-9D77-98B5BC4C6C83}"/>
              </a:ext>
            </a:extLst>
          </p:cNvPr>
          <p:cNvSpPr/>
          <p:nvPr/>
        </p:nvSpPr>
        <p:spPr>
          <a:xfrm>
            <a:off x="6382821" y="2987850"/>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Rectangle 117">
            <a:extLst>
              <a:ext uri="{FF2B5EF4-FFF2-40B4-BE49-F238E27FC236}">
                <a16:creationId xmlns:a16="http://schemas.microsoft.com/office/drawing/2014/main" id="{EE9886A8-6910-4238-ADA3-1A9538119A68}"/>
              </a:ext>
            </a:extLst>
          </p:cNvPr>
          <p:cNvSpPr/>
          <p:nvPr/>
        </p:nvSpPr>
        <p:spPr>
          <a:xfrm>
            <a:off x="7054153" y="2987850"/>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Rectangle 122">
            <a:extLst>
              <a:ext uri="{FF2B5EF4-FFF2-40B4-BE49-F238E27FC236}">
                <a16:creationId xmlns:a16="http://schemas.microsoft.com/office/drawing/2014/main" id="{96B3D0AA-FF81-4C22-A3F1-34223C1D9251}"/>
              </a:ext>
            </a:extLst>
          </p:cNvPr>
          <p:cNvSpPr/>
          <p:nvPr/>
        </p:nvSpPr>
        <p:spPr>
          <a:xfrm>
            <a:off x="2213828" y="289908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124" name="Rectangle 123">
            <a:extLst>
              <a:ext uri="{FF2B5EF4-FFF2-40B4-BE49-F238E27FC236}">
                <a16:creationId xmlns:a16="http://schemas.microsoft.com/office/drawing/2014/main" id="{6ACAE25B-A262-4D39-A862-4725D0EDF31F}"/>
              </a:ext>
            </a:extLst>
          </p:cNvPr>
          <p:cNvSpPr/>
          <p:nvPr/>
        </p:nvSpPr>
        <p:spPr>
          <a:xfrm>
            <a:off x="2885160" y="289908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125" name="Rectangle 124">
            <a:extLst>
              <a:ext uri="{FF2B5EF4-FFF2-40B4-BE49-F238E27FC236}">
                <a16:creationId xmlns:a16="http://schemas.microsoft.com/office/drawing/2014/main" id="{FF2BEAE9-455D-4FA7-80C6-E7C2F01F8FDD}"/>
              </a:ext>
            </a:extLst>
          </p:cNvPr>
          <p:cNvSpPr/>
          <p:nvPr/>
        </p:nvSpPr>
        <p:spPr>
          <a:xfrm>
            <a:off x="3556492" y="289908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126" name="Rectangle 125">
            <a:extLst>
              <a:ext uri="{FF2B5EF4-FFF2-40B4-BE49-F238E27FC236}">
                <a16:creationId xmlns:a16="http://schemas.microsoft.com/office/drawing/2014/main" id="{6B60BC1C-C9F8-4D66-9A81-E8302D01C17D}"/>
              </a:ext>
            </a:extLst>
          </p:cNvPr>
          <p:cNvSpPr/>
          <p:nvPr/>
        </p:nvSpPr>
        <p:spPr>
          <a:xfrm>
            <a:off x="4227824" y="2899084"/>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132" name="TextBox 131">
            <a:extLst>
              <a:ext uri="{FF2B5EF4-FFF2-40B4-BE49-F238E27FC236}">
                <a16:creationId xmlns:a16="http://schemas.microsoft.com/office/drawing/2014/main" id="{EBE52535-D130-431B-89E4-340CFA14A8A1}"/>
              </a:ext>
            </a:extLst>
          </p:cNvPr>
          <p:cNvSpPr txBox="1"/>
          <p:nvPr/>
        </p:nvSpPr>
        <p:spPr>
          <a:xfrm>
            <a:off x="-220191" y="2977946"/>
            <a:ext cx="1602469" cy="461665"/>
          </a:xfrm>
          <a:prstGeom prst="rect">
            <a:avLst/>
          </a:prstGeom>
          <a:noFill/>
        </p:spPr>
        <p:txBody>
          <a:bodyPr wrap="square" rtlCol="0">
            <a:spAutoFit/>
          </a:bodyPr>
          <a:lstStyle/>
          <a:p>
            <a:pPr algn="ctr"/>
            <a:r>
              <a:rPr lang="en-US" sz="2400" b="1" dirty="0">
                <a:solidFill>
                  <a:srgbClr val="FF0000"/>
                </a:solidFill>
                <a:latin typeface="Trebuchet MS" pitchFamily="34" charset="0"/>
              </a:rPr>
              <a:t>Gang</a:t>
            </a:r>
          </a:p>
        </p:txBody>
      </p:sp>
      <p:sp>
        <p:nvSpPr>
          <p:cNvPr id="133" name="TextBox 132">
            <a:extLst>
              <a:ext uri="{FF2B5EF4-FFF2-40B4-BE49-F238E27FC236}">
                <a16:creationId xmlns:a16="http://schemas.microsoft.com/office/drawing/2014/main" id="{F1312548-F89F-43C2-969A-92995F494ACF}"/>
              </a:ext>
            </a:extLst>
          </p:cNvPr>
          <p:cNvSpPr txBox="1"/>
          <p:nvPr/>
        </p:nvSpPr>
        <p:spPr>
          <a:xfrm>
            <a:off x="3563517" y="2939109"/>
            <a:ext cx="2824680" cy="523220"/>
          </a:xfrm>
          <a:prstGeom prst="rect">
            <a:avLst/>
          </a:prstGeom>
          <a:noFill/>
        </p:spPr>
        <p:txBody>
          <a:bodyPr wrap="square" rtlCol="0">
            <a:spAutoFit/>
          </a:bodyPr>
          <a:lstStyle/>
          <a:p>
            <a:pPr algn="ctr"/>
            <a:r>
              <a:rPr lang="en-US" sz="2800" b="1" dirty="0">
                <a:ln>
                  <a:solidFill>
                    <a:schemeClr val="bg1"/>
                  </a:solidFill>
                </a:ln>
                <a:latin typeface="Trebuchet MS" pitchFamily="34" charset="0"/>
              </a:rPr>
              <a:t>Vector</a:t>
            </a:r>
          </a:p>
        </p:txBody>
      </p:sp>
      <p:cxnSp>
        <p:nvCxnSpPr>
          <p:cNvPr id="134" name="Straight Arrow Connector 133">
            <a:extLst>
              <a:ext uri="{FF2B5EF4-FFF2-40B4-BE49-F238E27FC236}">
                <a16:creationId xmlns:a16="http://schemas.microsoft.com/office/drawing/2014/main" id="{2F850DB5-ADBA-48F7-AB9D-92605F72A6C7}"/>
              </a:ext>
            </a:extLst>
          </p:cNvPr>
          <p:cNvCxnSpPr>
            <a:cxnSpLocks/>
          </p:cNvCxnSpPr>
          <p:nvPr/>
        </p:nvCxnSpPr>
        <p:spPr>
          <a:xfrm>
            <a:off x="5617144" y="3236880"/>
            <a:ext cx="1673299"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0" name="Straight Arrow Connector 139">
            <a:extLst>
              <a:ext uri="{FF2B5EF4-FFF2-40B4-BE49-F238E27FC236}">
                <a16:creationId xmlns:a16="http://schemas.microsoft.com/office/drawing/2014/main" id="{3BE9D71C-725E-47CB-A0D2-EAEA8A838F58}"/>
              </a:ext>
            </a:extLst>
          </p:cNvPr>
          <p:cNvCxnSpPr>
            <a:cxnSpLocks/>
          </p:cNvCxnSpPr>
          <p:nvPr/>
        </p:nvCxnSpPr>
        <p:spPr>
          <a:xfrm flipH="1">
            <a:off x="2626703" y="3234902"/>
            <a:ext cx="1726015"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41" name="TextBox 140">
            <a:extLst>
              <a:ext uri="{FF2B5EF4-FFF2-40B4-BE49-F238E27FC236}">
                <a16:creationId xmlns:a16="http://schemas.microsoft.com/office/drawing/2014/main" id="{9F6C4936-C844-458E-BA80-C9637D75D115}"/>
              </a:ext>
            </a:extLst>
          </p:cNvPr>
          <p:cNvSpPr txBox="1"/>
          <p:nvPr/>
        </p:nvSpPr>
        <p:spPr>
          <a:xfrm>
            <a:off x="824148" y="3054680"/>
            <a:ext cx="1602469" cy="369332"/>
          </a:xfrm>
          <a:prstGeom prst="rect">
            <a:avLst/>
          </a:prstGeom>
          <a:noFill/>
        </p:spPr>
        <p:txBody>
          <a:bodyPr wrap="square" rtlCol="0">
            <a:spAutoFit/>
          </a:bodyPr>
          <a:lstStyle/>
          <a:p>
            <a:pPr algn="ctr"/>
            <a:r>
              <a:rPr lang="en-US" b="1" dirty="0">
                <a:solidFill>
                  <a:srgbClr val="0C4E9B"/>
                </a:solidFill>
                <a:latin typeface="Trebuchet MS" pitchFamily="34" charset="0"/>
              </a:rPr>
              <a:t>1 Worker</a:t>
            </a:r>
          </a:p>
        </p:txBody>
      </p:sp>
      <p:sp>
        <p:nvSpPr>
          <p:cNvPr id="142" name="Rectangle 141">
            <a:extLst>
              <a:ext uri="{FF2B5EF4-FFF2-40B4-BE49-F238E27FC236}">
                <a16:creationId xmlns:a16="http://schemas.microsoft.com/office/drawing/2014/main" id="{9EE5D3DB-401D-4F5E-AEE7-5EA9E8F33DC4}"/>
              </a:ext>
            </a:extLst>
          </p:cNvPr>
          <p:cNvSpPr/>
          <p:nvPr/>
        </p:nvSpPr>
        <p:spPr>
          <a:xfrm>
            <a:off x="5053215" y="3659182"/>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A736A4DA-9B6C-4EAA-B5D3-939B6C939CD4}"/>
              </a:ext>
            </a:extLst>
          </p:cNvPr>
          <p:cNvSpPr/>
          <p:nvPr/>
        </p:nvSpPr>
        <p:spPr>
          <a:xfrm>
            <a:off x="5713989" y="3659182"/>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E6131A2D-1DAA-47F2-9686-4256CDC67B6A}"/>
              </a:ext>
            </a:extLst>
          </p:cNvPr>
          <p:cNvSpPr/>
          <p:nvPr/>
        </p:nvSpPr>
        <p:spPr>
          <a:xfrm>
            <a:off x="6382821" y="3659182"/>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DD2D14B1-D429-43DD-9F4C-03B0ABE767B5}"/>
              </a:ext>
            </a:extLst>
          </p:cNvPr>
          <p:cNvSpPr/>
          <p:nvPr/>
        </p:nvSpPr>
        <p:spPr>
          <a:xfrm>
            <a:off x="7054153" y="3659182"/>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Rectangle 149">
            <a:extLst>
              <a:ext uri="{FF2B5EF4-FFF2-40B4-BE49-F238E27FC236}">
                <a16:creationId xmlns:a16="http://schemas.microsoft.com/office/drawing/2014/main" id="{EFB4852D-2F3D-40C5-8D09-C83AFDB1F6D0}"/>
              </a:ext>
            </a:extLst>
          </p:cNvPr>
          <p:cNvSpPr/>
          <p:nvPr/>
        </p:nvSpPr>
        <p:spPr>
          <a:xfrm>
            <a:off x="2209091" y="356922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155" name="Rectangle 154">
            <a:extLst>
              <a:ext uri="{FF2B5EF4-FFF2-40B4-BE49-F238E27FC236}">
                <a16:creationId xmlns:a16="http://schemas.microsoft.com/office/drawing/2014/main" id="{BD5B4CE2-D472-4E9B-B107-25DC9A74BE4D}"/>
              </a:ext>
            </a:extLst>
          </p:cNvPr>
          <p:cNvSpPr/>
          <p:nvPr/>
        </p:nvSpPr>
        <p:spPr>
          <a:xfrm>
            <a:off x="2880423" y="356922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156" name="Rectangle 155">
            <a:extLst>
              <a:ext uri="{FF2B5EF4-FFF2-40B4-BE49-F238E27FC236}">
                <a16:creationId xmlns:a16="http://schemas.microsoft.com/office/drawing/2014/main" id="{C1DB9C8D-FFB5-488A-B379-780A76447A16}"/>
              </a:ext>
            </a:extLst>
          </p:cNvPr>
          <p:cNvSpPr/>
          <p:nvPr/>
        </p:nvSpPr>
        <p:spPr>
          <a:xfrm>
            <a:off x="3551755" y="356922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157" name="Rectangle 156">
            <a:extLst>
              <a:ext uri="{FF2B5EF4-FFF2-40B4-BE49-F238E27FC236}">
                <a16:creationId xmlns:a16="http://schemas.microsoft.com/office/drawing/2014/main" id="{3866B707-7993-46CE-874B-40CA58713608}"/>
              </a:ext>
            </a:extLst>
          </p:cNvPr>
          <p:cNvSpPr/>
          <p:nvPr/>
        </p:nvSpPr>
        <p:spPr>
          <a:xfrm>
            <a:off x="4223087" y="356922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127" name="Rounded Rectangle 5">
            <a:extLst>
              <a:ext uri="{FF2B5EF4-FFF2-40B4-BE49-F238E27FC236}">
                <a16:creationId xmlns:a16="http://schemas.microsoft.com/office/drawing/2014/main" id="{C17B60E9-8154-4DAC-BD75-E6244D654BE3}"/>
              </a:ext>
            </a:extLst>
          </p:cNvPr>
          <p:cNvSpPr/>
          <p:nvPr/>
        </p:nvSpPr>
        <p:spPr>
          <a:xfrm>
            <a:off x="1023555" y="2890017"/>
            <a:ext cx="6732814" cy="684436"/>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71" name="Rectangle 170">
            <a:extLst>
              <a:ext uri="{FF2B5EF4-FFF2-40B4-BE49-F238E27FC236}">
                <a16:creationId xmlns:a16="http://schemas.microsoft.com/office/drawing/2014/main" id="{C38439E4-BA12-4FA2-8E25-030E181A6708}"/>
              </a:ext>
            </a:extLst>
          </p:cNvPr>
          <p:cNvSpPr/>
          <p:nvPr/>
        </p:nvSpPr>
        <p:spPr>
          <a:xfrm>
            <a:off x="5053215" y="4330514"/>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ectangle 171">
            <a:extLst>
              <a:ext uri="{FF2B5EF4-FFF2-40B4-BE49-F238E27FC236}">
                <a16:creationId xmlns:a16="http://schemas.microsoft.com/office/drawing/2014/main" id="{4C4B4B04-F3BC-40EC-8E59-D9C934AB9991}"/>
              </a:ext>
            </a:extLst>
          </p:cNvPr>
          <p:cNvSpPr/>
          <p:nvPr/>
        </p:nvSpPr>
        <p:spPr>
          <a:xfrm>
            <a:off x="5713989" y="4330514"/>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ectangle 172">
            <a:extLst>
              <a:ext uri="{FF2B5EF4-FFF2-40B4-BE49-F238E27FC236}">
                <a16:creationId xmlns:a16="http://schemas.microsoft.com/office/drawing/2014/main" id="{2933CC15-7327-4D35-B0AB-1AEFFA381A29}"/>
              </a:ext>
            </a:extLst>
          </p:cNvPr>
          <p:cNvSpPr/>
          <p:nvPr/>
        </p:nvSpPr>
        <p:spPr>
          <a:xfrm>
            <a:off x="6382821" y="4330514"/>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ectangle 173">
            <a:extLst>
              <a:ext uri="{FF2B5EF4-FFF2-40B4-BE49-F238E27FC236}">
                <a16:creationId xmlns:a16="http://schemas.microsoft.com/office/drawing/2014/main" id="{9D3B8435-A767-4792-9A39-84E51FC8114B}"/>
              </a:ext>
            </a:extLst>
          </p:cNvPr>
          <p:cNvSpPr/>
          <p:nvPr/>
        </p:nvSpPr>
        <p:spPr>
          <a:xfrm>
            <a:off x="7054153" y="4330514"/>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Rectangle 174">
            <a:extLst>
              <a:ext uri="{FF2B5EF4-FFF2-40B4-BE49-F238E27FC236}">
                <a16:creationId xmlns:a16="http://schemas.microsoft.com/office/drawing/2014/main" id="{9414F2DB-AE63-4A4A-82EE-F0F3C586D604}"/>
              </a:ext>
            </a:extLst>
          </p:cNvPr>
          <p:cNvSpPr/>
          <p:nvPr/>
        </p:nvSpPr>
        <p:spPr>
          <a:xfrm>
            <a:off x="2209088" y="423702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176" name="Rectangle 175">
            <a:extLst>
              <a:ext uri="{FF2B5EF4-FFF2-40B4-BE49-F238E27FC236}">
                <a16:creationId xmlns:a16="http://schemas.microsoft.com/office/drawing/2014/main" id="{4C58500C-4B3C-4DA1-9499-010B9A4D90B3}"/>
              </a:ext>
            </a:extLst>
          </p:cNvPr>
          <p:cNvSpPr/>
          <p:nvPr/>
        </p:nvSpPr>
        <p:spPr>
          <a:xfrm>
            <a:off x="2880420" y="423702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177" name="Rectangle 176">
            <a:extLst>
              <a:ext uri="{FF2B5EF4-FFF2-40B4-BE49-F238E27FC236}">
                <a16:creationId xmlns:a16="http://schemas.microsoft.com/office/drawing/2014/main" id="{70EB28AD-0AB2-4939-9725-017CB7860184}"/>
              </a:ext>
            </a:extLst>
          </p:cNvPr>
          <p:cNvSpPr/>
          <p:nvPr/>
        </p:nvSpPr>
        <p:spPr>
          <a:xfrm>
            <a:off x="3551752" y="423702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178" name="Rectangle 177">
            <a:extLst>
              <a:ext uri="{FF2B5EF4-FFF2-40B4-BE49-F238E27FC236}">
                <a16:creationId xmlns:a16="http://schemas.microsoft.com/office/drawing/2014/main" id="{7D8A0F4D-0E7F-4602-946C-0E2B0CC7EE6C}"/>
              </a:ext>
            </a:extLst>
          </p:cNvPr>
          <p:cNvSpPr/>
          <p:nvPr/>
        </p:nvSpPr>
        <p:spPr>
          <a:xfrm>
            <a:off x="4223084" y="423702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158" name="Rounded Rectangle 5">
            <a:extLst>
              <a:ext uri="{FF2B5EF4-FFF2-40B4-BE49-F238E27FC236}">
                <a16:creationId xmlns:a16="http://schemas.microsoft.com/office/drawing/2014/main" id="{2D2D6895-022D-41BB-B34A-24ED6EB6757C}"/>
              </a:ext>
            </a:extLst>
          </p:cNvPr>
          <p:cNvSpPr/>
          <p:nvPr/>
        </p:nvSpPr>
        <p:spPr>
          <a:xfrm>
            <a:off x="2213699" y="3574101"/>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80" name="Rectangle 179">
            <a:extLst>
              <a:ext uri="{FF2B5EF4-FFF2-40B4-BE49-F238E27FC236}">
                <a16:creationId xmlns:a16="http://schemas.microsoft.com/office/drawing/2014/main" id="{C0874A58-BF04-4AF0-A04C-64A340F128DE}"/>
              </a:ext>
            </a:extLst>
          </p:cNvPr>
          <p:cNvSpPr/>
          <p:nvPr/>
        </p:nvSpPr>
        <p:spPr>
          <a:xfrm>
            <a:off x="5053215" y="5001846"/>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ectangle 180">
            <a:extLst>
              <a:ext uri="{FF2B5EF4-FFF2-40B4-BE49-F238E27FC236}">
                <a16:creationId xmlns:a16="http://schemas.microsoft.com/office/drawing/2014/main" id="{19F3185C-A29D-42CE-8210-579D6146A2D9}"/>
              </a:ext>
            </a:extLst>
          </p:cNvPr>
          <p:cNvSpPr/>
          <p:nvPr/>
        </p:nvSpPr>
        <p:spPr>
          <a:xfrm>
            <a:off x="5713989" y="5001846"/>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Rectangle 181">
            <a:extLst>
              <a:ext uri="{FF2B5EF4-FFF2-40B4-BE49-F238E27FC236}">
                <a16:creationId xmlns:a16="http://schemas.microsoft.com/office/drawing/2014/main" id="{D7401A87-DC0E-4FB9-8C29-C738D4EA28E7}"/>
              </a:ext>
            </a:extLst>
          </p:cNvPr>
          <p:cNvSpPr/>
          <p:nvPr/>
        </p:nvSpPr>
        <p:spPr>
          <a:xfrm>
            <a:off x="6382821" y="5001846"/>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Rectangle 182">
            <a:extLst>
              <a:ext uri="{FF2B5EF4-FFF2-40B4-BE49-F238E27FC236}">
                <a16:creationId xmlns:a16="http://schemas.microsoft.com/office/drawing/2014/main" id="{32AF5CC1-9628-46AF-8FAD-B5050A8F4197}"/>
              </a:ext>
            </a:extLst>
          </p:cNvPr>
          <p:cNvSpPr/>
          <p:nvPr/>
        </p:nvSpPr>
        <p:spPr>
          <a:xfrm>
            <a:off x="7054153" y="5001846"/>
            <a:ext cx="497318" cy="497318"/>
          </a:xfrm>
          <a:prstGeom prst="rect">
            <a:avLst/>
          </a:prstGeom>
          <a:solidFill>
            <a:srgbClr val="0080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Rectangle 183">
            <a:extLst>
              <a:ext uri="{FF2B5EF4-FFF2-40B4-BE49-F238E27FC236}">
                <a16:creationId xmlns:a16="http://schemas.microsoft.com/office/drawing/2014/main" id="{0487AEC7-1F49-42FF-8341-70EF4DB6B25C}"/>
              </a:ext>
            </a:extLst>
          </p:cNvPr>
          <p:cNvSpPr/>
          <p:nvPr/>
        </p:nvSpPr>
        <p:spPr>
          <a:xfrm>
            <a:off x="2216146" y="49154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(4,1)</a:t>
            </a:r>
          </a:p>
        </p:txBody>
      </p:sp>
      <p:sp>
        <p:nvSpPr>
          <p:cNvPr id="185" name="Rectangle 184">
            <a:extLst>
              <a:ext uri="{FF2B5EF4-FFF2-40B4-BE49-F238E27FC236}">
                <a16:creationId xmlns:a16="http://schemas.microsoft.com/office/drawing/2014/main" id="{952E3B40-FB0E-467E-89B5-884D72F647A3}"/>
              </a:ext>
            </a:extLst>
          </p:cNvPr>
          <p:cNvSpPr/>
          <p:nvPr/>
        </p:nvSpPr>
        <p:spPr>
          <a:xfrm>
            <a:off x="2887478" y="49154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(4,2)</a:t>
            </a:r>
          </a:p>
        </p:txBody>
      </p:sp>
      <p:sp>
        <p:nvSpPr>
          <p:cNvPr id="186" name="Rectangle 185">
            <a:extLst>
              <a:ext uri="{FF2B5EF4-FFF2-40B4-BE49-F238E27FC236}">
                <a16:creationId xmlns:a16="http://schemas.microsoft.com/office/drawing/2014/main" id="{EB1C9256-F8C4-41D7-8FBF-03D14C4A6191}"/>
              </a:ext>
            </a:extLst>
          </p:cNvPr>
          <p:cNvSpPr/>
          <p:nvPr/>
        </p:nvSpPr>
        <p:spPr>
          <a:xfrm>
            <a:off x="3558810" y="49154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(4,3)</a:t>
            </a:r>
          </a:p>
        </p:txBody>
      </p:sp>
      <p:sp>
        <p:nvSpPr>
          <p:cNvPr id="187" name="Rectangle 186">
            <a:extLst>
              <a:ext uri="{FF2B5EF4-FFF2-40B4-BE49-F238E27FC236}">
                <a16:creationId xmlns:a16="http://schemas.microsoft.com/office/drawing/2014/main" id="{D9362211-31B7-4769-BB3F-4E0F32333D8F}"/>
              </a:ext>
            </a:extLst>
          </p:cNvPr>
          <p:cNvSpPr/>
          <p:nvPr/>
        </p:nvSpPr>
        <p:spPr>
          <a:xfrm>
            <a:off x="4230142" y="491541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(4,4)</a:t>
            </a:r>
          </a:p>
        </p:txBody>
      </p:sp>
      <p:sp>
        <p:nvSpPr>
          <p:cNvPr id="179" name="Rounded Rectangle 5">
            <a:extLst>
              <a:ext uri="{FF2B5EF4-FFF2-40B4-BE49-F238E27FC236}">
                <a16:creationId xmlns:a16="http://schemas.microsoft.com/office/drawing/2014/main" id="{4CD35D3C-3F76-4C43-AF82-04124B03DB02}"/>
              </a:ext>
            </a:extLst>
          </p:cNvPr>
          <p:cNvSpPr/>
          <p:nvPr/>
        </p:nvSpPr>
        <p:spPr>
          <a:xfrm>
            <a:off x="2214024" y="4242257"/>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88" name="Rounded Rectangle 5">
            <a:extLst>
              <a:ext uri="{FF2B5EF4-FFF2-40B4-BE49-F238E27FC236}">
                <a16:creationId xmlns:a16="http://schemas.microsoft.com/office/drawing/2014/main" id="{ECC30616-621E-45DE-9746-B800EACDDBA3}"/>
              </a:ext>
            </a:extLst>
          </p:cNvPr>
          <p:cNvSpPr/>
          <p:nvPr/>
        </p:nvSpPr>
        <p:spPr>
          <a:xfrm>
            <a:off x="2213699" y="4916764"/>
            <a:ext cx="5532119" cy="671332"/>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2214396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500"/>
                                        <p:tgtEl>
                                          <p:spTgt spid="10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6"/>
                                        </p:tgtEl>
                                        <p:attrNameLst>
                                          <p:attrName>style.visibility</p:attrName>
                                        </p:attrNameLst>
                                      </p:cBhvr>
                                      <p:to>
                                        <p:strVal val="visible"/>
                                      </p:to>
                                    </p:set>
                                    <p:animEffect transition="in" filter="fade">
                                      <p:cBhvr>
                                        <p:cTn id="10" dur="500"/>
                                        <p:tgtEl>
                                          <p:spTgt spid="1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7"/>
                                        </p:tgtEl>
                                        <p:attrNameLst>
                                          <p:attrName>style.visibility</p:attrName>
                                        </p:attrNameLst>
                                      </p:cBhvr>
                                      <p:to>
                                        <p:strVal val="visible"/>
                                      </p:to>
                                    </p:set>
                                    <p:animEffect transition="in" filter="fade">
                                      <p:cBhvr>
                                        <p:cTn id="13" dur="500"/>
                                        <p:tgtEl>
                                          <p:spTgt spid="1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8"/>
                                        </p:tgtEl>
                                        <p:attrNameLst>
                                          <p:attrName>style.visibility</p:attrName>
                                        </p:attrNameLst>
                                      </p:cBhvr>
                                      <p:to>
                                        <p:strVal val="visible"/>
                                      </p:to>
                                    </p:set>
                                    <p:animEffect transition="in" filter="fade">
                                      <p:cBhvr>
                                        <p:cTn id="16" dur="500"/>
                                        <p:tgtEl>
                                          <p:spTgt spid="11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3"/>
                                        </p:tgtEl>
                                        <p:attrNameLst>
                                          <p:attrName>style.visibility</p:attrName>
                                        </p:attrNameLst>
                                      </p:cBhvr>
                                      <p:to>
                                        <p:strVal val="visible"/>
                                      </p:to>
                                    </p:set>
                                    <p:animEffect transition="in" filter="fade">
                                      <p:cBhvr>
                                        <p:cTn id="19" dur="500"/>
                                        <p:tgtEl>
                                          <p:spTgt spid="12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4"/>
                                        </p:tgtEl>
                                        <p:attrNameLst>
                                          <p:attrName>style.visibility</p:attrName>
                                        </p:attrNameLst>
                                      </p:cBhvr>
                                      <p:to>
                                        <p:strVal val="visible"/>
                                      </p:to>
                                    </p:set>
                                    <p:animEffect transition="in" filter="fade">
                                      <p:cBhvr>
                                        <p:cTn id="22" dur="500"/>
                                        <p:tgtEl>
                                          <p:spTgt spid="12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5"/>
                                        </p:tgtEl>
                                        <p:attrNameLst>
                                          <p:attrName>style.visibility</p:attrName>
                                        </p:attrNameLst>
                                      </p:cBhvr>
                                      <p:to>
                                        <p:strVal val="visible"/>
                                      </p:to>
                                    </p:set>
                                    <p:animEffect transition="in" filter="fade">
                                      <p:cBhvr>
                                        <p:cTn id="25" dur="500"/>
                                        <p:tgtEl>
                                          <p:spTgt spid="12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26"/>
                                        </p:tgtEl>
                                        <p:attrNameLst>
                                          <p:attrName>style.visibility</p:attrName>
                                        </p:attrNameLst>
                                      </p:cBhvr>
                                      <p:to>
                                        <p:strVal val="visible"/>
                                      </p:to>
                                    </p:set>
                                    <p:animEffect transition="in" filter="fade">
                                      <p:cBhvr>
                                        <p:cTn id="28" dur="500"/>
                                        <p:tgtEl>
                                          <p:spTgt spid="126"/>
                                        </p:tgtEl>
                                      </p:cBhvr>
                                    </p:animEffec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127"/>
                                        </p:tgtEl>
                                        <p:attrNameLst>
                                          <p:attrName>style.visibility</p:attrName>
                                        </p:attrNameLst>
                                      </p:cBhvr>
                                      <p:to>
                                        <p:strVal val="visible"/>
                                      </p:to>
                                    </p:set>
                                    <p:animEffect transition="in" filter="fade">
                                      <p:cBhvr>
                                        <p:cTn id="32" dur="500"/>
                                        <p:tgtEl>
                                          <p:spTgt spid="127"/>
                                        </p:tgtEl>
                                      </p:cBhvr>
                                    </p:animEffect>
                                  </p:childTnLst>
                                </p:cTn>
                              </p:par>
                            </p:childTnLst>
                          </p:cTn>
                        </p:par>
                        <p:par>
                          <p:cTn id="33" fill="hold">
                            <p:stCondLst>
                              <p:cond delay="1000"/>
                            </p:stCondLst>
                            <p:childTnLst>
                              <p:par>
                                <p:cTn id="34" presetID="10" presetClass="entr" presetSubtype="0" fill="hold" grpId="0" nodeType="afterEffect">
                                  <p:stCondLst>
                                    <p:cond delay="500"/>
                                  </p:stCondLst>
                                  <p:childTnLst>
                                    <p:set>
                                      <p:cBhvr>
                                        <p:cTn id="35" dur="1" fill="hold">
                                          <p:stCondLst>
                                            <p:cond delay="0"/>
                                          </p:stCondLst>
                                        </p:cTn>
                                        <p:tgtEl>
                                          <p:spTgt spid="132"/>
                                        </p:tgtEl>
                                        <p:attrNameLst>
                                          <p:attrName>style.visibility</p:attrName>
                                        </p:attrNameLst>
                                      </p:cBhvr>
                                      <p:to>
                                        <p:strVal val="visible"/>
                                      </p:to>
                                    </p:set>
                                    <p:animEffect transition="in" filter="fade">
                                      <p:cBhvr>
                                        <p:cTn id="36" dur="500"/>
                                        <p:tgtEl>
                                          <p:spTgt spid="132"/>
                                        </p:tgtEl>
                                      </p:cBhvr>
                                    </p:animEffect>
                                  </p:childTnLst>
                                </p:cTn>
                              </p:par>
                              <p:par>
                                <p:cTn id="37" presetID="16" presetClass="entr" presetSubtype="37" fill="hold" grpId="0" nodeType="withEffect">
                                  <p:stCondLst>
                                    <p:cond delay="0"/>
                                  </p:stCondLst>
                                  <p:childTnLst>
                                    <p:set>
                                      <p:cBhvr>
                                        <p:cTn id="38" dur="1" fill="hold">
                                          <p:stCondLst>
                                            <p:cond delay="0"/>
                                          </p:stCondLst>
                                        </p:cTn>
                                        <p:tgtEl>
                                          <p:spTgt spid="133"/>
                                        </p:tgtEl>
                                        <p:attrNameLst>
                                          <p:attrName>style.visibility</p:attrName>
                                        </p:attrNameLst>
                                      </p:cBhvr>
                                      <p:to>
                                        <p:strVal val="visible"/>
                                      </p:to>
                                    </p:set>
                                    <p:animEffect transition="in" filter="barn(outVertical)">
                                      <p:cBhvr>
                                        <p:cTn id="39" dur="500"/>
                                        <p:tgtEl>
                                          <p:spTgt spid="133"/>
                                        </p:tgtEl>
                                      </p:cBhvr>
                                    </p:animEffect>
                                  </p:childTnLst>
                                </p:cTn>
                              </p:par>
                              <p:par>
                                <p:cTn id="40" presetID="22" presetClass="entr" presetSubtype="8" fill="hold" nodeType="withEffect">
                                  <p:stCondLst>
                                    <p:cond delay="50"/>
                                  </p:stCondLst>
                                  <p:childTnLst>
                                    <p:set>
                                      <p:cBhvr>
                                        <p:cTn id="41" dur="1" fill="hold">
                                          <p:stCondLst>
                                            <p:cond delay="0"/>
                                          </p:stCondLst>
                                        </p:cTn>
                                        <p:tgtEl>
                                          <p:spTgt spid="134"/>
                                        </p:tgtEl>
                                        <p:attrNameLst>
                                          <p:attrName>style.visibility</p:attrName>
                                        </p:attrNameLst>
                                      </p:cBhvr>
                                      <p:to>
                                        <p:strVal val="visible"/>
                                      </p:to>
                                    </p:set>
                                    <p:animEffect transition="in" filter="wipe(left)">
                                      <p:cBhvr>
                                        <p:cTn id="42" dur="500"/>
                                        <p:tgtEl>
                                          <p:spTgt spid="134"/>
                                        </p:tgtEl>
                                      </p:cBhvr>
                                    </p:animEffect>
                                  </p:childTnLst>
                                </p:cTn>
                              </p:par>
                              <p:par>
                                <p:cTn id="43" presetID="22" presetClass="entr" presetSubtype="2" fill="hold" nodeType="withEffect">
                                  <p:stCondLst>
                                    <p:cond delay="50"/>
                                  </p:stCondLst>
                                  <p:childTnLst>
                                    <p:set>
                                      <p:cBhvr>
                                        <p:cTn id="44" dur="1" fill="hold">
                                          <p:stCondLst>
                                            <p:cond delay="0"/>
                                          </p:stCondLst>
                                        </p:cTn>
                                        <p:tgtEl>
                                          <p:spTgt spid="140"/>
                                        </p:tgtEl>
                                        <p:attrNameLst>
                                          <p:attrName>style.visibility</p:attrName>
                                        </p:attrNameLst>
                                      </p:cBhvr>
                                      <p:to>
                                        <p:strVal val="visible"/>
                                      </p:to>
                                    </p:set>
                                    <p:animEffect transition="in" filter="wipe(right)">
                                      <p:cBhvr>
                                        <p:cTn id="45" dur="500"/>
                                        <p:tgtEl>
                                          <p:spTgt spid="140"/>
                                        </p:tgtEl>
                                      </p:cBhvr>
                                    </p:animEffect>
                                  </p:childTnLst>
                                </p:cTn>
                              </p:par>
                              <p:par>
                                <p:cTn id="46" presetID="10" presetClass="entr" presetSubtype="0" fill="hold" grpId="0" nodeType="withEffect">
                                  <p:stCondLst>
                                    <p:cond delay="50"/>
                                  </p:stCondLst>
                                  <p:childTnLst>
                                    <p:set>
                                      <p:cBhvr>
                                        <p:cTn id="47" dur="1" fill="hold">
                                          <p:stCondLst>
                                            <p:cond delay="0"/>
                                          </p:stCondLst>
                                        </p:cTn>
                                        <p:tgtEl>
                                          <p:spTgt spid="141"/>
                                        </p:tgtEl>
                                        <p:attrNameLst>
                                          <p:attrName>style.visibility</p:attrName>
                                        </p:attrNameLst>
                                      </p:cBhvr>
                                      <p:to>
                                        <p:strVal val="visible"/>
                                      </p:to>
                                    </p:set>
                                    <p:animEffect transition="in" filter="fade">
                                      <p:cBhvr>
                                        <p:cTn id="48" dur="500"/>
                                        <p:tgtEl>
                                          <p:spTgt spid="141"/>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50"/>
                                        </p:tgtEl>
                                        <p:attrNameLst>
                                          <p:attrName>style.visibility</p:attrName>
                                        </p:attrNameLst>
                                      </p:cBhvr>
                                      <p:to>
                                        <p:strVal val="visible"/>
                                      </p:to>
                                    </p:set>
                                    <p:animEffect transition="in" filter="fade">
                                      <p:cBhvr>
                                        <p:cTn id="53" dur="500"/>
                                        <p:tgtEl>
                                          <p:spTgt spid="150"/>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55"/>
                                        </p:tgtEl>
                                        <p:attrNameLst>
                                          <p:attrName>style.visibility</p:attrName>
                                        </p:attrNameLst>
                                      </p:cBhvr>
                                      <p:to>
                                        <p:strVal val="visible"/>
                                      </p:to>
                                    </p:set>
                                    <p:animEffect transition="in" filter="fade">
                                      <p:cBhvr>
                                        <p:cTn id="56" dur="500"/>
                                        <p:tgtEl>
                                          <p:spTgt spid="15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56"/>
                                        </p:tgtEl>
                                        <p:attrNameLst>
                                          <p:attrName>style.visibility</p:attrName>
                                        </p:attrNameLst>
                                      </p:cBhvr>
                                      <p:to>
                                        <p:strVal val="visible"/>
                                      </p:to>
                                    </p:set>
                                    <p:animEffect transition="in" filter="fade">
                                      <p:cBhvr>
                                        <p:cTn id="59" dur="500"/>
                                        <p:tgtEl>
                                          <p:spTgt spid="156"/>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57"/>
                                        </p:tgtEl>
                                        <p:attrNameLst>
                                          <p:attrName>style.visibility</p:attrName>
                                        </p:attrNameLst>
                                      </p:cBhvr>
                                      <p:to>
                                        <p:strVal val="visible"/>
                                      </p:to>
                                    </p:set>
                                    <p:animEffect transition="in" filter="fade">
                                      <p:cBhvr>
                                        <p:cTn id="62" dur="500"/>
                                        <p:tgtEl>
                                          <p:spTgt spid="157"/>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42"/>
                                        </p:tgtEl>
                                        <p:attrNameLst>
                                          <p:attrName>style.visibility</p:attrName>
                                        </p:attrNameLst>
                                      </p:cBhvr>
                                      <p:to>
                                        <p:strVal val="visible"/>
                                      </p:to>
                                    </p:set>
                                    <p:animEffect transition="in" filter="fade">
                                      <p:cBhvr>
                                        <p:cTn id="65" dur="500"/>
                                        <p:tgtEl>
                                          <p:spTgt spid="142"/>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47"/>
                                        </p:tgtEl>
                                        <p:attrNameLst>
                                          <p:attrName>style.visibility</p:attrName>
                                        </p:attrNameLst>
                                      </p:cBhvr>
                                      <p:to>
                                        <p:strVal val="visible"/>
                                      </p:to>
                                    </p:set>
                                    <p:animEffect transition="in" filter="fade">
                                      <p:cBhvr>
                                        <p:cTn id="68" dur="500"/>
                                        <p:tgtEl>
                                          <p:spTgt spid="147"/>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48"/>
                                        </p:tgtEl>
                                        <p:attrNameLst>
                                          <p:attrName>style.visibility</p:attrName>
                                        </p:attrNameLst>
                                      </p:cBhvr>
                                      <p:to>
                                        <p:strVal val="visible"/>
                                      </p:to>
                                    </p:set>
                                    <p:animEffect transition="in" filter="fade">
                                      <p:cBhvr>
                                        <p:cTn id="71" dur="500"/>
                                        <p:tgtEl>
                                          <p:spTgt spid="148"/>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49"/>
                                        </p:tgtEl>
                                        <p:attrNameLst>
                                          <p:attrName>style.visibility</p:attrName>
                                        </p:attrNameLst>
                                      </p:cBhvr>
                                      <p:to>
                                        <p:strVal val="visible"/>
                                      </p:to>
                                    </p:set>
                                    <p:animEffect transition="in" filter="fade">
                                      <p:cBhvr>
                                        <p:cTn id="74" dur="500"/>
                                        <p:tgtEl>
                                          <p:spTgt spid="149"/>
                                        </p:tgtEl>
                                      </p:cBhvr>
                                    </p:animEffect>
                                  </p:childTnLst>
                                </p:cTn>
                              </p:par>
                            </p:childTnLst>
                          </p:cTn>
                        </p:par>
                        <p:par>
                          <p:cTn id="75" fill="hold">
                            <p:stCondLst>
                              <p:cond delay="500"/>
                            </p:stCondLst>
                            <p:childTnLst>
                              <p:par>
                                <p:cTn id="76" presetID="10" presetClass="entr" presetSubtype="0" fill="hold" grpId="0" nodeType="afterEffect">
                                  <p:stCondLst>
                                    <p:cond delay="0"/>
                                  </p:stCondLst>
                                  <p:childTnLst>
                                    <p:set>
                                      <p:cBhvr>
                                        <p:cTn id="77" dur="1" fill="hold">
                                          <p:stCondLst>
                                            <p:cond delay="0"/>
                                          </p:stCondLst>
                                        </p:cTn>
                                        <p:tgtEl>
                                          <p:spTgt spid="158"/>
                                        </p:tgtEl>
                                        <p:attrNameLst>
                                          <p:attrName>style.visibility</p:attrName>
                                        </p:attrNameLst>
                                      </p:cBhvr>
                                      <p:to>
                                        <p:strVal val="visible"/>
                                      </p:to>
                                    </p:set>
                                    <p:animEffect transition="in" filter="fade">
                                      <p:cBhvr>
                                        <p:cTn id="78" dur="500"/>
                                        <p:tgtEl>
                                          <p:spTgt spid="158"/>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grpId="0" nodeType="clickEffect">
                                  <p:stCondLst>
                                    <p:cond delay="0"/>
                                  </p:stCondLst>
                                  <p:childTnLst>
                                    <p:set>
                                      <p:cBhvr>
                                        <p:cTn id="82" dur="1" fill="hold">
                                          <p:stCondLst>
                                            <p:cond delay="0"/>
                                          </p:stCondLst>
                                        </p:cTn>
                                        <p:tgtEl>
                                          <p:spTgt spid="175"/>
                                        </p:tgtEl>
                                        <p:attrNameLst>
                                          <p:attrName>style.visibility</p:attrName>
                                        </p:attrNameLst>
                                      </p:cBhvr>
                                      <p:to>
                                        <p:strVal val="visible"/>
                                      </p:to>
                                    </p:set>
                                    <p:animEffect transition="in" filter="fade">
                                      <p:cBhvr>
                                        <p:cTn id="83" dur="500"/>
                                        <p:tgtEl>
                                          <p:spTgt spid="175"/>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176"/>
                                        </p:tgtEl>
                                        <p:attrNameLst>
                                          <p:attrName>style.visibility</p:attrName>
                                        </p:attrNameLst>
                                      </p:cBhvr>
                                      <p:to>
                                        <p:strVal val="visible"/>
                                      </p:to>
                                    </p:set>
                                    <p:animEffect transition="in" filter="fade">
                                      <p:cBhvr>
                                        <p:cTn id="86" dur="500"/>
                                        <p:tgtEl>
                                          <p:spTgt spid="176"/>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177"/>
                                        </p:tgtEl>
                                        <p:attrNameLst>
                                          <p:attrName>style.visibility</p:attrName>
                                        </p:attrNameLst>
                                      </p:cBhvr>
                                      <p:to>
                                        <p:strVal val="visible"/>
                                      </p:to>
                                    </p:set>
                                    <p:animEffect transition="in" filter="fade">
                                      <p:cBhvr>
                                        <p:cTn id="89" dur="500"/>
                                        <p:tgtEl>
                                          <p:spTgt spid="177"/>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78"/>
                                        </p:tgtEl>
                                        <p:attrNameLst>
                                          <p:attrName>style.visibility</p:attrName>
                                        </p:attrNameLst>
                                      </p:cBhvr>
                                      <p:to>
                                        <p:strVal val="visible"/>
                                      </p:to>
                                    </p:set>
                                    <p:animEffect transition="in" filter="fade">
                                      <p:cBhvr>
                                        <p:cTn id="92" dur="500"/>
                                        <p:tgtEl>
                                          <p:spTgt spid="17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71"/>
                                        </p:tgtEl>
                                        <p:attrNameLst>
                                          <p:attrName>style.visibility</p:attrName>
                                        </p:attrNameLst>
                                      </p:cBhvr>
                                      <p:to>
                                        <p:strVal val="visible"/>
                                      </p:to>
                                    </p:set>
                                    <p:animEffect transition="in" filter="fade">
                                      <p:cBhvr>
                                        <p:cTn id="95" dur="500"/>
                                        <p:tgtEl>
                                          <p:spTgt spid="171"/>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172"/>
                                        </p:tgtEl>
                                        <p:attrNameLst>
                                          <p:attrName>style.visibility</p:attrName>
                                        </p:attrNameLst>
                                      </p:cBhvr>
                                      <p:to>
                                        <p:strVal val="visible"/>
                                      </p:to>
                                    </p:set>
                                    <p:animEffect transition="in" filter="fade">
                                      <p:cBhvr>
                                        <p:cTn id="98" dur="500"/>
                                        <p:tgtEl>
                                          <p:spTgt spid="172"/>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173"/>
                                        </p:tgtEl>
                                        <p:attrNameLst>
                                          <p:attrName>style.visibility</p:attrName>
                                        </p:attrNameLst>
                                      </p:cBhvr>
                                      <p:to>
                                        <p:strVal val="visible"/>
                                      </p:to>
                                    </p:set>
                                    <p:animEffect transition="in" filter="fade">
                                      <p:cBhvr>
                                        <p:cTn id="101" dur="500"/>
                                        <p:tgtEl>
                                          <p:spTgt spid="173"/>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74"/>
                                        </p:tgtEl>
                                        <p:attrNameLst>
                                          <p:attrName>style.visibility</p:attrName>
                                        </p:attrNameLst>
                                      </p:cBhvr>
                                      <p:to>
                                        <p:strVal val="visible"/>
                                      </p:to>
                                    </p:set>
                                    <p:animEffect transition="in" filter="fade">
                                      <p:cBhvr>
                                        <p:cTn id="104" dur="500"/>
                                        <p:tgtEl>
                                          <p:spTgt spid="174"/>
                                        </p:tgtEl>
                                      </p:cBhvr>
                                    </p:animEffect>
                                  </p:childTnLst>
                                </p:cTn>
                              </p:par>
                            </p:childTnLst>
                          </p:cTn>
                        </p:par>
                        <p:par>
                          <p:cTn id="105" fill="hold">
                            <p:stCondLst>
                              <p:cond delay="500"/>
                            </p:stCondLst>
                            <p:childTnLst>
                              <p:par>
                                <p:cTn id="106" presetID="10" presetClass="entr" presetSubtype="0" fill="hold" grpId="0" nodeType="afterEffect">
                                  <p:stCondLst>
                                    <p:cond delay="0"/>
                                  </p:stCondLst>
                                  <p:childTnLst>
                                    <p:set>
                                      <p:cBhvr>
                                        <p:cTn id="107" dur="1" fill="hold">
                                          <p:stCondLst>
                                            <p:cond delay="0"/>
                                          </p:stCondLst>
                                        </p:cTn>
                                        <p:tgtEl>
                                          <p:spTgt spid="179"/>
                                        </p:tgtEl>
                                        <p:attrNameLst>
                                          <p:attrName>style.visibility</p:attrName>
                                        </p:attrNameLst>
                                      </p:cBhvr>
                                      <p:to>
                                        <p:strVal val="visible"/>
                                      </p:to>
                                    </p:set>
                                    <p:animEffect transition="in" filter="fade">
                                      <p:cBhvr>
                                        <p:cTn id="108" dur="500"/>
                                        <p:tgtEl>
                                          <p:spTgt spid="179"/>
                                        </p:tgtEl>
                                      </p:cBhvr>
                                    </p:animEffect>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grpId="0" nodeType="clickEffect">
                                  <p:stCondLst>
                                    <p:cond delay="0"/>
                                  </p:stCondLst>
                                  <p:childTnLst>
                                    <p:set>
                                      <p:cBhvr>
                                        <p:cTn id="112" dur="1" fill="hold">
                                          <p:stCondLst>
                                            <p:cond delay="0"/>
                                          </p:stCondLst>
                                        </p:cTn>
                                        <p:tgtEl>
                                          <p:spTgt spid="184"/>
                                        </p:tgtEl>
                                        <p:attrNameLst>
                                          <p:attrName>style.visibility</p:attrName>
                                        </p:attrNameLst>
                                      </p:cBhvr>
                                      <p:to>
                                        <p:strVal val="visible"/>
                                      </p:to>
                                    </p:set>
                                    <p:animEffect transition="in" filter="fade">
                                      <p:cBhvr>
                                        <p:cTn id="113" dur="500"/>
                                        <p:tgtEl>
                                          <p:spTgt spid="184"/>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185"/>
                                        </p:tgtEl>
                                        <p:attrNameLst>
                                          <p:attrName>style.visibility</p:attrName>
                                        </p:attrNameLst>
                                      </p:cBhvr>
                                      <p:to>
                                        <p:strVal val="visible"/>
                                      </p:to>
                                    </p:set>
                                    <p:animEffect transition="in" filter="fade">
                                      <p:cBhvr>
                                        <p:cTn id="116" dur="500"/>
                                        <p:tgtEl>
                                          <p:spTgt spid="185"/>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186"/>
                                        </p:tgtEl>
                                        <p:attrNameLst>
                                          <p:attrName>style.visibility</p:attrName>
                                        </p:attrNameLst>
                                      </p:cBhvr>
                                      <p:to>
                                        <p:strVal val="visible"/>
                                      </p:to>
                                    </p:set>
                                    <p:animEffect transition="in" filter="fade">
                                      <p:cBhvr>
                                        <p:cTn id="119" dur="500"/>
                                        <p:tgtEl>
                                          <p:spTgt spid="186"/>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187"/>
                                        </p:tgtEl>
                                        <p:attrNameLst>
                                          <p:attrName>style.visibility</p:attrName>
                                        </p:attrNameLst>
                                      </p:cBhvr>
                                      <p:to>
                                        <p:strVal val="visible"/>
                                      </p:to>
                                    </p:set>
                                    <p:animEffect transition="in" filter="fade">
                                      <p:cBhvr>
                                        <p:cTn id="122" dur="500"/>
                                        <p:tgtEl>
                                          <p:spTgt spid="187"/>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180"/>
                                        </p:tgtEl>
                                        <p:attrNameLst>
                                          <p:attrName>style.visibility</p:attrName>
                                        </p:attrNameLst>
                                      </p:cBhvr>
                                      <p:to>
                                        <p:strVal val="visible"/>
                                      </p:to>
                                    </p:set>
                                    <p:animEffect transition="in" filter="fade">
                                      <p:cBhvr>
                                        <p:cTn id="125" dur="500"/>
                                        <p:tgtEl>
                                          <p:spTgt spid="180"/>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181"/>
                                        </p:tgtEl>
                                        <p:attrNameLst>
                                          <p:attrName>style.visibility</p:attrName>
                                        </p:attrNameLst>
                                      </p:cBhvr>
                                      <p:to>
                                        <p:strVal val="visible"/>
                                      </p:to>
                                    </p:set>
                                    <p:animEffect transition="in" filter="fade">
                                      <p:cBhvr>
                                        <p:cTn id="128" dur="500"/>
                                        <p:tgtEl>
                                          <p:spTgt spid="181"/>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182"/>
                                        </p:tgtEl>
                                        <p:attrNameLst>
                                          <p:attrName>style.visibility</p:attrName>
                                        </p:attrNameLst>
                                      </p:cBhvr>
                                      <p:to>
                                        <p:strVal val="visible"/>
                                      </p:to>
                                    </p:set>
                                    <p:animEffect transition="in" filter="fade">
                                      <p:cBhvr>
                                        <p:cTn id="131" dur="500"/>
                                        <p:tgtEl>
                                          <p:spTgt spid="182"/>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183"/>
                                        </p:tgtEl>
                                        <p:attrNameLst>
                                          <p:attrName>style.visibility</p:attrName>
                                        </p:attrNameLst>
                                      </p:cBhvr>
                                      <p:to>
                                        <p:strVal val="visible"/>
                                      </p:to>
                                    </p:set>
                                    <p:animEffect transition="in" filter="fade">
                                      <p:cBhvr>
                                        <p:cTn id="134" dur="500"/>
                                        <p:tgtEl>
                                          <p:spTgt spid="183"/>
                                        </p:tgtEl>
                                      </p:cBhvr>
                                    </p:animEffect>
                                  </p:childTnLst>
                                </p:cTn>
                              </p:par>
                            </p:childTnLst>
                          </p:cTn>
                        </p:par>
                        <p:par>
                          <p:cTn id="135" fill="hold">
                            <p:stCondLst>
                              <p:cond delay="500"/>
                            </p:stCondLst>
                            <p:childTnLst>
                              <p:par>
                                <p:cTn id="136" presetID="10" presetClass="entr" presetSubtype="0" fill="hold" grpId="0" nodeType="afterEffect">
                                  <p:stCondLst>
                                    <p:cond delay="0"/>
                                  </p:stCondLst>
                                  <p:childTnLst>
                                    <p:set>
                                      <p:cBhvr>
                                        <p:cTn id="137" dur="1" fill="hold">
                                          <p:stCondLst>
                                            <p:cond delay="0"/>
                                          </p:stCondLst>
                                        </p:cTn>
                                        <p:tgtEl>
                                          <p:spTgt spid="188"/>
                                        </p:tgtEl>
                                        <p:attrNameLst>
                                          <p:attrName>style.visibility</p:attrName>
                                        </p:attrNameLst>
                                      </p:cBhvr>
                                      <p:to>
                                        <p:strVal val="visible"/>
                                      </p:to>
                                    </p:set>
                                    <p:animEffect transition="in" filter="fade">
                                      <p:cBhvr>
                                        <p:cTn id="138" dur="500"/>
                                        <p:tgtEl>
                                          <p:spTgt spid="188"/>
                                        </p:tgtEl>
                                      </p:cBhvr>
                                    </p:animEffect>
                                  </p:childTnLst>
                                </p:cTn>
                              </p:par>
                            </p:childTnLst>
                          </p:cTn>
                        </p:par>
                      </p:childTnLst>
                    </p:cTn>
                  </p:par>
                  <p:par>
                    <p:cTn id="139" fill="hold">
                      <p:stCondLst>
                        <p:cond delay="indefinite"/>
                      </p:stCondLst>
                      <p:childTnLst>
                        <p:par>
                          <p:cTn id="140" fill="hold">
                            <p:stCondLst>
                              <p:cond delay="0"/>
                            </p:stCondLst>
                            <p:childTnLst>
                              <p:par>
                                <p:cTn id="141" presetID="10" presetClass="entr" presetSubtype="0" fill="hold" nodeType="clickEffect">
                                  <p:stCondLst>
                                    <p:cond delay="0"/>
                                  </p:stCondLst>
                                  <p:childTnLst>
                                    <p:set>
                                      <p:cBhvr>
                                        <p:cTn id="142" dur="1" fill="hold">
                                          <p:stCondLst>
                                            <p:cond delay="0"/>
                                          </p:stCondLst>
                                        </p:cTn>
                                        <p:tgtEl>
                                          <p:spTgt spid="70">
                                            <p:txEl>
                                              <p:pRg st="0" end="0"/>
                                            </p:txEl>
                                          </p:spTgt>
                                        </p:tgtEl>
                                        <p:attrNameLst>
                                          <p:attrName>style.visibility</p:attrName>
                                        </p:attrNameLst>
                                      </p:cBhvr>
                                      <p:to>
                                        <p:strVal val="visible"/>
                                      </p:to>
                                    </p:set>
                                    <p:animEffect transition="in" filter="fade">
                                      <p:cBhvr>
                                        <p:cTn id="143" dur="500"/>
                                        <p:tgtEl>
                                          <p:spTgt spid="70">
                                            <p:txEl>
                                              <p:pRg st="0" end="0"/>
                                            </p:txEl>
                                          </p:spTgt>
                                        </p:tgtEl>
                                      </p:cBhvr>
                                    </p:animEffect>
                                  </p:childTnLst>
                                </p:cTn>
                              </p:par>
                            </p:childTnLst>
                          </p:cTn>
                        </p:par>
                      </p:childTnLst>
                    </p:cTn>
                  </p:par>
                  <p:par>
                    <p:cTn id="144" fill="hold">
                      <p:stCondLst>
                        <p:cond delay="indefinite"/>
                      </p:stCondLst>
                      <p:childTnLst>
                        <p:par>
                          <p:cTn id="145" fill="hold">
                            <p:stCondLst>
                              <p:cond delay="0"/>
                            </p:stCondLst>
                            <p:childTnLst>
                              <p:par>
                                <p:cTn id="146" presetID="10" presetClass="entr" presetSubtype="0" fill="hold" nodeType="clickEffect">
                                  <p:stCondLst>
                                    <p:cond delay="0"/>
                                  </p:stCondLst>
                                  <p:childTnLst>
                                    <p:set>
                                      <p:cBhvr>
                                        <p:cTn id="147" dur="1" fill="hold">
                                          <p:stCondLst>
                                            <p:cond delay="0"/>
                                          </p:stCondLst>
                                        </p:cTn>
                                        <p:tgtEl>
                                          <p:spTgt spid="70">
                                            <p:txEl>
                                              <p:pRg st="1" end="1"/>
                                            </p:txEl>
                                          </p:spTgt>
                                        </p:tgtEl>
                                        <p:attrNameLst>
                                          <p:attrName>style.visibility</p:attrName>
                                        </p:attrNameLst>
                                      </p:cBhvr>
                                      <p:to>
                                        <p:strVal val="visible"/>
                                      </p:to>
                                    </p:set>
                                    <p:animEffect transition="in" filter="fade">
                                      <p:cBhvr>
                                        <p:cTn id="148" dur="500"/>
                                        <p:tgtEl>
                                          <p:spTgt spid="7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16" grpId="0" animBg="1"/>
      <p:bldP spid="117" grpId="0" animBg="1"/>
      <p:bldP spid="118" grpId="0" animBg="1"/>
      <p:bldP spid="123" grpId="0" animBg="1"/>
      <p:bldP spid="124" grpId="0" animBg="1"/>
      <p:bldP spid="125" grpId="0" animBg="1"/>
      <p:bldP spid="126" grpId="0" animBg="1"/>
      <p:bldP spid="132" grpId="0"/>
      <p:bldP spid="133" grpId="0"/>
      <p:bldP spid="141" grpId="0"/>
      <p:bldP spid="142" grpId="0" animBg="1"/>
      <p:bldP spid="147" grpId="0" animBg="1"/>
      <p:bldP spid="148" grpId="0" animBg="1"/>
      <p:bldP spid="149" grpId="0" animBg="1"/>
      <p:bldP spid="150" grpId="0" animBg="1"/>
      <p:bldP spid="155" grpId="0" animBg="1"/>
      <p:bldP spid="156" grpId="0" animBg="1"/>
      <p:bldP spid="157" grpId="0" animBg="1"/>
      <p:bldP spid="127" grpId="0" animBg="1"/>
      <p:bldP spid="171" grpId="0" animBg="1"/>
      <p:bldP spid="172" grpId="0" animBg="1"/>
      <p:bldP spid="173" grpId="0" animBg="1"/>
      <p:bldP spid="174" grpId="0" animBg="1"/>
      <p:bldP spid="175" grpId="0" animBg="1"/>
      <p:bldP spid="176" grpId="0" animBg="1"/>
      <p:bldP spid="177" grpId="0" animBg="1"/>
      <p:bldP spid="178" grpId="0" animBg="1"/>
      <p:bldP spid="158" grpId="0" animBg="1"/>
      <p:bldP spid="180" grpId="0" animBg="1"/>
      <p:bldP spid="181" grpId="0" animBg="1"/>
      <p:bldP spid="182" grpId="0" animBg="1"/>
      <p:bldP spid="183" grpId="0" animBg="1"/>
      <p:bldP spid="184" grpId="0" animBg="1"/>
      <p:bldP spid="185" grpId="0" animBg="1"/>
      <p:bldP spid="186" grpId="0" animBg="1"/>
      <p:bldP spid="187" grpId="0" animBg="1"/>
      <p:bldP spid="179" grpId="0" animBg="1"/>
      <p:bldP spid="188"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12D30D-989C-4969-814B-CDCCAB529821}"/>
              </a:ext>
            </a:extLst>
          </p:cNvPr>
          <p:cNvSpPr txBox="1"/>
          <p:nvPr/>
        </p:nvSpPr>
        <p:spPr>
          <a:xfrm>
            <a:off x="482512" y="3680025"/>
            <a:ext cx="5497939" cy="18374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kernels loop </a:t>
            </a:r>
            <a:r>
              <a:rPr lang="en-US" b="1" dirty="0">
                <a:solidFill>
                  <a:srgbClr val="8E4000"/>
                </a:solidFill>
                <a:latin typeface="Consolas" panose="020B0609020204030204" pitchFamily="49" charset="0"/>
                <a:cs typeface="Courier New" panose="02070309020205020404" pitchFamily="49" charset="0"/>
              </a:rPr>
              <a:t>gang</a:t>
            </a:r>
            <a:r>
              <a:rPr lang="en-US" dirty="0">
                <a:solidFill>
                  <a:srgbClr val="8E4000"/>
                </a:solidFill>
                <a:latin typeface="Consolas" panose="020B0609020204030204" pitchFamily="49" charset="0"/>
                <a:cs typeface="Courier New" panose="02070309020205020404" pitchFamily="49" charset="0"/>
              </a:rPr>
              <a:t> </a:t>
            </a:r>
            <a:r>
              <a:rPr lang="en-US" b="1" dirty="0">
                <a:solidFill>
                  <a:srgbClr val="8E4000"/>
                </a:solidFill>
                <a:latin typeface="Consolas" panose="020B0609020204030204" pitchFamily="49" charset="0"/>
                <a:cs typeface="Courier New" panose="02070309020205020404" pitchFamily="49" charset="0"/>
              </a:rPr>
              <a:t>worker(2)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3" name="Rounded Rectangle 5">
            <a:extLst>
              <a:ext uri="{FF2B5EF4-FFF2-40B4-BE49-F238E27FC236}">
                <a16:creationId xmlns:a16="http://schemas.microsoft.com/office/drawing/2014/main" id="{0C3D09D0-0137-4D83-8249-943B6B27739B}"/>
              </a:ext>
            </a:extLst>
          </p:cNvPr>
          <p:cNvSpPr/>
          <p:nvPr/>
        </p:nvSpPr>
        <p:spPr>
          <a:xfrm>
            <a:off x="813834" y="946055"/>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065F54FB-0F12-4E73-B57A-9B000A4E3669}"/>
              </a:ext>
            </a:extLst>
          </p:cNvPr>
          <p:cNvSpPr/>
          <p:nvPr/>
        </p:nvSpPr>
        <p:spPr>
          <a:xfrm>
            <a:off x="2378845"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6" name="Rectangle 5">
            <a:extLst>
              <a:ext uri="{FF2B5EF4-FFF2-40B4-BE49-F238E27FC236}">
                <a16:creationId xmlns:a16="http://schemas.microsoft.com/office/drawing/2014/main" id="{49EDC029-38F4-4421-9401-2EFADA125E24}"/>
              </a:ext>
            </a:extLst>
          </p:cNvPr>
          <p:cNvSpPr/>
          <p:nvPr/>
        </p:nvSpPr>
        <p:spPr>
          <a:xfrm>
            <a:off x="2749142"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FB14DAD-1AD6-49B5-B322-5FE52242E7A7}"/>
              </a:ext>
            </a:extLst>
          </p:cNvPr>
          <p:cNvSpPr/>
          <p:nvPr/>
        </p:nvSpPr>
        <p:spPr>
          <a:xfrm>
            <a:off x="3119439"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C02818B-C001-40B3-81CF-E8812BB8ADD8}"/>
              </a:ext>
            </a:extLst>
          </p:cNvPr>
          <p:cNvSpPr/>
          <p:nvPr/>
        </p:nvSpPr>
        <p:spPr>
          <a:xfrm>
            <a:off x="3489736"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Brace 8">
            <a:extLst>
              <a:ext uri="{FF2B5EF4-FFF2-40B4-BE49-F238E27FC236}">
                <a16:creationId xmlns:a16="http://schemas.microsoft.com/office/drawing/2014/main" id="{F3A84A43-F2DB-4251-AD6F-2D5A33288D2D}"/>
              </a:ext>
            </a:extLst>
          </p:cNvPr>
          <p:cNvSpPr/>
          <p:nvPr/>
        </p:nvSpPr>
        <p:spPr>
          <a:xfrm>
            <a:off x="4121971" y="1566545"/>
            <a:ext cx="212484" cy="408428"/>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0" name="TextBox 9">
            <a:extLst>
              <a:ext uri="{FF2B5EF4-FFF2-40B4-BE49-F238E27FC236}">
                <a16:creationId xmlns:a16="http://schemas.microsoft.com/office/drawing/2014/main" id="{0CBFFE9C-BFC1-4A68-923B-A62072BFB9F7}"/>
              </a:ext>
            </a:extLst>
          </p:cNvPr>
          <p:cNvSpPr txBox="1"/>
          <p:nvPr/>
        </p:nvSpPr>
        <p:spPr>
          <a:xfrm>
            <a:off x="4208884" y="1605641"/>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Workers</a:t>
            </a:r>
          </a:p>
        </p:txBody>
      </p:sp>
      <p:sp>
        <p:nvSpPr>
          <p:cNvPr id="11" name="TextBox 10">
            <a:extLst>
              <a:ext uri="{FF2B5EF4-FFF2-40B4-BE49-F238E27FC236}">
                <a16:creationId xmlns:a16="http://schemas.microsoft.com/office/drawing/2014/main" id="{7FE58F68-271B-4CB1-B5DD-7063B5B0FCEE}"/>
              </a:ext>
            </a:extLst>
          </p:cNvPr>
          <p:cNvSpPr txBox="1"/>
          <p:nvPr/>
        </p:nvSpPr>
        <p:spPr>
          <a:xfrm>
            <a:off x="2305231" y="2201735"/>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2" name="Group 11">
            <a:extLst>
              <a:ext uri="{FF2B5EF4-FFF2-40B4-BE49-F238E27FC236}">
                <a16:creationId xmlns:a16="http://schemas.microsoft.com/office/drawing/2014/main" id="{D31B0941-07FB-4085-A15A-20F8E9082778}"/>
              </a:ext>
            </a:extLst>
          </p:cNvPr>
          <p:cNvGrpSpPr/>
          <p:nvPr/>
        </p:nvGrpSpPr>
        <p:grpSpPr>
          <a:xfrm>
            <a:off x="1700405" y="1056245"/>
            <a:ext cx="2824680" cy="400110"/>
            <a:chOff x="1277488" y="1499022"/>
            <a:chExt cx="2824680" cy="400110"/>
          </a:xfrm>
        </p:grpSpPr>
        <p:sp>
          <p:nvSpPr>
            <p:cNvPr id="13" name="TextBox 12">
              <a:extLst>
                <a:ext uri="{FF2B5EF4-FFF2-40B4-BE49-F238E27FC236}">
                  <a16:creationId xmlns:a16="http://schemas.microsoft.com/office/drawing/2014/main" id="{8138F485-BE04-4AF2-B871-9E8FA61187DB}"/>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4" name="Straight Arrow Connector 13">
              <a:extLst>
                <a:ext uri="{FF2B5EF4-FFF2-40B4-BE49-F238E27FC236}">
                  <a16:creationId xmlns:a16="http://schemas.microsoft.com/office/drawing/2014/main" id="{28171866-3908-415C-969A-CB7153B89BA3}"/>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D8888AC0-865D-4DB0-9229-E8F2160ED897}"/>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6" name="Rectangle 15">
            <a:extLst>
              <a:ext uri="{FF2B5EF4-FFF2-40B4-BE49-F238E27FC236}">
                <a16:creationId xmlns:a16="http://schemas.microsoft.com/office/drawing/2014/main" id="{2E3BF8D1-5097-4BC5-840A-FB58DF95AB53}"/>
              </a:ext>
            </a:extLst>
          </p:cNvPr>
          <p:cNvSpPr/>
          <p:nvPr/>
        </p:nvSpPr>
        <p:spPr>
          <a:xfrm>
            <a:off x="2378845"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7" name="Rectangle 16">
            <a:extLst>
              <a:ext uri="{FF2B5EF4-FFF2-40B4-BE49-F238E27FC236}">
                <a16:creationId xmlns:a16="http://schemas.microsoft.com/office/drawing/2014/main" id="{A68AD923-9FFC-4A66-9473-FA3424C7E48D}"/>
              </a:ext>
            </a:extLst>
          </p:cNvPr>
          <p:cNvSpPr/>
          <p:nvPr/>
        </p:nvSpPr>
        <p:spPr>
          <a:xfrm>
            <a:off x="2749142"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DC86E4F-2E8A-489F-9C7D-6D783CFEC849}"/>
              </a:ext>
            </a:extLst>
          </p:cNvPr>
          <p:cNvSpPr/>
          <p:nvPr/>
        </p:nvSpPr>
        <p:spPr>
          <a:xfrm>
            <a:off x="3119439"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7F5F6C-A548-4627-ABDC-E26F9DDA031A}"/>
              </a:ext>
            </a:extLst>
          </p:cNvPr>
          <p:cNvSpPr/>
          <p:nvPr/>
        </p:nvSpPr>
        <p:spPr>
          <a:xfrm>
            <a:off x="3489736"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585DD81A-0D32-4ED9-B6DF-B9DEB95C5656}"/>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DF659BF3-FA59-442A-9C37-413E6528A3F6}"/>
              </a:ext>
            </a:extLst>
          </p:cNvPr>
          <p:cNvSpPr txBox="1">
            <a:spLocks/>
          </p:cNvSpPr>
          <p:nvPr/>
        </p:nvSpPr>
        <p:spPr>
          <a:xfrm>
            <a:off x="7060847" y="2223261"/>
            <a:ext cx="3599574" cy="2944346"/>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can fix this by </a:t>
            </a:r>
            <a:r>
              <a:rPr lang="en-US" b="1" dirty="0">
                <a:solidFill>
                  <a:srgbClr val="0C4E9B"/>
                </a:solidFill>
              </a:rPr>
              <a:t>breaking our vector </a:t>
            </a:r>
            <a:r>
              <a:rPr lang="en-US" dirty="0"/>
              <a:t>up among </a:t>
            </a:r>
            <a:r>
              <a:rPr lang="en-US" b="1" dirty="0">
                <a:solidFill>
                  <a:srgbClr val="0C4E9B"/>
                </a:solidFill>
              </a:rPr>
              <a:t>2 workers</a:t>
            </a:r>
          </a:p>
          <a:p>
            <a:r>
              <a:rPr lang="en-US" dirty="0"/>
              <a:t>Now instead of having 1 long vector, we have 2 shorter vectors</a:t>
            </a:r>
          </a:p>
          <a:p>
            <a:r>
              <a:rPr lang="en-US" dirty="0"/>
              <a:t>This setup should fit the organization of our loop better</a:t>
            </a:r>
          </a:p>
        </p:txBody>
      </p:sp>
      <p:sp>
        <p:nvSpPr>
          <p:cNvPr id="23" name="Rectangle 22">
            <a:extLst>
              <a:ext uri="{FF2B5EF4-FFF2-40B4-BE49-F238E27FC236}">
                <a16:creationId xmlns:a16="http://schemas.microsoft.com/office/drawing/2014/main" id="{08240628-78E3-4D2E-9E58-BF6650C8EC60}"/>
              </a:ext>
            </a:extLst>
          </p:cNvPr>
          <p:cNvSpPr/>
          <p:nvPr/>
        </p:nvSpPr>
        <p:spPr>
          <a:xfrm>
            <a:off x="4291593" y="3729934"/>
            <a:ext cx="1223381"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BB552DD-0D03-4D41-B4BF-9BA7560599DF}"/>
              </a:ext>
            </a:extLst>
          </p:cNvPr>
          <p:cNvSpPr/>
          <p:nvPr/>
        </p:nvSpPr>
        <p:spPr>
          <a:xfrm>
            <a:off x="2878045" y="4224338"/>
            <a:ext cx="1223381" cy="2571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2296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2">
                                            <p:txEl>
                                              <p:pRg st="1" end="1"/>
                                            </p:txEl>
                                          </p:spTgt>
                                        </p:tgtEl>
                                        <p:attrNameLst>
                                          <p:attrName>style.visibility</p:attrName>
                                        </p:attrNameLst>
                                      </p:cBhvr>
                                      <p:to>
                                        <p:strVal val="visible"/>
                                      </p:to>
                                    </p:set>
                                    <p:animEffect transition="in" filter="fade">
                                      <p:cBhvr>
                                        <p:cTn id="20" dur="500"/>
                                        <p:tgtEl>
                                          <p:spTgt spid="22">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2">
                                            <p:txEl>
                                              <p:pRg st="2" end="2"/>
                                            </p:txEl>
                                          </p:spTgt>
                                        </p:tgtEl>
                                        <p:attrNameLst>
                                          <p:attrName>style.visibility</p:attrName>
                                        </p:attrNameLst>
                                      </p:cBhvr>
                                      <p:to>
                                        <p:strVal val="visible"/>
                                      </p:to>
                                    </p:set>
                                    <p:animEffect transition="in" filter="fade">
                                      <p:cBhvr>
                                        <p:cTn id="25" dur="500"/>
                                        <p:tgtEl>
                                          <p:spTgt spid="2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Lst>
  </p:timing>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D12D30D-989C-4969-814B-CDCCAB529821}"/>
              </a:ext>
            </a:extLst>
          </p:cNvPr>
          <p:cNvSpPr txBox="1"/>
          <p:nvPr/>
        </p:nvSpPr>
        <p:spPr>
          <a:xfrm>
            <a:off x="482512" y="3555376"/>
            <a:ext cx="5497939" cy="2086725"/>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a:t>
            </a:r>
            <a:r>
              <a:rPr lang="en-US" b="1" dirty="0">
                <a:solidFill>
                  <a:srgbClr val="8E4000"/>
                </a:solidFill>
                <a:latin typeface="Consolas" panose="020B0609020204030204" pitchFamily="49" charset="0"/>
                <a:cs typeface="Courier New" panose="02070309020205020404" pitchFamily="49" charset="0"/>
              </a:rPr>
              <a:t>gang</a:t>
            </a:r>
            <a:r>
              <a:rPr lang="en-US" dirty="0">
                <a:solidFill>
                  <a:srgbClr val="8E4000"/>
                </a:solidFill>
                <a:latin typeface="Consolas" panose="020B0609020204030204" pitchFamily="49" charset="0"/>
                <a:cs typeface="Courier New" panose="02070309020205020404" pitchFamily="49" charset="0"/>
              </a:rPr>
              <a:t> </a:t>
            </a:r>
            <a:r>
              <a:rPr lang="en-US" b="1" dirty="0">
                <a:solidFill>
                  <a:srgbClr val="8E4000"/>
                </a:solidFill>
                <a:latin typeface="Consolas" panose="020B0609020204030204" pitchFamily="49" charset="0"/>
                <a:cs typeface="Courier New" panose="02070309020205020404" pitchFamily="49" charset="0"/>
              </a:rPr>
              <a:t>worker(2)</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loop </a:t>
            </a:r>
            <a:r>
              <a:rPr lang="en-US"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chemeClr val="bg1"/>
              </a:solidFill>
              <a:latin typeface="Consolas" panose="020B0609020204030204" pitchFamily="49" charset="0"/>
              <a:cs typeface="Courier New" panose="02070309020205020404" pitchFamily="49" charset="0"/>
            </a:endParaRPr>
          </a:p>
        </p:txBody>
      </p:sp>
      <p:sp>
        <p:nvSpPr>
          <p:cNvPr id="3" name="Rounded Rectangle 5">
            <a:extLst>
              <a:ext uri="{FF2B5EF4-FFF2-40B4-BE49-F238E27FC236}">
                <a16:creationId xmlns:a16="http://schemas.microsoft.com/office/drawing/2014/main" id="{0C3D09D0-0137-4D83-8249-943B6B27739B}"/>
              </a:ext>
            </a:extLst>
          </p:cNvPr>
          <p:cNvSpPr/>
          <p:nvPr/>
        </p:nvSpPr>
        <p:spPr>
          <a:xfrm>
            <a:off x="813834" y="946055"/>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065F54FB-0F12-4E73-B57A-9B000A4E3669}"/>
              </a:ext>
            </a:extLst>
          </p:cNvPr>
          <p:cNvSpPr/>
          <p:nvPr/>
        </p:nvSpPr>
        <p:spPr>
          <a:xfrm>
            <a:off x="2378845"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6" name="Rectangle 5">
            <a:extLst>
              <a:ext uri="{FF2B5EF4-FFF2-40B4-BE49-F238E27FC236}">
                <a16:creationId xmlns:a16="http://schemas.microsoft.com/office/drawing/2014/main" id="{49EDC029-38F4-4421-9401-2EFADA125E24}"/>
              </a:ext>
            </a:extLst>
          </p:cNvPr>
          <p:cNvSpPr/>
          <p:nvPr/>
        </p:nvSpPr>
        <p:spPr>
          <a:xfrm>
            <a:off x="2749142"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FB14DAD-1AD6-49B5-B322-5FE52242E7A7}"/>
              </a:ext>
            </a:extLst>
          </p:cNvPr>
          <p:cNvSpPr/>
          <p:nvPr/>
        </p:nvSpPr>
        <p:spPr>
          <a:xfrm>
            <a:off x="3119439"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C02818B-C001-40B3-81CF-E8812BB8ADD8}"/>
              </a:ext>
            </a:extLst>
          </p:cNvPr>
          <p:cNvSpPr/>
          <p:nvPr/>
        </p:nvSpPr>
        <p:spPr>
          <a:xfrm>
            <a:off x="3489736"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Brace 8">
            <a:extLst>
              <a:ext uri="{FF2B5EF4-FFF2-40B4-BE49-F238E27FC236}">
                <a16:creationId xmlns:a16="http://schemas.microsoft.com/office/drawing/2014/main" id="{F3A84A43-F2DB-4251-AD6F-2D5A33288D2D}"/>
              </a:ext>
            </a:extLst>
          </p:cNvPr>
          <p:cNvSpPr/>
          <p:nvPr/>
        </p:nvSpPr>
        <p:spPr>
          <a:xfrm>
            <a:off x="4121971" y="1566545"/>
            <a:ext cx="212484" cy="408428"/>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0" name="TextBox 9">
            <a:extLst>
              <a:ext uri="{FF2B5EF4-FFF2-40B4-BE49-F238E27FC236}">
                <a16:creationId xmlns:a16="http://schemas.microsoft.com/office/drawing/2014/main" id="{0CBFFE9C-BFC1-4A68-923B-A62072BFB9F7}"/>
              </a:ext>
            </a:extLst>
          </p:cNvPr>
          <p:cNvSpPr txBox="1"/>
          <p:nvPr/>
        </p:nvSpPr>
        <p:spPr>
          <a:xfrm>
            <a:off x="4208884" y="1605641"/>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Workers</a:t>
            </a:r>
          </a:p>
        </p:txBody>
      </p:sp>
      <p:sp>
        <p:nvSpPr>
          <p:cNvPr id="11" name="TextBox 10">
            <a:extLst>
              <a:ext uri="{FF2B5EF4-FFF2-40B4-BE49-F238E27FC236}">
                <a16:creationId xmlns:a16="http://schemas.microsoft.com/office/drawing/2014/main" id="{7FE58F68-271B-4CB1-B5DD-7063B5B0FCEE}"/>
              </a:ext>
            </a:extLst>
          </p:cNvPr>
          <p:cNvSpPr txBox="1"/>
          <p:nvPr/>
        </p:nvSpPr>
        <p:spPr>
          <a:xfrm>
            <a:off x="2305231" y="2201735"/>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2" name="Group 11">
            <a:extLst>
              <a:ext uri="{FF2B5EF4-FFF2-40B4-BE49-F238E27FC236}">
                <a16:creationId xmlns:a16="http://schemas.microsoft.com/office/drawing/2014/main" id="{D31B0941-07FB-4085-A15A-20F8E9082778}"/>
              </a:ext>
            </a:extLst>
          </p:cNvPr>
          <p:cNvGrpSpPr/>
          <p:nvPr/>
        </p:nvGrpSpPr>
        <p:grpSpPr>
          <a:xfrm>
            <a:off x="1700405" y="1056245"/>
            <a:ext cx="2824680" cy="400110"/>
            <a:chOff x="1277488" y="1499022"/>
            <a:chExt cx="2824680" cy="400110"/>
          </a:xfrm>
        </p:grpSpPr>
        <p:sp>
          <p:nvSpPr>
            <p:cNvPr id="13" name="TextBox 12">
              <a:extLst>
                <a:ext uri="{FF2B5EF4-FFF2-40B4-BE49-F238E27FC236}">
                  <a16:creationId xmlns:a16="http://schemas.microsoft.com/office/drawing/2014/main" id="{8138F485-BE04-4AF2-B871-9E8FA61187DB}"/>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4" name="Straight Arrow Connector 13">
              <a:extLst>
                <a:ext uri="{FF2B5EF4-FFF2-40B4-BE49-F238E27FC236}">
                  <a16:creationId xmlns:a16="http://schemas.microsoft.com/office/drawing/2014/main" id="{28171866-3908-415C-969A-CB7153B89BA3}"/>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D8888AC0-865D-4DB0-9229-E8F2160ED897}"/>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6" name="Rectangle 15">
            <a:extLst>
              <a:ext uri="{FF2B5EF4-FFF2-40B4-BE49-F238E27FC236}">
                <a16:creationId xmlns:a16="http://schemas.microsoft.com/office/drawing/2014/main" id="{2E3BF8D1-5097-4BC5-840A-FB58DF95AB53}"/>
              </a:ext>
            </a:extLst>
          </p:cNvPr>
          <p:cNvSpPr/>
          <p:nvPr/>
        </p:nvSpPr>
        <p:spPr>
          <a:xfrm>
            <a:off x="2378845"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7" name="Rectangle 16">
            <a:extLst>
              <a:ext uri="{FF2B5EF4-FFF2-40B4-BE49-F238E27FC236}">
                <a16:creationId xmlns:a16="http://schemas.microsoft.com/office/drawing/2014/main" id="{A68AD923-9FFC-4A66-9473-FA3424C7E48D}"/>
              </a:ext>
            </a:extLst>
          </p:cNvPr>
          <p:cNvSpPr/>
          <p:nvPr/>
        </p:nvSpPr>
        <p:spPr>
          <a:xfrm>
            <a:off x="2749142"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DC86E4F-2E8A-489F-9C7D-6D783CFEC849}"/>
              </a:ext>
            </a:extLst>
          </p:cNvPr>
          <p:cNvSpPr/>
          <p:nvPr/>
        </p:nvSpPr>
        <p:spPr>
          <a:xfrm>
            <a:off x="3119439"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7F5F6C-A548-4627-ABDC-E26F9DDA031A}"/>
              </a:ext>
            </a:extLst>
          </p:cNvPr>
          <p:cNvSpPr/>
          <p:nvPr/>
        </p:nvSpPr>
        <p:spPr>
          <a:xfrm>
            <a:off x="3489736"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a:extLst>
              <a:ext uri="{FF2B5EF4-FFF2-40B4-BE49-F238E27FC236}">
                <a16:creationId xmlns:a16="http://schemas.microsoft.com/office/drawing/2014/main" id="{585DD81A-0D32-4ED9-B6DF-B9DEB95C5656}"/>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DF659BF3-FA59-442A-9C37-413E6528A3F6}"/>
              </a:ext>
            </a:extLst>
          </p:cNvPr>
          <p:cNvSpPr txBox="1">
            <a:spLocks/>
          </p:cNvSpPr>
          <p:nvPr/>
        </p:nvSpPr>
        <p:spPr>
          <a:xfrm>
            <a:off x="7060847" y="2223261"/>
            <a:ext cx="3599574" cy="2944346"/>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can fix this by </a:t>
            </a:r>
            <a:r>
              <a:rPr lang="en-US" b="1" dirty="0">
                <a:solidFill>
                  <a:srgbClr val="0C4E9B"/>
                </a:solidFill>
              </a:rPr>
              <a:t>breaking our vector </a:t>
            </a:r>
            <a:r>
              <a:rPr lang="en-US" dirty="0"/>
              <a:t>up among </a:t>
            </a:r>
            <a:r>
              <a:rPr lang="en-US" b="1" dirty="0">
                <a:solidFill>
                  <a:srgbClr val="0C4E9B"/>
                </a:solidFill>
              </a:rPr>
              <a:t>2 workers</a:t>
            </a:r>
          </a:p>
          <a:p>
            <a:r>
              <a:rPr lang="en-US" dirty="0"/>
              <a:t>Now instead of having 1 long vector, we have 2 shorter vectors</a:t>
            </a:r>
          </a:p>
          <a:p>
            <a:r>
              <a:rPr lang="en-US" dirty="0"/>
              <a:t>This setup should fit the organization of our loop better</a:t>
            </a:r>
          </a:p>
        </p:txBody>
      </p:sp>
      <p:sp>
        <p:nvSpPr>
          <p:cNvPr id="23" name="Rectangle 22">
            <a:extLst>
              <a:ext uri="{FF2B5EF4-FFF2-40B4-BE49-F238E27FC236}">
                <a16:creationId xmlns:a16="http://schemas.microsoft.com/office/drawing/2014/main" id="{08240628-78E3-4D2E-9E58-BF6650C8EC60}"/>
              </a:ext>
            </a:extLst>
          </p:cNvPr>
          <p:cNvSpPr/>
          <p:nvPr/>
        </p:nvSpPr>
        <p:spPr>
          <a:xfrm>
            <a:off x="3510280" y="3603934"/>
            <a:ext cx="1223381" cy="26193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BB552DD-0D03-4D41-B4BF-9BA7560599DF}"/>
              </a:ext>
            </a:extLst>
          </p:cNvPr>
          <p:cNvSpPr/>
          <p:nvPr/>
        </p:nvSpPr>
        <p:spPr>
          <a:xfrm>
            <a:off x="2114845" y="4098338"/>
            <a:ext cx="1223381" cy="2571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670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2">
                                            <p:txEl>
                                              <p:pRg st="1" end="1"/>
                                            </p:txEl>
                                          </p:spTgt>
                                        </p:tgtEl>
                                        <p:attrNameLst>
                                          <p:attrName>style.visibility</p:attrName>
                                        </p:attrNameLst>
                                      </p:cBhvr>
                                      <p:to>
                                        <p:strVal val="visible"/>
                                      </p:to>
                                    </p:set>
                                    <p:animEffect transition="in" filter="fade">
                                      <p:cBhvr>
                                        <p:cTn id="20" dur="500"/>
                                        <p:tgtEl>
                                          <p:spTgt spid="22">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22">
                                            <p:txEl>
                                              <p:pRg st="2" end="2"/>
                                            </p:txEl>
                                          </p:spTgt>
                                        </p:tgtEl>
                                        <p:attrNameLst>
                                          <p:attrName>style.visibility</p:attrName>
                                        </p:attrNameLst>
                                      </p:cBhvr>
                                      <p:to>
                                        <p:strVal val="visible"/>
                                      </p:to>
                                    </p:set>
                                    <p:animEffect transition="in" filter="fade">
                                      <p:cBhvr>
                                        <p:cTn id="25" dur="500"/>
                                        <p:tgtEl>
                                          <p:spTgt spid="2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172C976-1F3C-4C31-9403-52B9995A7A74}"/>
              </a:ext>
            </a:extLst>
          </p:cNvPr>
          <p:cNvSpPr/>
          <p:nvPr/>
        </p:nvSpPr>
        <p:spPr>
          <a:xfrm>
            <a:off x="1118285"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(0,0)</a:t>
            </a:r>
          </a:p>
        </p:txBody>
      </p:sp>
      <p:sp>
        <p:nvSpPr>
          <p:cNvPr id="48" name="Rectangle 47">
            <a:extLst>
              <a:ext uri="{FF2B5EF4-FFF2-40B4-BE49-F238E27FC236}">
                <a16:creationId xmlns:a16="http://schemas.microsoft.com/office/drawing/2014/main" id="{2C6D0740-65B8-4F58-B14E-D2287A87ADAE}"/>
              </a:ext>
            </a:extLst>
          </p:cNvPr>
          <p:cNvSpPr/>
          <p:nvPr/>
        </p:nvSpPr>
        <p:spPr>
          <a:xfrm>
            <a:off x="1789617"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(0,1)</a:t>
            </a:r>
          </a:p>
        </p:txBody>
      </p:sp>
      <p:sp>
        <p:nvSpPr>
          <p:cNvPr id="49" name="Rectangle 48">
            <a:extLst>
              <a:ext uri="{FF2B5EF4-FFF2-40B4-BE49-F238E27FC236}">
                <a16:creationId xmlns:a16="http://schemas.microsoft.com/office/drawing/2014/main" id="{494D415F-8817-4F3C-BDEE-2DC797DA84B1}"/>
              </a:ext>
            </a:extLst>
          </p:cNvPr>
          <p:cNvSpPr/>
          <p:nvPr/>
        </p:nvSpPr>
        <p:spPr>
          <a:xfrm>
            <a:off x="2460949"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(0,2)</a:t>
            </a:r>
          </a:p>
        </p:txBody>
      </p:sp>
      <p:sp>
        <p:nvSpPr>
          <p:cNvPr id="50" name="Rectangle 49">
            <a:extLst>
              <a:ext uri="{FF2B5EF4-FFF2-40B4-BE49-F238E27FC236}">
                <a16:creationId xmlns:a16="http://schemas.microsoft.com/office/drawing/2014/main" id="{7882D7D2-FDA2-46E2-9925-617F5B926B3B}"/>
              </a:ext>
            </a:extLst>
          </p:cNvPr>
          <p:cNvSpPr/>
          <p:nvPr/>
        </p:nvSpPr>
        <p:spPr>
          <a:xfrm>
            <a:off x="3132281"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(0,3)</a:t>
            </a:r>
          </a:p>
        </p:txBody>
      </p:sp>
      <p:sp>
        <p:nvSpPr>
          <p:cNvPr id="55" name="Rectangle 54">
            <a:extLst>
              <a:ext uri="{FF2B5EF4-FFF2-40B4-BE49-F238E27FC236}">
                <a16:creationId xmlns:a16="http://schemas.microsoft.com/office/drawing/2014/main" id="{714D69A7-1CFD-4187-9189-29765B059858}"/>
              </a:ext>
            </a:extLst>
          </p:cNvPr>
          <p:cNvSpPr/>
          <p:nvPr/>
        </p:nvSpPr>
        <p:spPr>
          <a:xfrm>
            <a:off x="1118285"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(1,0)</a:t>
            </a:r>
          </a:p>
        </p:txBody>
      </p:sp>
      <p:sp>
        <p:nvSpPr>
          <p:cNvPr id="56" name="Rectangle 55">
            <a:extLst>
              <a:ext uri="{FF2B5EF4-FFF2-40B4-BE49-F238E27FC236}">
                <a16:creationId xmlns:a16="http://schemas.microsoft.com/office/drawing/2014/main" id="{7909EC70-BE06-45A1-BF96-BCE7F7DB957A}"/>
              </a:ext>
            </a:extLst>
          </p:cNvPr>
          <p:cNvSpPr/>
          <p:nvPr/>
        </p:nvSpPr>
        <p:spPr>
          <a:xfrm>
            <a:off x="1789617"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57" name="Rectangle 56">
            <a:extLst>
              <a:ext uri="{FF2B5EF4-FFF2-40B4-BE49-F238E27FC236}">
                <a16:creationId xmlns:a16="http://schemas.microsoft.com/office/drawing/2014/main" id="{37D2D6B4-2B89-4368-BEB6-B9AE0118AAF1}"/>
              </a:ext>
            </a:extLst>
          </p:cNvPr>
          <p:cNvSpPr/>
          <p:nvPr/>
        </p:nvSpPr>
        <p:spPr>
          <a:xfrm>
            <a:off x="2460949"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58" name="Rectangle 57">
            <a:extLst>
              <a:ext uri="{FF2B5EF4-FFF2-40B4-BE49-F238E27FC236}">
                <a16:creationId xmlns:a16="http://schemas.microsoft.com/office/drawing/2014/main" id="{F3AE7DCD-323E-4A62-82BB-164E8C154B1B}"/>
              </a:ext>
            </a:extLst>
          </p:cNvPr>
          <p:cNvSpPr/>
          <p:nvPr/>
        </p:nvSpPr>
        <p:spPr>
          <a:xfrm>
            <a:off x="3132281"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63" name="Rectangle 62">
            <a:extLst>
              <a:ext uri="{FF2B5EF4-FFF2-40B4-BE49-F238E27FC236}">
                <a16:creationId xmlns:a16="http://schemas.microsoft.com/office/drawing/2014/main" id="{A71BDA71-502E-4A3D-9D3F-09F6A34C4DB1}"/>
              </a:ext>
            </a:extLst>
          </p:cNvPr>
          <p:cNvSpPr/>
          <p:nvPr/>
        </p:nvSpPr>
        <p:spPr>
          <a:xfrm>
            <a:off x="1118286"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a:t>
            </a:r>
          </a:p>
        </p:txBody>
      </p:sp>
      <p:sp>
        <p:nvSpPr>
          <p:cNvPr id="64" name="Rectangle 63">
            <a:extLst>
              <a:ext uri="{FF2B5EF4-FFF2-40B4-BE49-F238E27FC236}">
                <a16:creationId xmlns:a16="http://schemas.microsoft.com/office/drawing/2014/main" id="{803AA7A1-B060-49F9-91F1-C3E22D020D7B}"/>
              </a:ext>
            </a:extLst>
          </p:cNvPr>
          <p:cNvSpPr/>
          <p:nvPr/>
        </p:nvSpPr>
        <p:spPr>
          <a:xfrm>
            <a:off x="1789618"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65" name="Rectangle 64">
            <a:extLst>
              <a:ext uri="{FF2B5EF4-FFF2-40B4-BE49-F238E27FC236}">
                <a16:creationId xmlns:a16="http://schemas.microsoft.com/office/drawing/2014/main" id="{2C220C0D-DD28-4BB7-9FDC-F2E472A89845}"/>
              </a:ext>
            </a:extLst>
          </p:cNvPr>
          <p:cNvSpPr/>
          <p:nvPr/>
        </p:nvSpPr>
        <p:spPr>
          <a:xfrm>
            <a:off x="2460950"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66" name="Rectangle 65">
            <a:extLst>
              <a:ext uri="{FF2B5EF4-FFF2-40B4-BE49-F238E27FC236}">
                <a16:creationId xmlns:a16="http://schemas.microsoft.com/office/drawing/2014/main" id="{A1B832A0-1C2F-4283-BB3C-6BA29F77CD1D}"/>
              </a:ext>
            </a:extLst>
          </p:cNvPr>
          <p:cNvSpPr/>
          <p:nvPr/>
        </p:nvSpPr>
        <p:spPr>
          <a:xfrm>
            <a:off x="3132282"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71" name="Rectangle 70">
            <a:extLst>
              <a:ext uri="{FF2B5EF4-FFF2-40B4-BE49-F238E27FC236}">
                <a16:creationId xmlns:a16="http://schemas.microsoft.com/office/drawing/2014/main" id="{3EF65A53-922D-4968-8842-7B90B895E885}"/>
              </a:ext>
            </a:extLst>
          </p:cNvPr>
          <p:cNvSpPr/>
          <p:nvPr/>
        </p:nvSpPr>
        <p:spPr>
          <a:xfrm>
            <a:off x="1118286"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(3,0)</a:t>
            </a:r>
          </a:p>
        </p:txBody>
      </p:sp>
      <p:sp>
        <p:nvSpPr>
          <p:cNvPr id="72" name="Rectangle 71">
            <a:extLst>
              <a:ext uri="{FF2B5EF4-FFF2-40B4-BE49-F238E27FC236}">
                <a16:creationId xmlns:a16="http://schemas.microsoft.com/office/drawing/2014/main" id="{13657EC9-FE3C-48AD-BA41-76E6C820C504}"/>
              </a:ext>
            </a:extLst>
          </p:cNvPr>
          <p:cNvSpPr/>
          <p:nvPr/>
        </p:nvSpPr>
        <p:spPr>
          <a:xfrm>
            <a:off x="1789618"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73" name="Rectangle 72">
            <a:extLst>
              <a:ext uri="{FF2B5EF4-FFF2-40B4-BE49-F238E27FC236}">
                <a16:creationId xmlns:a16="http://schemas.microsoft.com/office/drawing/2014/main" id="{9196C125-9202-43D8-995D-45CE70208B58}"/>
              </a:ext>
            </a:extLst>
          </p:cNvPr>
          <p:cNvSpPr/>
          <p:nvPr/>
        </p:nvSpPr>
        <p:spPr>
          <a:xfrm>
            <a:off x="2460950"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74" name="Rectangle 73">
            <a:extLst>
              <a:ext uri="{FF2B5EF4-FFF2-40B4-BE49-F238E27FC236}">
                <a16:creationId xmlns:a16="http://schemas.microsoft.com/office/drawing/2014/main" id="{7C916B8D-B5A8-4BF4-B5E5-A64F568C88E4}"/>
              </a:ext>
            </a:extLst>
          </p:cNvPr>
          <p:cNvSpPr/>
          <p:nvPr/>
        </p:nvSpPr>
        <p:spPr>
          <a:xfrm>
            <a:off x="3132282"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112" name="Rectangle 111">
            <a:extLst>
              <a:ext uri="{FF2B5EF4-FFF2-40B4-BE49-F238E27FC236}">
                <a16:creationId xmlns:a16="http://schemas.microsoft.com/office/drawing/2014/main" id="{53D860AC-8C4D-4AAC-A0C1-F69736644685}"/>
              </a:ext>
            </a:extLst>
          </p:cNvPr>
          <p:cNvSpPr/>
          <p:nvPr/>
        </p:nvSpPr>
        <p:spPr>
          <a:xfrm>
            <a:off x="1118285" y="290084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(0,0)</a:t>
            </a:r>
          </a:p>
        </p:txBody>
      </p:sp>
      <p:sp>
        <p:nvSpPr>
          <p:cNvPr id="113" name="Rectangle 112">
            <a:extLst>
              <a:ext uri="{FF2B5EF4-FFF2-40B4-BE49-F238E27FC236}">
                <a16:creationId xmlns:a16="http://schemas.microsoft.com/office/drawing/2014/main" id="{3D4998FF-5817-4869-A415-524E5E7FE45D}"/>
              </a:ext>
            </a:extLst>
          </p:cNvPr>
          <p:cNvSpPr/>
          <p:nvPr/>
        </p:nvSpPr>
        <p:spPr>
          <a:xfrm>
            <a:off x="1789617" y="290084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(0,1)</a:t>
            </a:r>
          </a:p>
        </p:txBody>
      </p:sp>
      <p:sp>
        <p:nvSpPr>
          <p:cNvPr id="114" name="Rectangle 113">
            <a:extLst>
              <a:ext uri="{FF2B5EF4-FFF2-40B4-BE49-F238E27FC236}">
                <a16:creationId xmlns:a16="http://schemas.microsoft.com/office/drawing/2014/main" id="{50C94B5E-828B-485E-893C-11B469A55A97}"/>
              </a:ext>
            </a:extLst>
          </p:cNvPr>
          <p:cNvSpPr/>
          <p:nvPr/>
        </p:nvSpPr>
        <p:spPr>
          <a:xfrm>
            <a:off x="2460949" y="290084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(0,2)</a:t>
            </a:r>
          </a:p>
        </p:txBody>
      </p:sp>
      <p:sp>
        <p:nvSpPr>
          <p:cNvPr id="115" name="Rectangle 114">
            <a:extLst>
              <a:ext uri="{FF2B5EF4-FFF2-40B4-BE49-F238E27FC236}">
                <a16:creationId xmlns:a16="http://schemas.microsoft.com/office/drawing/2014/main" id="{B03E6B27-C613-4D7C-AE60-2A0C2E3831C6}"/>
              </a:ext>
            </a:extLst>
          </p:cNvPr>
          <p:cNvSpPr/>
          <p:nvPr/>
        </p:nvSpPr>
        <p:spPr>
          <a:xfrm>
            <a:off x="3132281" y="2900843"/>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(0,3)</a:t>
            </a:r>
          </a:p>
        </p:txBody>
      </p:sp>
      <p:sp>
        <p:nvSpPr>
          <p:cNvPr id="128" name="Rectangle 127">
            <a:extLst>
              <a:ext uri="{FF2B5EF4-FFF2-40B4-BE49-F238E27FC236}">
                <a16:creationId xmlns:a16="http://schemas.microsoft.com/office/drawing/2014/main" id="{D93E6A17-F09E-4308-98E7-1ADF3A029B47}"/>
              </a:ext>
            </a:extLst>
          </p:cNvPr>
          <p:cNvSpPr/>
          <p:nvPr/>
        </p:nvSpPr>
        <p:spPr>
          <a:xfrm>
            <a:off x="1118285" y="3572175"/>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(1,0)</a:t>
            </a:r>
          </a:p>
        </p:txBody>
      </p:sp>
      <p:sp>
        <p:nvSpPr>
          <p:cNvPr id="129" name="Rectangle 128">
            <a:extLst>
              <a:ext uri="{FF2B5EF4-FFF2-40B4-BE49-F238E27FC236}">
                <a16:creationId xmlns:a16="http://schemas.microsoft.com/office/drawing/2014/main" id="{0CA7335B-FDAA-4ECF-A3F7-ECF2BD9520BE}"/>
              </a:ext>
            </a:extLst>
          </p:cNvPr>
          <p:cNvSpPr/>
          <p:nvPr/>
        </p:nvSpPr>
        <p:spPr>
          <a:xfrm>
            <a:off x="1789617" y="3572175"/>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130" name="Rectangle 129">
            <a:extLst>
              <a:ext uri="{FF2B5EF4-FFF2-40B4-BE49-F238E27FC236}">
                <a16:creationId xmlns:a16="http://schemas.microsoft.com/office/drawing/2014/main" id="{33FD8846-4420-4A6C-8155-D3D468D339E8}"/>
              </a:ext>
            </a:extLst>
          </p:cNvPr>
          <p:cNvSpPr/>
          <p:nvPr/>
        </p:nvSpPr>
        <p:spPr>
          <a:xfrm>
            <a:off x="2460949" y="3572175"/>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131" name="Rectangle 130">
            <a:extLst>
              <a:ext uri="{FF2B5EF4-FFF2-40B4-BE49-F238E27FC236}">
                <a16:creationId xmlns:a16="http://schemas.microsoft.com/office/drawing/2014/main" id="{E2E53A2B-4035-4218-ABF5-E0C86969F119}"/>
              </a:ext>
            </a:extLst>
          </p:cNvPr>
          <p:cNvSpPr/>
          <p:nvPr/>
        </p:nvSpPr>
        <p:spPr>
          <a:xfrm>
            <a:off x="3132281" y="3572175"/>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143" name="Rectangle 142">
            <a:extLst>
              <a:ext uri="{FF2B5EF4-FFF2-40B4-BE49-F238E27FC236}">
                <a16:creationId xmlns:a16="http://schemas.microsoft.com/office/drawing/2014/main" id="{DA276900-09F9-4C24-9F5B-E5E8CF28386B}"/>
              </a:ext>
            </a:extLst>
          </p:cNvPr>
          <p:cNvSpPr/>
          <p:nvPr/>
        </p:nvSpPr>
        <p:spPr>
          <a:xfrm>
            <a:off x="1118286"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(2,0)</a:t>
            </a:r>
          </a:p>
        </p:txBody>
      </p:sp>
      <p:sp>
        <p:nvSpPr>
          <p:cNvPr id="144" name="Rectangle 143">
            <a:extLst>
              <a:ext uri="{FF2B5EF4-FFF2-40B4-BE49-F238E27FC236}">
                <a16:creationId xmlns:a16="http://schemas.microsoft.com/office/drawing/2014/main" id="{D4640A78-5A2D-480E-99DA-A7A732D3232A}"/>
              </a:ext>
            </a:extLst>
          </p:cNvPr>
          <p:cNvSpPr/>
          <p:nvPr/>
        </p:nvSpPr>
        <p:spPr>
          <a:xfrm>
            <a:off x="1789618"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145" name="Rectangle 144">
            <a:extLst>
              <a:ext uri="{FF2B5EF4-FFF2-40B4-BE49-F238E27FC236}">
                <a16:creationId xmlns:a16="http://schemas.microsoft.com/office/drawing/2014/main" id="{D74652EB-DB18-457A-A440-0C1EC60A0D0A}"/>
              </a:ext>
            </a:extLst>
          </p:cNvPr>
          <p:cNvSpPr/>
          <p:nvPr/>
        </p:nvSpPr>
        <p:spPr>
          <a:xfrm>
            <a:off x="2460950"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146" name="Rectangle 145">
            <a:extLst>
              <a:ext uri="{FF2B5EF4-FFF2-40B4-BE49-F238E27FC236}">
                <a16:creationId xmlns:a16="http://schemas.microsoft.com/office/drawing/2014/main" id="{F427AD45-09C9-4BD6-822D-05B89F1196CC}"/>
              </a:ext>
            </a:extLst>
          </p:cNvPr>
          <p:cNvSpPr/>
          <p:nvPr/>
        </p:nvSpPr>
        <p:spPr>
          <a:xfrm>
            <a:off x="3132282"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151" name="Rectangle 150">
            <a:extLst>
              <a:ext uri="{FF2B5EF4-FFF2-40B4-BE49-F238E27FC236}">
                <a16:creationId xmlns:a16="http://schemas.microsoft.com/office/drawing/2014/main" id="{8B0B77B9-B77A-4BA4-8873-40D40DD96294}"/>
              </a:ext>
            </a:extLst>
          </p:cNvPr>
          <p:cNvSpPr/>
          <p:nvPr/>
        </p:nvSpPr>
        <p:spPr>
          <a:xfrm>
            <a:off x="1118286"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(3,0)</a:t>
            </a:r>
          </a:p>
        </p:txBody>
      </p:sp>
      <p:sp>
        <p:nvSpPr>
          <p:cNvPr id="152" name="Rectangle 151">
            <a:extLst>
              <a:ext uri="{FF2B5EF4-FFF2-40B4-BE49-F238E27FC236}">
                <a16:creationId xmlns:a16="http://schemas.microsoft.com/office/drawing/2014/main" id="{671D33A4-E6B1-40ED-8083-E2C3910BDB77}"/>
              </a:ext>
            </a:extLst>
          </p:cNvPr>
          <p:cNvSpPr/>
          <p:nvPr/>
        </p:nvSpPr>
        <p:spPr>
          <a:xfrm>
            <a:off x="1789618"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153" name="Rectangle 152">
            <a:extLst>
              <a:ext uri="{FF2B5EF4-FFF2-40B4-BE49-F238E27FC236}">
                <a16:creationId xmlns:a16="http://schemas.microsoft.com/office/drawing/2014/main" id="{A9711154-5A50-470F-985A-C44B742BC9FA}"/>
              </a:ext>
            </a:extLst>
          </p:cNvPr>
          <p:cNvSpPr/>
          <p:nvPr/>
        </p:nvSpPr>
        <p:spPr>
          <a:xfrm>
            <a:off x="2460950"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154" name="Rectangle 153">
            <a:extLst>
              <a:ext uri="{FF2B5EF4-FFF2-40B4-BE49-F238E27FC236}">
                <a16:creationId xmlns:a16="http://schemas.microsoft.com/office/drawing/2014/main" id="{7A6A35B9-1501-4C00-9921-576F6A6CBCCA}"/>
              </a:ext>
            </a:extLst>
          </p:cNvPr>
          <p:cNvSpPr/>
          <p:nvPr/>
        </p:nvSpPr>
        <p:spPr>
          <a:xfrm>
            <a:off x="3132282"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67" name="Title 1">
            <a:extLst>
              <a:ext uri="{FF2B5EF4-FFF2-40B4-BE49-F238E27FC236}">
                <a16:creationId xmlns:a16="http://schemas.microsoft.com/office/drawing/2014/main" id="{FAFF9477-FF3D-4874-A418-76EFE2770E16}"/>
              </a:ext>
            </a:extLst>
          </p:cNvPr>
          <p:cNvSpPr>
            <a:spLocks noGrp="1"/>
          </p:cNvSpPr>
          <p:nvPr>
            <p:ph type="title"/>
          </p:nvPr>
        </p:nvSpPr>
        <p:spPr>
          <a:xfrm>
            <a:off x="182775" y="175657"/>
            <a:ext cx="9976104" cy="590931"/>
          </a:xfrm>
        </p:spPr>
        <p:txBody>
          <a:bodyPr/>
          <a:lstStyle/>
          <a:p>
            <a:r>
              <a:rPr lang="en-US" dirty="0"/>
              <a:t>Gang Worker vector</a:t>
            </a:r>
          </a:p>
        </p:txBody>
      </p:sp>
      <p:sp>
        <p:nvSpPr>
          <p:cNvPr id="70" name="Content Placeholder 2">
            <a:extLst>
              <a:ext uri="{FF2B5EF4-FFF2-40B4-BE49-F238E27FC236}">
                <a16:creationId xmlns:a16="http://schemas.microsoft.com/office/drawing/2014/main" id="{C0DCA0BB-4AB9-47E4-B3D1-9FFE366A8896}"/>
              </a:ext>
            </a:extLst>
          </p:cNvPr>
          <p:cNvSpPr txBox="1">
            <a:spLocks/>
          </p:cNvSpPr>
          <p:nvPr/>
        </p:nvSpPr>
        <p:spPr>
          <a:xfrm>
            <a:off x="6387753" y="3227034"/>
            <a:ext cx="4346921" cy="2527483"/>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are no longer wasting a portion of our vectors, since the smaller vector size now fits our loop properly</a:t>
            </a:r>
          </a:p>
          <a:p>
            <a:r>
              <a:rPr lang="en-US" dirty="0"/>
              <a:t>We always need to consider the size of the loop when choosing the gang worker vector dimensions</a:t>
            </a:r>
          </a:p>
        </p:txBody>
      </p:sp>
      <p:sp>
        <p:nvSpPr>
          <p:cNvPr id="89" name="TextBox 88">
            <a:extLst>
              <a:ext uri="{FF2B5EF4-FFF2-40B4-BE49-F238E27FC236}">
                <a16:creationId xmlns:a16="http://schemas.microsoft.com/office/drawing/2014/main" id="{51F32ACC-DA6F-4C0C-B7EC-2D72FF9310AB}"/>
              </a:ext>
            </a:extLst>
          </p:cNvPr>
          <p:cNvSpPr txBox="1"/>
          <p:nvPr/>
        </p:nvSpPr>
        <p:spPr>
          <a:xfrm>
            <a:off x="6285202" y="962508"/>
            <a:ext cx="4029207" cy="14496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#pragma acc kernels loop </a:t>
            </a:r>
            <a:r>
              <a:rPr lang="en-US" sz="1400" b="1" dirty="0">
                <a:solidFill>
                  <a:srgbClr val="8E4000"/>
                </a:solidFill>
                <a:latin typeface="Consolas" panose="020B0609020204030204" pitchFamily="49" charset="0"/>
                <a:cs typeface="Courier New" panose="02070309020205020404" pitchFamily="49" charset="0"/>
              </a:rPr>
              <a:t>gang</a:t>
            </a:r>
            <a:r>
              <a:rPr lang="en-US" sz="1400" dirty="0">
                <a:solidFill>
                  <a:srgbClr val="8E4000"/>
                </a:solidFill>
                <a:latin typeface="Consolas" panose="020B0609020204030204" pitchFamily="49" charset="0"/>
                <a:cs typeface="Courier New" panose="02070309020205020404" pitchFamily="49" charset="0"/>
              </a:rPr>
              <a:t> </a:t>
            </a:r>
            <a:r>
              <a:rPr lang="en-US" sz="1400" b="1" dirty="0">
                <a:solidFill>
                  <a:srgbClr val="8E4000"/>
                </a:solidFill>
                <a:latin typeface="Consolas" panose="020B0609020204030204" pitchFamily="49" charset="0"/>
                <a:cs typeface="Courier New" panose="02070309020205020404" pitchFamily="49" charset="0"/>
              </a:rPr>
              <a:t>worker(2)</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x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x &lt; </a:t>
            </a:r>
            <a:r>
              <a:rPr lang="en-US" sz="1400" dirty="0">
                <a:solidFill>
                  <a:srgbClr val="FF8738"/>
                </a:solidFill>
                <a:latin typeface="Consolas" panose="020B0609020204030204" pitchFamily="49" charset="0"/>
                <a:cs typeface="Courier New" panose="02070309020205020404" pitchFamily="49" charset="0"/>
              </a:rPr>
              <a:t>4</a:t>
            </a:r>
            <a:r>
              <a:rPr lang="en-US" sz="1400" dirty="0">
                <a:solidFill>
                  <a:schemeClr val="bg1"/>
                </a:solidFill>
                <a:latin typeface="Consolas" panose="020B0609020204030204" pitchFamily="49" charset="0"/>
                <a:cs typeface="Courier New" panose="02070309020205020404" pitchFamily="49" charset="0"/>
              </a:rPr>
              <a:t>; x</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#pragma acc loop </a:t>
            </a:r>
            <a:r>
              <a:rPr lang="en-US" sz="1400"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y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y &lt; </a:t>
            </a:r>
            <a:r>
              <a:rPr lang="en-US" sz="1400" dirty="0">
                <a:solidFill>
                  <a:srgbClr val="FF8738"/>
                </a:solidFill>
                <a:latin typeface="Consolas" panose="020B0609020204030204" pitchFamily="49" charset="0"/>
                <a:cs typeface="Courier New" panose="02070309020205020404" pitchFamily="49" charset="0"/>
              </a:rPr>
              <a:t>4</a:t>
            </a:r>
            <a:r>
              <a:rPr lang="en-US" sz="1400" dirty="0">
                <a:solidFill>
                  <a:schemeClr val="bg1"/>
                </a:solidFill>
                <a:latin typeface="Consolas" panose="020B0609020204030204" pitchFamily="49" charset="0"/>
                <a:cs typeface="Courier New" panose="02070309020205020404" pitchFamily="49" charset="0"/>
              </a:rPr>
              <a:t>; 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array[x][y]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p:txBody>
      </p:sp>
      <p:sp>
        <p:nvSpPr>
          <p:cNvPr id="90" name="Rounded Rectangle 5">
            <a:extLst>
              <a:ext uri="{FF2B5EF4-FFF2-40B4-BE49-F238E27FC236}">
                <a16:creationId xmlns:a16="http://schemas.microsoft.com/office/drawing/2014/main" id="{01E43FBB-2768-48AD-97AE-B1BECDCE9192}"/>
              </a:ext>
            </a:extLst>
          </p:cNvPr>
          <p:cNvSpPr/>
          <p:nvPr/>
        </p:nvSpPr>
        <p:spPr>
          <a:xfrm>
            <a:off x="1111718" y="2890017"/>
            <a:ext cx="4179195" cy="1350990"/>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2" name="Rounded Rectangle 5">
            <a:extLst>
              <a:ext uri="{FF2B5EF4-FFF2-40B4-BE49-F238E27FC236}">
                <a16:creationId xmlns:a16="http://schemas.microsoft.com/office/drawing/2014/main" id="{BDCD8282-6517-451D-A17C-243ACE752B90}"/>
              </a:ext>
            </a:extLst>
          </p:cNvPr>
          <p:cNvSpPr/>
          <p:nvPr/>
        </p:nvSpPr>
        <p:spPr>
          <a:xfrm>
            <a:off x="1116742" y="4242257"/>
            <a:ext cx="2686872" cy="1343914"/>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4" name="TextBox 93">
            <a:extLst>
              <a:ext uri="{FF2B5EF4-FFF2-40B4-BE49-F238E27FC236}">
                <a16:creationId xmlns:a16="http://schemas.microsoft.com/office/drawing/2014/main" id="{17CBFD58-3C2A-4AD5-8D18-13A5A2F09B43}"/>
              </a:ext>
            </a:extLst>
          </p:cNvPr>
          <p:cNvSpPr txBox="1"/>
          <p:nvPr/>
        </p:nvSpPr>
        <p:spPr>
          <a:xfrm>
            <a:off x="5258611" y="3341342"/>
            <a:ext cx="931004" cy="461665"/>
          </a:xfrm>
          <a:prstGeom prst="rect">
            <a:avLst/>
          </a:prstGeom>
          <a:noFill/>
        </p:spPr>
        <p:txBody>
          <a:bodyPr wrap="square" rtlCol="0">
            <a:spAutoFit/>
          </a:bodyPr>
          <a:lstStyle/>
          <a:p>
            <a:pPr algn="ctr"/>
            <a:r>
              <a:rPr lang="en-US" sz="2400" b="1" dirty="0">
                <a:solidFill>
                  <a:srgbClr val="FF0000"/>
                </a:solidFill>
                <a:latin typeface="Trebuchet MS" pitchFamily="34" charset="0"/>
              </a:rPr>
              <a:t>Gang</a:t>
            </a:r>
          </a:p>
        </p:txBody>
      </p:sp>
      <p:sp>
        <p:nvSpPr>
          <p:cNvPr id="98" name="TextBox 97">
            <a:extLst>
              <a:ext uri="{FF2B5EF4-FFF2-40B4-BE49-F238E27FC236}">
                <a16:creationId xmlns:a16="http://schemas.microsoft.com/office/drawing/2014/main" id="{4CB1F00B-C665-43D7-B030-817E1B4C9DE1}"/>
              </a:ext>
            </a:extLst>
          </p:cNvPr>
          <p:cNvSpPr txBox="1"/>
          <p:nvPr/>
        </p:nvSpPr>
        <p:spPr>
          <a:xfrm>
            <a:off x="3887897" y="3387509"/>
            <a:ext cx="1321084" cy="369332"/>
          </a:xfrm>
          <a:prstGeom prst="rect">
            <a:avLst/>
          </a:prstGeom>
          <a:noFill/>
        </p:spPr>
        <p:txBody>
          <a:bodyPr wrap="square" rtlCol="0">
            <a:spAutoFit/>
          </a:bodyPr>
          <a:lstStyle/>
          <a:p>
            <a:pPr algn="ctr"/>
            <a:r>
              <a:rPr lang="en-US" b="1" dirty="0">
                <a:solidFill>
                  <a:srgbClr val="0C4E9B"/>
                </a:solidFill>
                <a:latin typeface="Trebuchet MS" pitchFamily="34" charset="0"/>
              </a:rPr>
              <a:t>2 Workers</a:t>
            </a:r>
          </a:p>
        </p:txBody>
      </p:sp>
      <p:sp>
        <p:nvSpPr>
          <p:cNvPr id="95" name="TextBox 94">
            <a:extLst>
              <a:ext uri="{FF2B5EF4-FFF2-40B4-BE49-F238E27FC236}">
                <a16:creationId xmlns:a16="http://schemas.microsoft.com/office/drawing/2014/main" id="{38E36B24-0CB1-4E2C-A3C7-F56BDAF58304}"/>
              </a:ext>
            </a:extLst>
          </p:cNvPr>
          <p:cNvSpPr txBox="1"/>
          <p:nvPr/>
        </p:nvSpPr>
        <p:spPr>
          <a:xfrm>
            <a:off x="1806951" y="2965424"/>
            <a:ext cx="1294499" cy="523220"/>
          </a:xfrm>
          <a:prstGeom prst="rect">
            <a:avLst/>
          </a:prstGeom>
          <a:noFill/>
        </p:spPr>
        <p:txBody>
          <a:bodyPr wrap="square" rtlCol="0">
            <a:spAutoFit/>
          </a:bodyPr>
          <a:lstStyle/>
          <a:p>
            <a:pPr algn="ctr"/>
            <a:r>
              <a:rPr lang="en-US" sz="2800" b="1" dirty="0">
                <a:latin typeface="Trebuchet MS" pitchFamily="34" charset="0"/>
              </a:rPr>
              <a:t>Vector</a:t>
            </a:r>
          </a:p>
        </p:txBody>
      </p:sp>
      <p:cxnSp>
        <p:nvCxnSpPr>
          <p:cNvPr id="97" name="Straight Arrow Connector 96">
            <a:extLst>
              <a:ext uri="{FF2B5EF4-FFF2-40B4-BE49-F238E27FC236}">
                <a16:creationId xmlns:a16="http://schemas.microsoft.com/office/drawing/2014/main" id="{12FE0132-E360-4511-AC0B-280CB7F61A41}"/>
              </a:ext>
            </a:extLst>
          </p:cNvPr>
          <p:cNvCxnSpPr>
            <a:cxnSpLocks/>
          </p:cNvCxnSpPr>
          <p:nvPr/>
        </p:nvCxnSpPr>
        <p:spPr>
          <a:xfrm flipH="1">
            <a:off x="1333681" y="3254149"/>
            <a:ext cx="522453"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96" name="Straight Arrow Connector 95">
            <a:extLst>
              <a:ext uri="{FF2B5EF4-FFF2-40B4-BE49-F238E27FC236}">
                <a16:creationId xmlns:a16="http://schemas.microsoft.com/office/drawing/2014/main" id="{D1A4DEE0-F0E7-437C-922E-149F5DB442EA}"/>
              </a:ext>
            </a:extLst>
          </p:cNvPr>
          <p:cNvCxnSpPr>
            <a:cxnSpLocks/>
          </p:cNvCxnSpPr>
          <p:nvPr/>
        </p:nvCxnSpPr>
        <p:spPr>
          <a:xfrm>
            <a:off x="3054975" y="3259926"/>
            <a:ext cx="567791"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27" name="TextBox 126">
            <a:extLst>
              <a:ext uri="{FF2B5EF4-FFF2-40B4-BE49-F238E27FC236}">
                <a16:creationId xmlns:a16="http://schemas.microsoft.com/office/drawing/2014/main" id="{9B682AF1-59F1-43A4-BA51-C830C3C8656D}"/>
              </a:ext>
            </a:extLst>
          </p:cNvPr>
          <p:cNvSpPr txBox="1"/>
          <p:nvPr/>
        </p:nvSpPr>
        <p:spPr>
          <a:xfrm>
            <a:off x="1811298" y="3649059"/>
            <a:ext cx="1294499" cy="523220"/>
          </a:xfrm>
          <a:prstGeom prst="rect">
            <a:avLst/>
          </a:prstGeom>
          <a:noFill/>
        </p:spPr>
        <p:txBody>
          <a:bodyPr wrap="square" rtlCol="0">
            <a:spAutoFit/>
          </a:bodyPr>
          <a:lstStyle/>
          <a:p>
            <a:pPr algn="ctr"/>
            <a:r>
              <a:rPr lang="en-US" sz="2800" b="1" dirty="0">
                <a:latin typeface="Trebuchet MS" pitchFamily="34" charset="0"/>
              </a:rPr>
              <a:t>Vector</a:t>
            </a:r>
          </a:p>
        </p:txBody>
      </p:sp>
      <p:cxnSp>
        <p:nvCxnSpPr>
          <p:cNvPr id="139" name="Straight Arrow Connector 138">
            <a:extLst>
              <a:ext uri="{FF2B5EF4-FFF2-40B4-BE49-F238E27FC236}">
                <a16:creationId xmlns:a16="http://schemas.microsoft.com/office/drawing/2014/main" id="{096044B2-B38D-43D5-B630-B2E249F8C389}"/>
              </a:ext>
            </a:extLst>
          </p:cNvPr>
          <p:cNvCxnSpPr>
            <a:cxnSpLocks/>
          </p:cNvCxnSpPr>
          <p:nvPr/>
        </p:nvCxnSpPr>
        <p:spPr>
          <a:xfrm flipH="1">
            <a:off x="1333681" y="3910669"/>
            <a:ext cx="522980" cy="12312"/>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0" name="Straight Arrow Connector 139">
            <a:extLst>
              <a:ext uri="{FF2B5EF4-FFF2-40B4-BE49-F238E27FC236}">
                <a16:creationId xmlns:a16="http://schemas.microsoft.com/office/drawing/2014/main" id="{105E97CF-AAC2-4F98-8018-FE66E5BA2E7C}"/>
              </a:ext>
            </a:extLst>
          </p:cNvPr>
          <p:cNvCxnSpPr>
            <a:cxnSpLocks/>
          </p:cNvCxnSpPr>
          <p:nvPr/>
        </p:nvCxnSpPr>
        <p:spPr>
          <a:xfrm>
            <a:off x="3059322" y="3943561"/>
            <a:ext cx="567791"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91" name="Rounded Rectangle 5">
            <a:extLst>
              <a:ext uri="{FF2B5EF4-FFF2-40B4-BE49-F238E27FC236}">
                <a16:creationId xmlns:a16="http://schemas.microsoft.com/office/drawing/2014/main" id="{F37D388E-078D-4A47-B464-9CE15EF3B07D}"/>
              </a:ext>
            </a:extLst>
          </p:cNvPr>
          <p:cNvSpPr/>
          <p:nvPr/>
        </p:nvSpPr>
        <p:spPr>
          <a:xfrm>
            <a:off x="813834" y="946055"/>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3" name="Rectangle 92">
            <a:extLst>
              <a:ext uri="{FF2B5EF4-FFF2-40B4-BE49-F238E27FC236}">
                <a16:creationId xmlns:a16="http://schemas.microsoft.com/office/drawing/2014/main" id="{C7363472-C848-4825-854D-D0DA9256CECA}"/>
              </a:ext>
            </a:extLst>
          </p:cNvPr>
          <p:cNvSpPr/>
          <p:nvPr/>
        </p:nvSpPr>
        <p:spPr>
          <a:xfrm>
            <a:off x="2378845"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99" name="Rectangle 98">
            <a:extLst>
              <a:ext uri="{FF2B5EF4-FFF2-40B4-BE49-F238E27FC236}">
                <a16:creationId xmlns:a16="http://schemas.microsoft.com/office/drawing/2014/main" id="{E430A530-A026-4E7D-87AB-5122641B9773}"/>
              </a:ext>
            </a:extLst>
          </p:cNvPr>
          <p:cNvSpPr/>
          <p:nvPr/>
        </p:nvSpPr>
        <p:spPr>
          <a:xfrm>
            <a:off x="2749142"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92AD0C5F-FF55-4D45-BDAA-B89A69447F9C}"/>
              </a:ext>
            </a:extLst>
          </p:cNvPr>
          <p:cNvSpPr/>
          <p:nvPr/>
        </p:nvSpPr>
        <p:spPr>
          <a:xfrm>
            <a:off x="3119439"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3942D1EB-E59E-497F-8AF0-0A638ED2E9CF}"/>
              </a:ext>
            </a:extLst>
          </p:cNvPr>
          <p:cNvSpPr/>
          <p:nvPr/>
        </p:nvSpPr>
        <p:spPr>
          <a:xfrm>
            <a:off x="3489736"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ight Brace 101">
            <a:extLst>
              <a:ext uri="{FF2B5EF4-FFF2-40B4-BE49-F238E27FC236}">
                <a16:creationId xmlns:a16="http://schemas.microsoft.com/office/drawing/2014/main" id="{EAB076E5-73C7-4C46-A3B3-B791DAD83AB4}"/>
              </a:ext>
            </a:extLst>
          </p:cNvPr>
          <p:cNvSpPr/>
          <p:nvPr/>
        </p:nvSpPr>
        <p:spPr>
          <a:xfrm>
            <a:off x="4121971" y="1566545"/>
            <a:ext cx="212484" cy="408428"/>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03" name="TextBox 102">
            <a:extLst>
              <a:ext uri="{FF2B5EF4-FFF2-40B4-BE49-F238E27FC236}">
                <a16:creationId xmlns:a16="http://schemas.microsoft.com/office/drawing/2014/main" id="{D727F713-2A4A-44CC-9D5A-259556593254}"/>
              </a:ext>
            </a:extLst>
          </p:cNvPr>
          <p:cNvSpPr txBox="1"/>
          <p:nvPr/>
        </p:nvSpPr>
        <p:spPr>
          <a:xfrm>
            <a:off x="4208884" y="1605641"/>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Workers</a:t>
            </a:r>
          </a:p>
        </p:txBody>
      </p:sp>
      <p:sp>
        <p:nvSpPr>
          <p:cNvPr id="104" name="TextBox 103">
            <a:extLst>
              <a:ext uri="{FF2B5EF4-FFF2-40B4-BE49-F238E27FC236}">
                <a16:creationId xmlns:a16="http://schemas.microsoft.com/office/drawing/2014/main" id="{2668AB8F-05B8-4634-B4D6-8134DEC3F1E6}"/>
              </a:ext>
            </a:extLst>
          </p:cNvPr>
          <p:cNvSpPr txBox="1"/>
          <p:nvPr/>
        </p:nvSpPr>
        <p:spPr>
          <a:xfrm>
            <a:off x="2305231" y="2201735"/>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05" name="Group 104">
            <a:extLst>
              <a:ext uri="{FF2B5EF4-FFF2-40B4-BE49-F238E27FC236}">
                <a16:creationId xmlns:a16="http://schemas.microsoft.com/office/drawing/2014/main" id="{D3A28115-221F-4AE1-818C-3723DF59562D}"/>
              </a:ext>
            </a:extLst>
          </p:cNvPr>
          <p:cNvGrpSpPr/>
          <p:nvPr/>
        </p:nvGrpSpPr>
        <p:grpSpPr>
          <a:xfrm>
            <a:off x="1700405" y="1056245"/>
            <a:ext cx="2824680" cy="400110"/>
            <a:chOff x="1277488" y="1499022"/>
            <a:chExt cx="2824680" cy="400110"/>
          </a:xfrm>
        </p:grpSpPr>
        <p:sp>
          <p:nvSpPr>
            <p:cNvPr id="106" name="TextBox 105">
              <a:extLst>
                <a:ext uri="{FF2B5EF4-FFF2-40B4-BE49-F238E27FC236}">
                  <a16:creationId xmlns:a16="http://schemas.microsoft.com/office/drawing/2014/main" id="{904D07DF-000C-480F-BE16-989330B9E994}"/>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07" name="Straight Arrow Connector 106">
              <a:extLst>
                <a:ext uri="{FF2B5EF4-FFF2-40B4-BE49-F238E27FC236}">
                  <a16:creationId xmlns:a16="http://schemas.microsoft.com/office/drawing/2014/main" id="{B9F1B840-C3CA-46F7-B447-DBB9051741CA}"/>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8" name="Straight Arrow Connector 107">
              <a:extLst>
                <a:ext uri="{FF2B5EF4-FFF2-40B4-BE49-F238E27FC236}">
                  <a16:creationId xmlns:a16="http://schemas.microsoft.com/office/drawing/2014/main" id="{997A56F8-A0C9-45D5-8D9F-1FFC85E48F50}"/>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09" name="Rectangle 108">
            <a:extLst>
              <a:ext uri="{FF2B5EF4-FFF2-40B4-BE49-F238E27FC236}">
                <a16:creationId xmlns:a16="http://schemas.microsoft.com/office/drawing/2014/main" id="{5EF10098-E523-4EF7-BD7B-37D197A2100F}"/>
              </a:ext>
            </a:extLst>
          </p:cNvPr>
          <p:cNvSpPr/>
          <p:nvPr/>
        </p:nvSpPr>
        <p:spPr>
          <a:xfrm>
            <a:off x="2378845"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10" name="Rectangle 109">
            <a:extLst>
              <a:ext uri="{FF2B5EF4-FFF2-40B4-BE49-F238E27FC236}">
                <a16:creationId xmlns:a16="http://schemas.microsoft.com/office/drawing/2014/main" id="{E2B5030C-C65E-4916-A552-41DFFCEE0DAD}"/>
              </a:ext>
            </a:extLst>
          </p:cNvPr>
          <p:cNvSpPr/>
          <p:nvPr/>
        </p:nvSpPr>
        <p:spPr>
          <a:xfrm>
            <a:off x="2749142"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5989D39A-3671-489C-8EFC-BDD486E75421}"/>
              </a:ext>
            </a:extLst>
          </p:cNvPr>
          <p:cNvSpPr/>
          <p:nvPr/>
        </p:nvSpPr>
        <p:spPr>
          <a:xfrm>
            <a:off x="3119439"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E34FC7C9-48A9-48BF-B84F-6298E1E3C0BB}"/>
              </a:ext>
            </a:extLst>
          </p:cNvPr>
          <p:cNvSpPr/>
          <p:nvPr/>
        </p:nvSpPr>
        <p:spPr>
          <a:xfrm>
            <a:off x="3489736"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094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2"/>
                                        </p:tgtEl>
                                        <p:attrNameLst>
                                          <p:attrName>style.visibility</p:attrName>
                                        </p:attrNameLst>
                                      </p:cBhvr>
                                      <p:to>
                                        <p:strVal val="visible"/>
                                      </p:to>
                                    </p:set>
                                    <p:animEffect transition="in" filter="fade">
                                      <p:cBhvr>
                                        <p:cTn id="11" dur="500"/>
                                        <p:tgtEl>
                                          <p:spTgt spid="11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13"/>
                                        </p:tgtEl>
                                        <p:attrNameLst>
                                          <p:attrName>style.visibility</p:attrName>
                                        </p:attrNameLst>
                                      </p:cBhvr>
                                      <p:to>
                                        <p:strVal val="visible"/>
                                      </p:to>
                                    </p:set>
                                    <p:animEffect transition="in" filter="fade">
                                      <p:cBhvr>
                                        <p:cTn id="14" dur="500"/>
                                        <p:tgtEl>
                                          <p:spTgt spid="11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14"/>
                                        </p:tgtEl>
                                        <p:attrNameLst>
                                          <p:attrName>style.visibility</p:attrName>
                                        </p:attrNameLst>
                                      </p:cBhvr>
                                      <p:to>
                                        <p:strVal val="visible"/>
                                      </p:to>
                                    </p:set>
                                    <p:animEffect transition="in" filter="fade">
                                      <p:cBhvr>
                                        <p:cTn id="17" dur="500"/>
                                        <p:tgtEl>
                                          <p:spTgt spid="11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15"/>
                                        </p:tgtEl>
                                        <p:attrNameLst>
                                          <p:attrName>style.visibility</p:attrName>
                                        </p:attrNameLst>
                                      </p:cBhvr>
                                      <p:to>
                                        <p:strVal val="visible"/>
                                      </p:to>
                                    </p:set>
                                    <p:animEffect transition="in" filter="fade">
                                      <p:cBhvr>
                                        <p:cTn id="20" dur="500"/>
                                        <p:tgtEl>
                                          <p:spTgt spid="1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28"/>
                                        </p:tgtEl>
                                        <p:attrNameLst>
                                          <p:attrName>style.visibility</p:attrName>
                                        </p:attrNameLst>
                                      </p:cBhvr>
                                      <p:to>
                                        <p:strVal val="visible"/>
                                      </p:to>
                                    </p:set>
                                    <p:animEffect transition="in" filter="fade">
                                      <p:cBhvr>
                                        <p:cTn id="23" dur="500"/>
                                        <p:tgtEl>
                                          <p:spTgt spid="12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9"/>
                                        </p:tgtEl>
                                        <p:attrNameLst>
                                          <p:attrName>style.visibility</p:attrName>
                                        </p:attrNameLst>
                                      </p:cBhvr>
                                      <p:to>
                                        <p:strVal val="visible"/>
                                      </p:to>
                                    </p:set>
                                    <p:animEffect transition="in" filter="fade">
                                      <p:cBhvr>
                                        <p:cTn id="26" dur="500"/>
                                        <p:tgtEl>
                                          <p:spTgt spid="12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0"/>
                                        </p:tgtEl>
                                        <p:attrNameLst>
                                          <p:attrName>style.visibility</p:attrName>
                                        </p:attrNameLst>
                                      </p:cBhvr>
                                      <p:to>
                                        <p:strVal val="visible"/>
                                      </p:to>
                                    </p:set>
                                    <p:animEffect transition="in" filter="fade">
                                      <p:cBhvr>
                                        <p:cTn id="29" dur="500"/>
                                        <p:tgtEl>
                                          <p:spTgt spid="13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31"/>
                                        </p:tgtEl>
                                        <p:attrNameLst>
                                          <p:attrName>style.visibility</p:attrName>
                                        </p:attrNameLst>
                                      </p:cBhvr>
                                      <p:to>
                                        <p:strVal val="visible"/>
                                      </p:to>
                                    </p:set>
                                    <p:animEffect transition="in" filter="fade">
                                      <p:cBhvr>
                                        <p:cTn id="32" dur="500"/>
                                        <p:tgtEl>
                                          <p:spTgt spid="131"/>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94"/>
                                        </p:tgtEl>
                                        <p:attrNameLst>
                                          <p:attrName>style.visibility</p:attrName>
                                        </p:attrNameLst>
                                      </p:cBhvr>
                                      <p:to>
                                        <p:strVal val="visible"/>
                                      </p:to>
                                    </p:set>
                                    <p:animEffect transition="in" filter="fade">
                                      <p:cBhvr>
                                        <p:cTn id="36" dur="500"/>
                                        <p:tgtEl>
                                          <p:spTgt spid="94"/>
                                        </p:tgtEl>
                                      </p:cBhvr>
                                    </p:animEffect>
                                  </p:childTnLst>
                                </p:cTn>
                              </p:par>
                              <p:par>
                                <p:cTn id="37" presetID="16" presetClass="entr" presetSubtype="37" fill="hold" grpId="0" nodeType="withEffect">
                                  <p:stCondLst>
                                    <p:cond delay="0"/>
                                  </p:stCondLst>
                                  <p:childTnLst>
                                    <p:set>
                                      <p:cBhvr>
                                        <p:cTn id="38" dur="1" fill="hold">
                                          <p:stCondLst>
                                            <p:cond delay="0"/>
                                          </p:stCondLst>
                                        </p:cTn>
                                        <p:tgtEl>
                                          <p:spTgt spid="95"/>
                                        </p:tgtEl>
                                        <p:attrNameLst>
                                          <p:attrName>style.visibility</p:attrName>
                                        </p:attrNameLst>
                                      </p:cBhvr>
                                      <p:to>
                                        <p:strVal val="visible"/>
                                      </p:to>
                                    </p:set>
                                    <p:animEffect transition="in" filter="barn(outVertical)">
                                      <p:cBhvr>
                                        <p:cTn id="39" dur="500"/>
                                        <p:tgtEl>
                                          <p:spTgt spid="95"/>
                                        </p:tgtEl>
                                      </p:cBhvr>
                                    </p:animEffect>
                                  </p:childTnLst>
                                </p:cTn>
                              </p:par>
                              <p:par>
                                <p:cTn id="40" presetID="22" presetClass="entr" presetSubtype="8" fill="hold" nodeType="withEffect">
                                  <p:stCondLst>
                                    <p:cond delay="50"/>
                                  </p:stCondLst>
                                  <p:childTnLst>
                                    <p:set>
                                      <p:cBhvr>
                                        <p:cTn id="41" dur="1" fill="hold">
                                          <p:stCondLst>
                                            <p:cond delay="0"/>
                                          </p:stCondLst>
                                        </p:cTn>
                                        <p:tgtEl>
                                          <p:spTgt spid="96"/>
                                        </p:tgtEl>
                                        <p:attrNameLst>
                                          <p:attrName>style.visibility</p:attrName>
                                        </p:attrNameLst>
                                      </p:cBhvr>
                                      <p:to>
                                        <p:strVal val="visible"/>
                                      </p:to>
                                    </p:set>
                                    <p:animEffect transition="in" filter="wipe(left)">
                                      <p:cBhvr>
                                        <p:cTn id="42" dur="500"/>
                                        <p:tgtEl>
                                          <p:spTgt spid="96"/>
                                        </p:tgtEl>
                                      </p:cBhvr>
                                    </p:animEffect>
                                  </p:childTnLst>
                                </p:cTn>
                              </p:par>
                              <p:par>
                                <p:cTn id="43" presetID="22" presetClass="entr" presetSubtype="2" fill="hold" nodeType="withEffect">
                                  <p:stCondLst>
                                    <p:cond delay="50"/>
                                  </p:stCondLst>
                                  <p:childTnLst>
                                    <p:set>
                                      <p:cBhvr>
                                        <p:cTn id="44" dur="1" fill="hold">
                                          <p:stCondLst>
                                            <p:cond delay="0"/>
                                          </p:stCondLst>
                                        </p:cTn>
                                        <p:tgtEl>
                                          <p:spTgt spid="97"/>
                                        </p:tgtEl>
                                        <p:attrNameLst>
                                          <p:attrName>style.visibility</p:attrName>
                                        </p:attrNameLst>
                                      </p:cBhvr>
                                      <p:to>
                                        <p:strVal val="visible"/>
                                      </p:to>
                                    </p:set>
                                    <p:animEffect transition="in" filter="wipe(right)">
                                      <p:cBhvr>
                                        <p:cTn id="45" dur="500"/>
                                        <p:tgtEl>
                                          <p:spTgt spid="97"/>
                                        </p:tgtEl>
                                      </p:cBhvr>
                                    </p:animEffect>
                                  </p:childTnLst>
                                </p:cTn>
                              </p:par>
                              <p:par>
                                <p:cTn id="46" presetID="16" presetClass="entr" presetSubtype="37" fill="hold" grpId="0" nodeType="withEffect">
                                  <p:stCondLst>
                                    <p:cond delay="50"/>
                                  </p:stCondLst>
                                  <p:childTnLst>
                                    <p:set>
                                      <p:cBhvr>
                                        <p:cTn id="47" dur="1" fill="hold">
                                          <p:stCondLst>
                                            <p:cond delay="0"/>
                                          </p:stCondLst>
                                        </p:cTn>
                                        <p:tgtEl>
                                          <p:spTgt spid="127"/>
                                        </p:tgtEl>
                                        <p:attrNameLst>
                                          <p:attrName>style.visibility</p:attrName>
                                        </p:attrNameLst>
                                      </p:cBhvr>
                                      <p:to>
                                        <p:strVal val="visible"/>
                                      </p:to>
                                    </p:set>
                                    <p:animEffect transition="in" filter="barn(outVertical)">
                                      <p:cBhvr>
                                        <p:cTn id="48" dur="500"/>
                                        <p:tgtEl>
                                          <p:spTgt spid="127"/>
                                        </p:tgtEl>
                                      </p:cBhvr>
                                    </p:animEffect>
                                  </p:childTnLst>
                                </p:cTn>
                              </p:par>
                              <p:par>
                                <p:cTn id="49" presetID="22" presetClass="entr" presetSubtype="8" fill="hold" nodeType="withEffect">
                                  <p:stCondLst>
                                    <p:cond delay="100"/>
                                  </p:stCondLst>
                                  <p:childTnLst>
                                    <p:set>
                                      <p:cBhvr>
                                        <p:cTn id="50" dur="1" fill="hold">
                                          <p:stCondLst>
                                            <p:cond delay="0"/>
                                          </p:stCondLst>
                                        </p:cTn>
                                        <p:tgtEl>
                                          <p:spTgt spid="140"/>
                                        </p:tgtEl>
                                        <p:attrNameLst>
                                          <p:attrName>style.visibility</p:attrName>
                                        </p:attrNameLst>
                                      </p:cBhvr>
                                      <p:to>
                                        <p:strVal val="visible"/>
                                      </p:to>
                                    </p:set>
                                    <p:animEffect transition="in" filter="wipe(left)">
                                      <p:cBhvr>
                                        <p:cTn id="51" dur="500"/>
                                        <p:tgtEl>
                                          <p:spTgt spid="140"/>
                                        </p:tgtEl>
                                      </p:cBhvr>
                                    </p:animEffect>
                                  </p:childTnLst>
                                </p:cTn>
                              </p:par>
                              <p:par>
                                <p:cTn id="52" presetID="22" presetClass="entr" presetSubtype="2" fill="hold" nodeType="withEffect">
                                  <p:stCondLst>
                                    <p:cond delay="100"/>
                                  </p:stCondLst>
                                  <p:childTnLst>
                                    <p:set>
                                      <p:cBhvr>
                                        <p:cTn id="53" dur="1" fill="hold">
                                          <p:stCondLst>
                                            <p:cond delay="0"/>
                                          </p:stCondLst>
                                        </p:cTn>
                                        <p:tgtEl>
                                          <p:spTgt spid="139"/>
                                        </p:tgtEl>
                                        <p:attrNameLst>
                                          <p:attrName>style.visibility</p:attrName>
                                        </p:attrNameLst>
                                      </p:cBhvr>
                                      <p:to>
                                        <p:strVal val="visible"/>
                                      </p:to>
                                    </p:set>
                                    <p:animEffect transition="in" filter="wipe(right)">
                                      <p:cBhvr>
                                        <p:cTn id="54" dur="500"/>
                                        <p:tgtEl>
                                          <p:spTgt spid="139"/>
                                        </p:tgtEl>
                                      </p:cBhvr>
                                    </p:animEffect>
                                  </p:childTnLst>
                                </p:cTn>
                              </p:par>
                              <p:par>
                                <p:cTn id="55" presetID="10" presetClass="entr" presetSubtype="0" fill="hold" grpId="0" nodeType="withEffect">
                                  <p:stCondLst>
                                    <p:cond delay="50"/>
                                  </p:stCondLst>
                                  <p:childTnLst>
                                    <p:set>
                                      <p:cBhvr>
                                        <p:cTn id="56" dur="1" fill="hold">
                                          <p:stCondLst>
                                            <p:cond delay="0"/>
                                          </p:stCondLst>
                                        </p:cTn>
                                        <p:tgtEl>
                                          <p:spTgt spid="98"/>
                                        </p:tgtEl>
                                        <p:attrNameLst>
                                          <p:attrName>style.visibility</p:attrName>
                                        </p:attrNameLst>
                                      </p:cBhvr>
                                      <p:to>
                                        <p:strVal val="visible"/>
                                      </p:to>
                                    </p:set>
                                    <p:animEffect transition="in" filter="fade">
                                      <p:cBhvr>
                                        <p:cTn id="57" dur="500"/>
                                        <p:tgtEl>
                                          <p:spTgt spid="98"/>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92"/>
                                        </p:tgtEl>
                                        <p:attrNameLst>
                                          <p:attrName>style.visibility</p:attrName>
                                        </p:attrNameLst>
                                      </p:cBhvr>
                                      <p:to>
                                        <p:strVal val="visible"/>
                                      </p:to>
                                    </p:set>
                                    <p:animEffect transition="in" filter="fade">
                                      <p:cBhvr>
                                        <p:cTn id="62" dur="500"/>
                                        <p:tgtEl>
                                          <p:spTgt spid="92"/>
                                        </p:tgtEl>
                                      </p:cBhvr>
                                    </p:animEffect>
                                  </p:childTnLst>
                                </p:cTn>
                              </p:par>
                            </p:childTnLst>
                          </p:cTn>
                        </p:par>
                        <p:par>
                          <p:cTn id="63" fill="hold">
                            <p:stCondLst>
                              <p:cond delay="500"/>
                            </p:stCondLst>
                            <p:childTnLst>
                              <p:par>
                                <p:cTn id="64" presetID="10" presetClass="entr" presetSubtype="0" fill="hold" grpId="0" nodeType="afterEffect">
                                  <p:stCondLst>
                                    <p:cond delay="0"/>
                                  </p:stCondLst>
                                  <p:childTnLst>
                                    <p:set>
                                      <p:cBhvr>
                                        <p:cTn id="65" dur="1" fill="hold">
                                          <p:stCondLst>
                                            <p:cond delay="0"/>
                                          </p:stCondLst>
                                        </p:cTn>
                                        <p:tgtEl>
                                          <p:spTgt spid="143"/>
                                        </p:tgtEl>
                                        <p:attrNameLst>
                                          <p:attrName>style.visibility</p:attrName>
                                        </p:attrNameLst>
                                      </p:cBhvr>
                                      <p:to>
                                        <p:strVal val="visible"/>
                                      </p:to>
                                    </p:set>
                                    <p:animEffect transition="in" filter="fade">
                                      <p:cBhvr>
                                        <p:cTn id="66" dur="500"/>
                                        <p:tgtEl>
                                          <p:spTgt spid="143"/>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144"/>
                                        </p:tgtEl>
                                        <p:attrNameLst>
                                          <p:attrName>style.visibility</p:attrName>
                                        </p:attrNameLst>
                                      </p:cBhvr>
                                      <p:to>
                                        <p:strVal val="visible"/>
                                      </p:to>
                                    </p:set>
                                    <p:animEffect transition="in" filter="fade">
                                      <p:cBhvr>
                                        <p:cTn id="69" dur="500"/>
                                        <p:tgtEl>
                                          <p:spTgt spid="144"/>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45"/>
                                        </p:tgtEl>
                                        <p:attrNameLst>
                                          <p:attrName>style.visibility</p:attrName>
                                        </p:attrNameLst>
                                      </p:cBhvr>
                                      <p:to>
                                        <p:strVal val="visible"/>
                                      </p:to>
                                    </p:set>
                                    <p:animEffect transition="in" filter="fade">
                                      <p:cBhvr>
                                        <p:cTn id="72" dur="500"/>
                                        <p:tgtEl>
                                          <p:spTgt spid="145"/>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146"/>
                                        </p:tgtEl>
                                        <p:attrNameLst>
                                          <p:attrName>style.visibility</p:attrName>
                                        </p:attrNameLst>
                                      </p:cBhvr>
                                      <p:to>
                                        <p:strVal val="visible"/>
                                      </p:to>
                                    </p:set>
                                    <p:animEffect transition="in" filter="fade">
                                      <p:cBhvr>
                                        <p:cTn id="75" dur="500"/>
                                        <p:tgtEl>
                                          <p:spTgt spid="146"/>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51"/>
                                        </p:tgtEl>
                                        <p:attrNameLst>
                                          <p:attrName>style.visibility</p:attrName>
                                        </p:attrNameLst>
                                      </p:cBhvr>
                                      <p:to>
                                        <p:strVal val="visible"/>
                                      </p:to>
                                    </p:set>
                                    <p:animEffect transition="in" filter="fade">
                                      <p:cBhvr>
                                        <p:cTn id="78" dur="500"/>
                                        <p:tgtEl>
                                          <p:spTgt spid="151"/>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52"/>
                                        </p:tgtEl>
                                        <p:attrNameLst>
                                          <p:attrName>style.visibility</p:attrName>
                                        </p:attrNameLst>
                                      </p:cBhvr>
                                      <p:to>
                                        <p:strVal val="visible"/>
                                      </p:to>
                                    </p:set>
                                    <p:animEffect transition="in" filter="fade">
                                      <p:cBhvr>
                                        <p:cTn id="81" dur="500"/>
                                        <p:tgtEl>
                                          <p:spTgt spid="152"/>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53"/>
                                        </p:tgtEl>
                                        <p:attrNameLst>
                                          <p:attrName>style.visibility</p:attrName>
                                        </p:attrNameLst>
                                      </p:cBhvr>
                                      <p:to>
                                        <p:strVal val="visible"/>
                                      </p:to>
                                    </p:set>
                                    <p:animEffect transition="in" filter="fade">
                                      <p:cBhvr>
                                        <p:cTn id="84" dur="500"/>
                                        <p:tgtEl>
                                          <p:spTgt spid="153"/>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154"/>
                                        </p:tgtEl>
                                        <p:attrNameLst>
                                          <p:attrName>style.visibility</p:attrName>
                                        </p:attrNameLst>
                                      </p:cBhvr>
                                      <p:to>
                                        <p:strVal val="visible"/>
                                      </p:to>
                                    </p:set>
                                    <p:animEffect transition="in" filter="fade">
                                      <p:cBhvr>
                                        <p:cTn id="87" dur="500"/>
                                        <p:tgtEl>
                                          <p:spTgt spid="154"/>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70">
                                            <p:txEl>
                                              <p:pRg st="0" end="0"/>
                                            </p:txEl>
                                          </p:spTgt>
                                        </p:tgtEl>
                                        <p:attrNameLst>
                                          <p:attrName>style.visibility</p:attrName>
                                        </p:attrNameLst>
                                      </p:cBhvr>
                                      <p:to>
                                        <p:strVal val="visible"/>
                                      </p:to>
                                    </p:set>
                                    <p:animEffect transition="in" filter="fade">
                                      <p:cBhvr>
                                        <p:cTn id="92" dur="500"/>
                                        <p:tgtEl>
                                          <p:spTgt spid="70">
                                            <p:txEl>
                                              <p:pRg st="0" end="0"/>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70">
                                            <p:txEl>
                                              <p:pRg st="1" end="1"/>
                                            </p:txEl>
                                          </p:spTgt>
                                        </p:tgtEl>
                                        <p:attrNameLst>
                                          <p:attrName>style.visibility</p:attrName>
                                        </p:attrNameLst>
                                      </p:cBhvr>
                                      <p:to>
                                        <p:strVal val="visible"/>
                                      </p:to>
                                    </p:set>
                                    <p:animEffect transition="in" filter="fade">
                                      <p:cBhvr>
                                        <p:cTn id="97" dur="500"/>
                                        <p:tgtEl>
                                          <p:spTgt spid="7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animBg="1"/>
      <p:bldP spid="113" grpId="0" animBg="1"/>
      <p:bldP spid="114" grpId="0" animBg="1"/>
      <p:bldP spid="115" grpId="0" animBg="1"/>
      <p:bldP spid="128" grpId="0" animBg="1"/>
      <p:bldP spid="129" grpId="0" animBg="1"/>
      <p:bldP spid="130" grpId="0" animBg="1"/>
      <p:bldP spid="131" grpId="0" animBg="1"/>
      <p:bldP spid="143" grpId="0" animBg="1"/>
      <p:bldP spid="144" grpId="0" animBg="1"/>
      <p:bldP spid="145" grpId="0" animBg="1"/>
      <p:bldP spid="146" grpId="0" animBg="1"/>
      <p:bldP spid="151" grpId="0" animBg="1"/>
      <p:bldP spid="152" grpId="0" animBg="1"/>
      <p:bldP spid="153" grpId="0" animBg="1"/>
      <p:bldP spid="154" grpId="0" animBg="1"/>
      <p:bldP spid="90" grpId="0" animBg="1"/>
      <p:bldP spid="92" grpId="0" animBg="1"/>
      <p:bldP spid="94" grpId="0"/>
      <p:bldP spid="98" grpId="0"/>
      <p:bldP spid="95" grpId="0"/>
      <p:bldP spid="12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Auto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39" y="2103035"/>
            <a:ext cx="4959719" cy="3718925"/>
          </a:xfrm>
        </p:spPr>
        <p:txBody>
          <a:bodyPr/>
          <a:lstStyle/>
          <a:p>
            <a:pPr defTabSz="914400"/>
            <a:r>
              <a:rPr lang="en-US" dirty="0"/>
              <a:t>When using the </a:t>
            </a:r>
            <a:r>
              <a:rPr lang="en-US" b="1" dirty="0">
                <a:solidFill>
                  <a:srgbClr val="0C4E9B"/>
                </a:solidFill>
              </a:rPr>
              <a:t>kernels directive</a:t>
            </a:r>
            <a:r>
              <a:rPr lang="en-US" dirty="0"/>
              <a:t>, the auto clause is </a:t>
            </a:r>
            <a:r>
              <a:rPr lang="en-US" b="1" dirty="0">
                <a:solidFill>
                  <a:srgbClr val="0C4E9B"/>
                </a:solidFill>
              </a:rPr>
              <a:t>implied</a:t>
            </a:r>
          </a:p>
          <a:p>
            <a:pPr defTabSz="914400"/>
            <a:r>
              <a:rPr lang="en-US" dirty="0"/>
              <a:t>This means that you do not need to include the auto clause when using the kernels directive</a:t>
            </a:r>
          </a:p>
          <a:p>
            <a:pPr defTabSz="914400"/>
            <a:r>
              <a:rPr lang="en-US" dirty="0"/>
              <a:t>However, the auto clause can be very useful when using the </a:t>
            </a:r>
            <a:r>
              <a:rPr lang="en-US" b="1" dirty="0">
                <a:solidFill>
                  <a:srgbClr val="0C4E9B"/>
                </a:solidFill>
              </a:rPr>
              <a:t>parallel directive</a:t>
            </a:r>
            <a:endParaRPr lang="en-US" dirty="0">
              <a:solidFill>
                <a:srgbClr val="0C4E9B"/>
              </a:solidFill>
            </a:endParaRPr>
          </a:p>
        </p:txBody>
      </p:sp>
      <p:sp>
        <p:nvSpPr>
          <p:cNvPr id="6" name="TextBox 5">
            <a:extLst>
              <a:ext uri="{FF2B5EF4-FFF2-40B4-BE49-F238E27FC236}">
                <a16:creationId xmlns:a16="http://schemas.microsoft.com/office/drawing/2014/main" id="{BBA4A101-C3EE-4E93-996E-9CEAE466592A}"/>
              </a:ext>
            </a:extLst>
          </p:cNvPr>
          <p:cNvSpPr txBox="1"/>
          <p:nvPr/>
        </p:nvSpPr>
        <p:spPr>
          <a:xfrm>
            <a:off x="5590478" y="2646779"/>
            <a:ext cx="4805267" cy="13388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kernels loop auto</a:t>
            </a:r>
            <a:endParaRPr lang="en-US" dirty="0">
              <a:solidFill>
                <a:srgbClr val="3051FF"/>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a[i][k] * b[k][j];</a:t>
            </a:r>
          </a:p>
        </p:txBody>
      </p:sp>
      <p:sp>
        <p:nvSpPr>
          <p:cNvPr id="7" name="Oval 6">
            <a:extLst>
              <a:ext uri="{FF2B5EF4-FFF2-40B4-BE49-F238E27FC236}">
                <a16:creationId xmlns:a16="http://schemas.microsoft.com/office/drawing/2014/main" id="{823018ED-8A58-4191-838C-276CDA78C7DD}"/>
              </a:ext>
            </a:extLst>
          </p:cNvPr>
          <p:cNvSpPr/>
          <p:nvPr/>
        </p:nvSpPr>
        <p:spPr>
          <a:xfrm>
            <a:off x="7084742" y="2646779"/>
            <a:ext cx="1137425" cy="321846"/>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727E8BED-822F-4758-9183-09ED95CBAC68}"/>
              </a:ext>
            </a:extLst>
          </p:cNvPr>
          <p:cNvSpPr/>
          <p:nvPr/>
        </p:nvSpPr>
        <p:spPr>
          <a:xfrm>
            <a:off x="8727688" y="2661647"/>
            <a:ext cx="691375" cy="321846"/>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71E03BB3-F241-43A3-815B-628335E347C5}"/>
              </a:ext>
            </a:extLst>
          </p:cNvPr>
          <p:cNvCxnSpPr>
            <a:stCxn id="8" idx="3"/>
            <a:endCxn id="8" idx="7"/>
          </p:cNvCxnSpPr>
          <p:nvPr/>
        </p:nvCxnSpPr>
        <p:spPr>
          <a:xfrm flipV="1">
            <a:off x="8828938" y="2708780"/>
            <a:ext cx="488875" cy="22758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9136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heel(1)">
                                      <p:cBhvr>
                                        <p:cTn id="12" dur="2000"/>
                                        <p:tgtEl>
                                          <p:spTgt spid="8"/>
                                        </p:tgtEl>
                                      </p:cBhvr>
                                    </p:animEffect>
                                  </p:childTnLst>
                                </p:cTn>
                              </p:par>
                            </p:childTnLst>
                          </p:cTn>
                        </p:par>
                        <p:par>
                          <p:cTn id="13" fill="hold">
                            <p:stCondLst>
                              <p:cond delay="2000"/>
                            </p:stCondLst>
                            <p:childTnLst>
                              <p:par>
                                <p:cTn id="14" presetID="16" presetClass="entr" presetSubtype="21"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barn(inVertical)">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7" name="Title 1">
            <a:extLst>
              <a:ext uri="{FF2B5EF4-FFF2-40B4-BE49-F238E27FC236}">
                <a16:creationId xmlns:a16="http://schemas.microsoft.com/office/drawing/2014/main" id="{FAFF9477-FF3D-4874-A418-76EFE2770E16}"/>
              </a:ext>
            </a:extLst>
          </p:cNvPr>
          <p:cNvSpPr>
            <a:spLocks noGrp="1"/>
          </p:cNvSpPr>
          <p:nvPr>
            <p:ph type="title"/>
          </p:nvPr>
        </p:nvSpPr>
        <p:spPr>
          <a:xfrm>
            <a:off x="182775" y="175657"/>
            <a:ext cx="9976104" cy="590931"/>
          </a:xfrm>
        </p:spPr>
        <p:txBody>
          <a:bodyPr/>
          <a:lstStyle/>
          <a:p>
            <a:r>
              <a:rPr lang="en-US" dirty="0"/>
              <a:t>Gang Worker vector</a:t>
            </a:r>
          </a:p>
        </p:txBody>
      </p:sp>
      <p:sp>
        <p:nvSpPr>
          <p:cNvPr id="70" name="Content Placeholder 2">
            <a:extLst>
              <a:ext uri="{FF2B5EF4-FFF2-40B4-BE49-F238E27FC236}">
                <a16:creationId xmlns:a16="http://schemas.microsoft.com/office/drawing/2014/main" id="{C0DCA0BB-4AB9-47E4-B3D1-9FFE366A8896}"/>
              </a:ext>
            </a:extLst>
          </p:cNvPr>
          <p:cNvSpPr txBox="1">
            <a:spLocks/>
          </p:cNvSpPr>
          <p:nvPr/>
        </p:nvSpPr>
        <p:spPr>
          <a:xfrm>
            <a:off x="6387753" y="3227034"/>
            <a:ext cx="4346921" cy="2527483"/>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We are no longer wasting a portion of our vectors, since the smaller vector size now fits our loop properly</a:t>
            </a:r>
          </a:p>
          <a:p>
            <a:r>
              <a:rPr lang="en-US" dirty="0"/>
              <a:t>We always need to consider the size of the loop when choosing the gang worker vector dimensions</a:t>
            </a:r>
          </a:p>
        </p:txBody>
      </p:sp>
      <p:sp>
        <p:nvSpPr>
          <p:cNvPr id="89" name="TextBox 88">
            <a:extLst>
              <a:ext uri="{FF2B5EF4-FFF2-40B4-BE49-F238E27FC236}">
                <a16:creationId xmlns:a16="http://schemas.microsoft.com/office/drawing/2014/main" id="{51F32ACC-DA6F-4C0C-B7EC-2D72FF9310AB}"/>
              </a:ext>
            </a:extLst>
          </p:cNvPr>
          <p:cNvSpPr txBox="1"/>
          <p:nvPr/>
        </p:nvSpPr>
        <p:spPr>
          <a:xfrm>
            <a:off x="6285202" y="865559"/>
            <a:ext cx="4029207" cy="1643527"/>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kernels loop </a:t>
            </a:r>
            <a:r>
              <a:rPr lang="en-US" sz="1400" b="1" dirty="0">
                <a:solidFill>
                  <a:srgbClr val="8E4000"/>
                </a:solidFill>
                <a:latin typeface="Consolas" panose="020B0609020204030204" pitchFamily="49" charset="0"/>
                <a:cs typeface="Courier New" panose="02070309020205020404" pitchFamily="49" charset="0"/>
              </a:rPr>
              <a:t>gang</a:t>
            </a:r>
            <a:r>
              <a:rPr lang="en-US" sz="1400" dirty="0">
                <a:solidFill>
                  <a:srgbClr val="8E4000"/>
                </a:solidFill>
                <a:latin typeface="Consolas" panose="020B0609020204030204" pitchFamily="49" charset="0"/>
                <a:cs typeface="Courier New" panose="02070309020205020404" pitchFamily="49" charset="0"/>
              </a:rPr>
              <a:t> </a:t>
            </a:r>
            <a:r>
              <a:rPr lang="en-US" sz="1400" b="1" dirty="0">
                <a:solidFill>
                  <a:srgbClr val="8E4000"/>
                </a:solidFill>
                <a:latin typeface="Consolas" panose="020B0609020204030204" pitchFamily="49" charset="0"/>
                <a:cs typeface="Courier New" panose="02070309020205020404" pitchFamily="49" charset="0"/>
              </a:rPr>
              <a:t>worker(2)</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do</a:t>
            </a:r>
            <a:r>
              <a:rPr lang="en-US" sz="1400" dirty="0">
                <a:solidFill>
                  <a:schemeClr val="bg1"/>
                </a:solidFill>
                <a:latin typeface="Consolas" panose="020B0609020204030204" pitchFamily="49" charset="0"/>
                <a:cs typeface="Courier New" panose="02070309020205020404" pitchFamily="49" charset="0"/>
              </a:rPr>
              <a:t> x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loop </a:t>
            </a:r>
            <a:r>
              <a:rPr lang="en-US" sz="1400" b="1" dirty="0">
                <a:solidFill>
                  <a:srgbClr val="8E4000"/>
                </a:solidFill>
                <a:latin typeface="Consolas" panose="020B0609020204030204" pitchFamily="49" charset="0"/>
                <a:cs typeface="Courier New" panose="02070309020205020404" pitchFamily="49" charset="0"/>
              </a:rPr>
              <a:t>vector(4)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do</a:t>
            </a:r>
            <a:r>
              <a:rPr lang="en-US" sz="1400" dirty="0">
                <a:solidFill>
                  <a:schemeClr val="bg1"/>
                </a:solidFill>
                <a:latin typeface="Consolas" panose="020B0609020204030204" pitchFamily="49" charset="0"/>
                <a:cs typeface="Courier New" panose="02070309020205020404" pitchFamily="49" charset="0"/>
              </a:rPr>
              <a:t> y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a:t>
            </a:r>
            <a:r>
              <a:rPr lang="en-US" sz="1400" dirty="0" err="1">
                <a:solidFill>
                  <a:schemeClr val="bg1"/>
                </a:solidFill>
                <a:latin typeface="Consolas" panose="020B0609020204030204" pitchFamily="49" charset="0"/>
                <a:cs typeface="Courier New" panose="02070309020205020404" pitchFamily="49" charset="0"/>
              </a:rPr>
              <a:t>x,y</a:t>
            </a:r>
            <a:r>
              <a:rPr lang="en-US" sz="1400" dirty="0">
                <a:solidFill>
                  <a:schemeClr val="bg1"/>
                </a:solidFill>
                <a:latin typeface="Consolas" panose="020B0609020204030204" pitchFamily="49" charset="0"/>
                <a:cs typeface="Courier New" panose="02070309020205020404" pitchFamily="49" charset="0"/>
              </a:rPr>
              <a:t>) = array(</a:t>
            </a:r>
            <a:r>
              <a:rPr lang="en-US" sz="1400" dirty="0" err="1">
                <a:solidFill>
                  <a:schemeClr val="bg1"/>
                </a:solidFill>
                <a:latin typeface="Consolas" panose="020B0609020204030204" pitchFamily="49" charset="0"/>
                <a:cs typeface="Courier New" panose="02070309020205020404" pitchFamily="49" charset="0"/>
              </a:rPr>
              <a:t>x,y</a:t>
            </a:r>
            <a:r>
              <a:rPr lang="en-US" sz="1400"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end do</a:t>
            </a: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end kernels</a:t>
            </a:r>
            <a:endParaRPr lang="en-US" sz="1400" dirty="0">
              <a:solidFill>
                <a:schemeClr val="bg1"/>
              </a:solidFill>
              <a:latin typeface="Consolas" panose="020B0609020204030204" pitchFamily="49" charset="0"/>
              <a:cs typeface="Courier New" panose="02070309020205020404" pitchFamily="49" charset="0"/>
            </a:endParaRPr>
          </a:p>
        </p:txBody>
      </p:sp>
      <p:sp>
        <p:nvSpPr>
          <p:cNvPr id="91" name="Rounded Rectangle 5">
            <a:extLst>
              <a:ext uri="{FF2B5EF4-FFF2-40B4-BE49-F238E27FC236}">
                <a16:creationId xmlns:a16="http://schemas.microsoft.com/office/drawing/2014/main" id="{F37D388E-078D-4A47-B464-9CE15EF3B07D}"/>
              </a:ext>
            </a:extLst>
          </p:cNvPr>
          <p:cNvSpPr/>
          <p:nvPr/>
        </p:nvSpPr>
        <p:spPr>
          <a:xfrm>
            <a:off x="813834" y="946055"/>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3" name="Rectangle 92">
            <a:extLst>
              <a:ext uri="{FF2B5EF4-FFF2-40B4-BE49-F238E27FC236}">
                <a16:creationId xmlns:a16="http://schemas.microsoft.com/office/drawing/2014/main" id="{C7363472-C848-4825-854D-D0DA9256CECA}"/>
              </a:ext>
            </a:extLst>
          </p:cNvPr>
          <p:cNvSpPr/>
          <p:nvPr/>
        </p:nvSpPr>
        <p:spPr>
          <a:xfrm>
            <a:off x="2378845"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99" name="Rectangle 98">
            <a:extLst>
              <a:ext uri="{FF2B5EF4-FFF2-40B4-BE49-F238E27FC236}">
                <a16:creationId xmlns:a16="http://schemas.microsoft.com/office/drawing/2014/main" id="{E430A530-A026-4E7D-87AB-5122641B9773}"/>
              </a:ext>
            </a:extLst>
          </p:cNvPr>
          <p:cNvSpPr/>
          <p:nvPr/>
        </p:nvSpPr>
        <p:spPr>
          <a:xfrm>
            <a:off x="2749142"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92AD0C5F-FF55-4D45-BDAA-B89A69447F9C}"/>
              </a:ext>
            </a:extLst>
          </p:cNvPr>
          <p:cNvSpPr/>
          <p:nvPr/>
        </p:nvSpPr>
        <p:spPr>
          <a:xfrm>
            <a:off x="3119439"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3942D1EB-E59E-497F-8AF0-0A638ED2E9CF}"/>
              </a:ext>
            </a:extLst>
          </p:cNvPr>
          <p:cNvSpPr/>
          <p:nvPr/>
        </p:nvSpPr>
        <p:spPr>
          <a:xfrm>
            <a:off x="3489736" y="1417171"/>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ight Brace 101">
            <a:extLst>
              <a:ext uri="{FF2B5EF4-FFF2-40B4-BE49-F238E27FC236}">
                <a16:creationId xmlns:a16="http://schemas.microsoft.com/office/drawing/2014/main" id="{EAB076E5-73C7-4C46-A3B3-B791DAD83AB4}"/>
              </a:ext>
            </a:extLst>
          </p:cNvPr>
          <p:cNvSpPr/>
          <p:nvPr/>
        </p:nvSpPr>
        <p:spPr>
          <a:xfrm>
            <a:off x="4121971" y="1566545"/>
            <a:ext cx="212484" cy="408428"/>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03" name="TextBox 102">
            <a:extLst>
              <a:ext uri="{FF2B5EF4-FFF2-40B4-BE49-F238E27FC236}">
                <a16:creationId xmlns:a16="http://schemas.microsoft.com/office/drawing/2014/main" id="{D727F713-2A4A-44CC-9D5A-259556593254}"/>
              </a:ext>
            </a:extLst>
          </p:cNvPr>
          <p:cNvSpPr txBox="1"/>
          <p:nvPr/>
        </p:nvSpPr>
        <p:spPr>
          <a:xfrm>
            <a:off x="4208884" y="1605641"/>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Workers</a:t>
            </a:r>
          </a:p>
        </p:txBody>
      </p:sp>
      <p:sp>
        <p:nvSpPr>
          <p:cNvPr id="104" name="TextBox 103">
            <a:extLst>
              <a:ext uri="{FF2B5EF4-FFF2-40B4-BE49-F238E27FC236}">
                <a16:creationId xmlns:a16="http://schemas.microsoft.com/office/drawing/2014/main" id="{2668AB8F-05B8-4634-B4D6-8134DEC3F1E6}"/>
              </a:ext>
            </a:extLst>
          </p:cNvPr>
          <p:cNvSpPr txBox="1"/>
          <p:nvPr/>
        </p:nvSpPr>
        <p:spPr>
          <a:xfrm>
            <a:off x="2305231" y="2201735"/>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05" name="Group 104">
            <a:extLst>
              <a:ext uri="{FF2B5EF4-FFF2-40B4-BE49-F238E27FC236}">
                <a16:creationId xmlns:a16="http://schemas.microsoft.com/office/drawing/2014/main" id="{D3A28115-221F-4AE1-818C-3723DF59562D}"/>
              </a:ext>
            </a:extLst>
          </p:cNvPr>
          <p:cNvGrpSpPr/>
          <p:nvPr/>
        </p:nvGrpSpPr>
        <p:grpSpPr>
          <a:xfrm>
            <a:off x="1700405" y="1056245"/>
            <a:ext cx="2824680" cy="400110"/>
            <a:chOff x="1277488" y="1499022"/>
            <a:chExt cx="2824680" cy="400110"/>
          </a:xfrm>
        </p:grpSpPr>
        <p:sp>
          <p:nvSpPr>
            <p:cNvPr id="106" name="TextBox 105">
              <a:extLst>
                <a:ext uri="{FF2B5EF4-FFF2-40B4-BE49-F238E27FC236}">
                  <a16:creationId xmlns:a16="http://schemas.microsoft.com/office/drawing/2014/main" id="{904D07DF-000C-480F-BE16-989330B9E994}"/>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07" name="Straight Arrow Connector 106">
              <a:extLst>
                <a:ext uri="{FF2B5EF4-FFF2-40B4-BE49-F238E27FC236}">
                  <a16:creationId xmlns:a16="http://schemas.microsoft.com/office/drawing/2014/main" id="{B9F1B840-C3CA-46F7-B447-DBB9051741CA}"/>
                </a:ext>
              </a:extLst>
            </p:cNvPr>
            <p:cNvCxnSpPr>
              <a:cxnSpLocks/>
            </p:cNvCxnSpPr>
            <p:nvPr/>
          </p:nvCxnSpPr>
          <p:spPr>
            <a:xfrm>
              <a:off x="3186828" y="1688594"/>
              <a:ext cx="304235" cy="4664"/>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8" name="Straight Arrow Connector 107">
              <a:extLst>
                <a:ext uri="{FF2B5EF4-FFF2-40B4-BE49-F238E27FC236}">
                  <a16:creationId xmlns:a16="http://schemas.microsoft.com/office/drawing/2014/main" id="{997A56F8-A0C9-45D5-8D9F-1FFC85E48F50}"/>
                </a:ext>
              </a:extLst>
            </p:cNvPr>
            <p:cNvCxnSpPr>
              <a:cxnSpLocks/>
            </p:cNvCxnSpPr>
            <p:nvPr/>
          </p:nvCxnSpPr>
          <p:spPr>
            <a:xfrm flipH="1">
              <a:off x="1888594" y="1693258"/>
              <a:ext cx="283678" cy="5819"/>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09" name="Rectangle 108">
            <a:extLst>
              <a:ext uri="{FF2B5EF4-FFF2-40B4-BE49-F238E27FC236}">
                <a16:creationId xmlns:a16="http://schemas.microsoft.com/office/drawing/2014/main" id="{5EF10098-E523-4EF7-BD7B-37D197A2100F}"/>
              </a:ext>
            </a:extLst>
          </p:cNvPr>
          <p:cNvSpPr/>
          <p:nvPr/>
        </p:nvSpPr>
        <p:spPr>
          <a:xfrm>
            <a:off x="2378845"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10" name="Rectangle 109">
            <a:extLst>
              <a:ext uri="{FF2B5EF4-FFF2-40B4-BE49-F238E27FC236}">
                <a16:creationId xmlns:a16="http://schemas.microsoft.com/office/drawing/2014/main" id="{E2B5030C-C65E-4916-A552-41DFFCEE0DAD}"/>
              </a:ext>
            </a:extLst>
          </p:cNvPr>
          <p:cNvSpPr/>
          <p:nvPr/>
        </p:nvSpPr>
        <p:spPr>
          <a:xfrm>
            <a:off x="2749142"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5989D39A-3671-489C-8EFC-BDD486E75421}"/>
              </a:ext>
            </a:extLst>
          </p:cNvPr>
          <p:cNvSpPr/>
          <p:nvPr/>
        </p:nvSpPr>
        <p:spPr>
          <a:xfrm>
            <a:off x="3119439"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115">
            <a:extLst>
              <a:ext uri="{FF2B5EF4-FFF2-40B4-BE49-F238E27FC236}">
                <a16:creationId xmlns:a16="http://schemas.microsoft.com/office/drawing/2014/main" id="{E34FC7C9-48A9-48BF-B84F-6298E1E3C0BB}"/>
              </a:ext>
            </a:extLst>
          </p:cNvPr>
          <p:cNvSpPr/>
          <p:nvPr/>
        </p:nvSpPr>
        <p:spPr>
          <a:xfrm>
            <a:off x="3489736" y="1787468"/>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91CB5ECF-93FE-450B-8C96-00042BFAFF73}"/>
              </a:ext>
            </a:extLst>
          </p:cNvPr>
          <p:cNvSpPr/>
          <p:nvPr/>
        </p:nvSpPr>
        <p:spPr>
          <a:xfrm>
            <a:off x="1118285"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69" name="Rectangle 68">
            <a:extLst>
              <a:ext uri="{FF2B5EF4-FFF2-40B4-BE49-F238E27FC236}">
                <a16:creationId xmlns:a16="http://schemas.microsoft.com/office/drawing/2014/main" id="{CBC4ADF5-D429-4BD8-9860-80523E483252}"/>
              </a:ext>
            </a:extLst>
          </p:cNvPr>
          <p:cNvSpPr/>
          <p:nvPr/>
        </p:nvSpPr>
        <p:spPr>
          <a:xfrm>
            <a:off x="1789617"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75" name="Rectangle 74">
            <a:extLst>
              <a:ext uri="{FF2B5EF4-FFF2-40B4-BE49-F238E27FC236}">
                <a16:creationId xmlns:a16="http://schemas.microsoft.com/office/drawing/2014/main" id="{53E048B5-271F-411B-BDE8-1DB3B9A0329A}"/>
              </a:ext>
            </a:extLst>
          </p:cNvPr>
          <p:cNvSpPr/>
          <p:nvPr/>
        </p:nvSpPr>
        <p:spPr>
          <a:xfrm>
            <a:off x="2460949"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76" name="Rectangle 75">
            <a:extLst>
              <a:ext uri="{FF2B5EF4-FFF2-40B4-BE49-F238E27FC236}">
                <a16:creationId xmlns:a16="http://schemas.microsoft.com/office/drawing/2014/main" id="{3D3FF3EA-B494-4B34-A3CA-40B40A8C8DC1}"/>
              </a:ext>
            </a:extLst>
          </p:cNvPr>
          <p:cNvSpPr/>
          <p:nvPr/>
        </p:nvSpPr>
        <p:spPr>
          <a:xfrm>
            <a:off x="3132281" y="2900843"/>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77" name="Rectangle 76">
            <a:extLst>
              <a:ext uri="{FF2B5EF4-FFF2-40B4-BE49-F238E27FC236}">
                <a16:creationId xmlns:a16="http://schemas.microsoft.com/office/drawing/2014/main" id="{D4D26AAF-3582-4B52-B6D0-7F87E253D937}"/>
              </a:ext>
            </a:extLst>
          </p:cNvPr>
          <p:cNvSpPr/>
          <p:nvPr/>
        </p:nvSpPr>
        <p:spPr>
          <a:xfrm>
            <a:off x="1118285"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78" name="Rectangle 77">
            <a:extLst>
              <a:ext uri="{FF2B5EF4-FFF2-40B4-BE49-F238E27FC236}">
                <a16:creationId xmlns:a16="http://schemas.microsoft.com/office/drawing/2014/main" id="{6A9CCFF3-7804-4DC2-8208-5E6188EBFCC1}"/>
              </a:ext>
            </a:extLst>
          </p:cNvPr>
          <p:cNvSpPr/>
          <p:nvPr/>
        </p:nvSpPr>
        <p:spPr>
          <a:xfrm>
            <a:off x="1789617"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79" name="Rectangle 78">
            <a:extLst>
              <a:ext uri="{FF2B5EF4-FFF2-40B4-BE49-F238E27FC236}">
                <a16:creationId xmlns:a16="http://schemas.microsoft.com/office/drawing/2014/main" id="{E56279FC-A58A-405E-99AF-998B168A31B3}"/>
              </a:ext>
            </a:extLst>
          </p:cNvPr>
          <p:cNvSpPr/>
          <p:nvPr/>
        </p:nvSpPr>
        <p:spPr>
          <a:xfrm>
            <a:off x="2460949"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80" name="Rectangle 79">
            <a:extLst>
              <a:ext uri="{FF2B5EF4-FFF2-40B4-BE49-F238E27FC236}">
                <a16:creationId xmlns:a16="http://schemas.microsoft.com/office/drawing/2014/main" id="{5E991520-23BB-4055-A82B-FA7295F16F9E}"/>
              </a:ext>
            </a:extLst>
          </p:cNvPr>
          <p:cNvSpPr/>
          <p:nvPr/>
        </p:nvSpPr>
        <p:spPr>
          <a:xfrm>
            <a:off x="3132281" y="3572175"/>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81" name="Rectangle 80">
            <a:extLst>
              <a:ext uri="{FF2B5EF4-FFF2-40B4-BE49-F238E27FC236}">
                <a16:creationId xmlns:a16="http://schemas.microsoft.com/office/drawing/2014/main" id="{DCC38AD0-D986-4BBE-AFA4-04F5F7BFE39B}"/>
              </a:ext>
            </a:extLst>
          </p:cNvPr>
          <p:cNvSpPr/>
          <p:nvPr/>
        </p:nvSpPr>
        <p:spPr>
          <a:xfrm>
            <a:off x="1118286"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82" name="Rectangle 81">
            <a:extLst>
              <a:ext uri="{FF2B5EF4-FFF2-40B4-BE49-F238E27FC236}">
                <a16:creationId xmlns:a16="http://schemas.microsoft.com/office/drawing/2014/main" id="{AF191B37-A0C6-4255-8E73-4EC689625D45}"/>
              </a:ext>
            </a:extLst>
          </p:cNvPr>
          <p:cNvSpPr/>
          <p:nvPr/>
        </p:nvSpPr>
        <p:spPr>
          <a:xfrm>
            <a:off x="1789618"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83" name="Rectangle 82">
            <a:extLst>
              <a:ext uri="{FF2B5EF4-FFF2-40B4-BE49-F238E27FC236}">
                <a16:creationId xmlns:a16="http://schemas.microsoft.com/office/drawing/2014/main" id="{6F9EB97B-F1D4-4259-9A50-E50ECA31321E}"/>
              </a:ext>
            </a:extLst>
          </p:cNvPr>
          <p:cNvSpPr/>
          <p:nvPr/>
        </p:nvSpPr>
        <p:spPr>
          <a:xfrm>
            <a:off x="2460950"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84" name="Rectangle 83">
            <a:extLst>
              <a:ext uri="{FF2B5EF4-FFF2-40B4-BE49-F238E27FC236}">
                <a16:creationId xmlns:a16="http://schemas.microsoft.com/office/drawing/2014/main" id="{AC106E3F-28CD-484E-931B-EF44BE07A3CF}"/>
              </a:ext>
            </a:extLst>
          </p:cNvPr>
          <p:cNvSpPr/>
          <p:nvPr/>
        </p:nvSpPr>
        <p:spPr>
          <a:xfrm>
            <a:off x="3132282" y="4243507"/>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85" name="Rectangle 84">
            <a:extLst>
              <a:ext uri="{FF2B5EF4-FFF2-40B4-BE49-F238E27FC236}">
                <a16:creationId xmlns:a16="http://schemas.microsoft.com/office/drawing/2014/main" id="{64DE69F1-A293-4F7F-B172-A3D1D423E187}"/>
              </a:ext>
            </a:extLst>
          </p:cNvPr>
          <p:cNvSpPr/>
          <p:nvPr/>
        </p:nvSpPr>
        <p:spPr>
          <a:xfrm>
            <a:off x="1118286"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(4,1)</a:t>
            </a:r>
          </a:p>
        </p:txBody>
      </p:sp>
      <p:sp>
        <p:nvSpPr>
          <p:cNvPr id="86" name="Rectangle 85">
            <a:extLst>
              <a:ext uri="{FF2B5EF4-FFF2-40B4-BE49-F238E27FC236}">
                <a16:creationId xmlns:a16="http://schemas.microsoft.com/office/drawing/2014/main" id="{CE0C8B23-95C5-45C3-80F0-68D1C89F36CC}"/>
              </a:ext>
            </a:extLst>
          </p:cNvPr>
          <p:cNvSpPr/>
          <p:nvPr/>
        </p:nvSpPr>
        <p:spPr>
          <a:xfrm>
            <a:off x="1789618"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(4,2)</a:t>
            </a:r>
          </a:p>
        </p:txBody>
      </p:sp>
      <p:sp>
        <p:nvSpPr>
          <p:cNvPr id="87" name="Rectangle 86">
            <a:extLst>
              <a:ext uri="{FF2B5EF4-FFF2-40B4-BE49-F238E27FC236}">
                <a16:creationId xmlns:a16="http://schemas.microsoft.com/office/drawing/2014/main" id="{A1D5D486-0460-42FA-A479-A47205CAF7BB}"/>
              </a:ext>
            </a:extLst>
          </p:cNvPr>
          <p:cNvSpPr/>
          <p:nvPr/>
        </p:nvSpPr>
        <p:spPr>
          <a:xfrm>
            <a:off x="2460950"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(4,3)</a:t>
            </a:r>
          </a:p>
        </p:txBody>
      </p:sp>
      <p:sp>
        <p:nvSpPr>
          <p:cNvPr id="88" name="Rectangle 87">
            <a:extLst>
              <a:ext uri="{FF2B5EF4-FFF2-40B4-BE49-F238E27FC236}">
                <a16:creationId xmlns:a16="http://schemas.microsoft.com/office/drawing/2014/main" id="{083F02CE-5703-4CE4-9BB3-EDE26402D83C}"/>
              </a:ext>
            </a:extLst>
          </p:cNvPr>
          <p:cNvSpPr/>
          <p:nvPr/>
        </p:nvSpPr>
        <p:spPr>
          <a:xfrm>
            <a:off x="3132282" y="4914839"/>
            <a:ext cx="671332" cy="67133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(4,4)</a:t>
            </a:r>
          </a:p>
        </p:txBody>
      </p:sp>
      <p:sp>
        <p:nvSpPr>
          <p:cNvPr id="173" name="Rectangle 172">
            <a:extLst>
              <a:ext uri="{FF2B5EF4-FFF2-40B4-BE49-F238E27FC236}">
                <a16:creationId xmlns:a16="http://schemas.microsoft.com/office/drawing/2014/main" id="{76188571-58F6-42F1-91CE-74AA74F683AA}"/>
              </a:ext>
            </a:extLst>
          </p:cNvPr>
          <p:cNvSpPr/>
          <p:nvPr/>
        </p:nvSpPr>
        <p:spPr>
          <a:xfrm>
            <a:off x="1123547" y="288858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(1,1)</a:t>
            </a:r>
          </a:p>
        </p:txBody>
      </p:sp>
      <p:sp>
        <p:nvSpPr>
          <p:cNvPr id="174" name="Rectangle 173">
            <a:extLst>
              <a:ext uri="{FF2B5EF4-FFF2-40B4-BE49-F238E27FC236}">
                <a16:creationId xmlns:a16="http://schemas.microsoft.com/office/drawing/2014/main" id="{F214C5FB-AF78-447F-8AD5-23210CA5FAC7}"/>
              </a:ext>
            </a:extLst>
          </p:cNvPr>
          <p:cNvSpPr/>
          <p:nvPr/>
        </p:nvSpPr>
        <p:spPr>
          <a:xfrm>
            <a:off x="1794879" y="288858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(1,2)</a:t>
            </a:r>
          </a:p>
        </p:txBody>
      </p:sp>
      <p:sp>
        <p:nvSpPr>
          <p:cNvPr id="175" name="Rectangle 174">
            <a:extLst>
              <a:ext uri="{FF2B5EF4-FFF2-40B4-BE49-F238E27FC236}">
                <a16:creationId xmlns:a16="http://schemas.microsoft.com/office/drawing/2014/main" id="{9DBCE1B4-1981-4688-A72E-844E9AC34F57}"/>
              </a:ext>
            </a:extLst>
          </p:cNvPr>
          <p:cNvSpPr/>
          <p:nvPr/>
        </p:nvSpPr>
        <p:spPr>
          <a:xfrm>
            <a:off x="2466211" y="288858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(1,3)</a:t>
            </a:r>
          </a:p>
        </p:txBody>
      </p:sp>
      <p:sp>
        <p:nvSpPr>
          <p:cNvPr id="176" name="Rectangle 175">
            <a:extLst>
              <a:ext uri="{FF2B5EF4-FFF2-40B4-BE49-F238E27FC236}">
                <a16:creationId xmlns:a16="http://schemas.microsoft.com/office/drawing/2014/main" id="{9869F270-AB12-441D-8E65-EB99AACFD9B3}"/>
              </a:ext>
            </a:extLst>
          </p:cNvPr>
          <p:cNvSpPr/>
          <p:nvPr/>
        </p:nvSpPr>
        <p:spPr>
          <a:xfrm>
            <a:off x="3137543" y="2888588"/>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(1,4)</a:t>
            </a:r>
          </a:p>
        </p:txBody>
      </p:sp>
      <p:sp>
        <p:nvSpPr>
          <p:cNvPr id="177" name="Rectangle 176">
            <a:extLst>
              <a:ext uri="{FF2B5EF4-FFF2-40B4-BE49-F238E27FC236}">
                <a16:creationId xmlns:a16="http://schemas.microsoft.com/office/drawing/2014/main" id="{65035884-0900-4478-B383-2D475BAC86FE}"/>
              </a:ext>
            </a:extLst>
          </p:cNvPr>
          <p:cNvSpPr/>
          <p:nvPr/>
        </p:nvSpPr>
        <p:spPr>
          <a:xfrm>
            <a:off x="1116535" y="35529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(2,1)</a:t>
            </a:r>
          </a:p>
        </p:txBody>
      </p:sp>
      <p:sp>
        <p:nvSpPr>
          <p:cNvPr id="178" name="Rectangle 177">
            <a:extLst>
              <a:ext uri="{FF2B5EF4-FFF2-40B4-BE49-F238E27FC236}">
                <a16:creationId xmlns:a16="http://schemas.microsoft.com/office/drawing/2014/main" id="{94193F0A-9E62-4554-B81E-2D20F99B4AE6}"/>
              </a:ext>
            </a:extLst>
          </p:cNvPr>
          <p:cNvSpPr/>
          <p:nvPr/>
        </p:nvSpPr>
        <p:spPr>
          <a:xfrm>
            <a:off x="1787867" y="35529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(2,2)</a:t>
            </a:r>
          </a:p>
        </p:txBody>
      </p:sp>
      <p:sp>
        <p:nvSpPr>
          <p:cNvPr id="179" name="Rectangle 178">
            <a:extLst>
              <a:ext uri="{FF2B5EF4-FFF2-40B4-BE49-F238E27FC236}">
                <a16:creationId xmlns:a16="http://schemas.microsoft.com/office/drawing/2014/main" id="{1F9A2B5F-E751-4B7A-B207-E4E81D65B673}"/>
              </a:ext>
            </a:extLst>
          </p:cNvPr>
          <p:cNvSpPr/>
          <p:nvPr/>
        </p:nvSpPr>
        <p:spPr>
          <a:xfrm>
            <a:off x="2459199" y="35529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(2,3)</a:t>
            </a:r>
          </a:p>
        </p:txBody>
      </p:sp>
      <p:sp>
        <p:nvSpPr>
          <p:cNvPr id="180" name="Rectangle 179">
            <a:extLst>
              <a:ext uri="{FF2B5EF4-FFF2-40B4-BE49-F238E27FC236}">
                <a16:creationId xmlns:a16="http://schemas.microsoft.com/office/drawing/2014/main" id="{4DB51EA2-94DC-4911-8DEE-80DF08703E34}"/>
              </a:ext>
            </a:extLst>
          </p:cNvPr>
          <p:cNvSpPr/>
          <p:nvPr/>
        </p:nvSpPr>
        <p:spPr>
          <a:xfrm>
            <a:off x="3130531" y="35529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(2,4)</a:t>
            </a:r>
          </a:p>
        </p:txBody>
      </p:sp>
      <p:sp>
        <p:nvSpPr>
          <p:cNvPr id="117" name="Rounded Rectangle 5">
            <a:extLst>
              <a:ext uri="{FF2B5EF4-FFF2-40B4-BE49-F238E27FC236}">
                <a16:creationId xmlns:a16="http://schemas.microsoft.com/office/drawing/2014/main" id="{CCD9A5CA-0281-4DC1-B3D5-5BF0B7D65982}"/>
              </a:ext>
            </a:extLst>
          </p:cNvPr>
          <p:cNvSpPr/>
          <p:nvPr/>
        </p:nvSpPr>
        <p:spPr>
          <a:xfrm>
            <a:off x="1111718" y="2890017"/>
            <a:ext cx="4179195" cy="1350990"/>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81" name="TextBox 180">
            <a:extLst>
              <a:ext uri="{FF2B5EF4-FFF2-40B4-BE49-F238E27FC236}">
                <a16:creationId xmlns:a16="http://schemas.microsoft.com/office/drawing/2014/main" id="{B2E22BEF-9FCD-46F2-803A-C3CAF216764D}"/>
              </a:ext>
            </a:extLst>
          </p:cNvPr>
          <p:cNvSpPr txBox="1"/>
          <p:nvPr/>
        </p:nvSpPr>
        <p:spPr>
          <a:xfrm>
            <a:off x="1806951" y="2965424"/>
            <a:ext cx="1294499" cy="523220"/>
          </a:xfrm>
          <a:prstGeom prst="rect">
            <a:avLst/>
          </a:prstGeom>
          <a:noFill/>
        </p:spPr>
        <p:txBody>
          <a:bodyPr wrap="square" rtlCol="0">
            <a:spAutoFit/>
          </a:bodyPr>
          <a:lstStyle/>
          <a:p>
            <a:pPr algn="ctr"/>
            <a:r>
              <a:rPr lang="en-US" sz="2800" b="1" dirty="0">
                <a:latin typeface="Trebuchet MS" pitchFamily="34" charset="0"/>
              </a:rPr>
              <a:t>Vector</a:t>
            </a:r>
          </a:p>
        </p:txBody>
      </p:sp>
      <p:cxnSp>
        <p:nvCxnSpPr>
          <p:cNvPr id="182" name="Straight Arrow Connector 181">
            <a:extLst>
              <a:ext uri="{FF2B5EF4-FFF2-40B4-BE49-F238E27FC236}">
                <a16:creationId xmlns:a16="http://schemas.microsoft.com/office/drawing/2014/main" id="{D9999F29-EF25-4CA5-9804-03D283607172}"/>
              </a:ext>
            </a:extLst>
          </p:cNvPr>
          <p:cNvCxnSpPr>
            <a:cxnSpLocks/>
          </p:cNvCxnSpPr>
          <p:nvPr/>
        </p:nvCxnSpPr>
        <p:spPr>
          <a:xfrm flipH="1">
            <a:off x="1333681" y="3254149"/>
            <a:ext cx="522453"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3" name="Straight Arrow Connector 182">
            <a:extLst>
              <a:ext uri="{FF2B5EF4-FFF2-40B4-BE49-F238E27FC236}">
                <a16:creationId xmlns:a16="http://schemas.microsoft.com/office/drawing/2014/main" id="{BBCA969E-893B-4A8B-AFEC-AB24153094A3}"/>
              </a:ext>
            </a:extLst>
          </p:cNvPr>
          <p:cNvCxnSpPr>
            <a:cxnSpLocks/>
          </p:cNvCxnSpPr>
          <p:nvPr/>
        </p:nvCxnSpPr>
        <p:spPr>
          <a:xfrm>
            <a:off x="3054975" y="3259926"/>
            <a:ext cx="567791"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84" name="TextBox 183">
            <a:extLst>
              <a:ext uri="{FF2B5EF4-FFF2-40B4-BE49-F238E27FC236}">
                <a16:creationId xmlns:a16="http://schemas.microsoft.com/office/drawing/2014/main" id="{82C1290D-4323-430D-B5CD-4C91C134B568}"/>
              </a:ext>
            </a:extLst>
          </p:cNvPr>
          <p:cNvSpPr txBox="1"/>
          <p:nvPr/>
        </p:nvSpPr>
        <p:spPr>
          <a:xfrm>
            <a:off x="1811298" y="3649059"/>
            <a:ext cx="1294499" cy="523220"/>
          </a:xfrm>
          <a:prstGeom prst="rect">
            <a:avLst/>
          </a:prstGeom>
          <a:noFill/>
        </p:spPr>
        <p:txBody>
          <a:bodyPr wrap="square" rtlCol="0">
            <a:spAutoFit/>
          </a:bodyPr>
          <a:lstStyle/>
          <a:p>
            <a:pPr algn="ctr"/>
            <a:r>
              <a:rPr lang="en-US" sz="2800" b="1" dirty="0">
                <a:latin typeface="Trebuchet MS" pitchFamily="34" charset="0"/>
              </a:rPr>
              <a:t>Vector</a:t>
            </a:r>
          </a:p>
        </p:txBody>
      </p:sp>
      <p:cxnSp>
        <p:nvCxnSpPr>
          <p:cNvPr id="185" name="Straight Arrow Connector 184">
            <a:extLst>
              <a:ext uri="{FF2B5EF4-FFF2-40B4-BE49-F238E27FC236}">
                <a16:creationId xmlns:a16="http://schemas.microsoft.com/office/drawing/2014/main" id="{3DA93F35-2AB9-44B8-9656-46C8C73DF440}"/>
              </a:ext>
            </a:extLst>
          </p:cNvPr>
          <p:cNvCxnSpPr>
            <a:cxnSpLocks/>
          </p:cNvCxnSpPr>
          <p:nvPr/>
        </p:nvCxnSpPr>
        <p:spPr>
          <a:xfrm flipH="1">
            <a:off x="1333681" y="3910669"/>
            <a:ext cx="522980" cy="12312"/>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6" name="Straight Arrow Connector 185">
            <a:extLst>
              <a:ext uri="{FF2B5EF4-FFF2-40B4-BE49-F238E27FC236}">
                <a16:creationId xmlns:a16="http://schemas.microsoft.com/office/drawing/2014/main" id="{6F0B7950-1507-4D9F-A6E3-F8F486EA4EC1}"/>
              </a:ext>
            </a:extLst>
          </p:cNvPr>
          <p:cNvCxnSpPr>
            <a:cxnSpLocks/>
          </p:cNvCxnSpPr>
          <p:nvPr/>
        </p:nvCxnSpPr>
        <p:spPr>
          <a:xfrm>
            <a:off x="3059322" y="3943561"/>
            <a:ext cx="567791" cy="0"/>
          </a:xfrm>
          <a:prstGeom prst="straightConnector1">
            <a:avLst/>
          </a:prstGeom>
          <a:ln w="381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87" name="TextBox 186">
            <a:extLst>
              <a:ext uri="{FF2B5EF4-FFF2-40B4-BE49-F238E27FC236}">
                <a16:creationId xmlns:a16="http://schemas.microsoft.com/office/drawing/2014/main" id="{D6D0F330-5A8E-4D26-A019-94118C04968C}"/>
              </a:ext>
            </a:extLst>
          </p:cNvPr>
          <p:cNvSpPr txBox="1"/>
          <p:nvPr/>
        </p:nvSpPr>
        <p:spPr>
          <a:xfrm>
            <a:off x="5258611" y="3341342"/>
            <a:ext cx="931004" cy="461665"/>
          </a:xfrm>
          <a:prstGeom prst="rect">
            <a:avLst/>
          </a:prstGeom>
          <a:noFill/>
        </p:spPr>
        <p:txBody>
          <a:bodyPr wrap="square" rtlCol="0">
            <a:spAutoFit/>
          </a:bodyPr>
          <a:lstStyle/>
          <a:p>
            <a:pPr algn="ctr"/>
            <a:r>
              <a:rPr lang="en-US" sz="2400" b="1" dirty="0">
                <a:solidFill>
                  <a:srgbClr val="FF0000"/>
                </a:solidFill>
                <a:latin typeface="Trebuchet MS" pitchFamily="34" charset="0"/>
              </a:rPr>
              <a:t>Gang</a:t>
            </a:r>
          </a:p>
        </p:txBody>
      </p:sp>
      <p:sp>
        <p:nvSpPr>
          <p:cNvPr id="188" name="TextBox 187">
            <a:extLst>
              <a:ext uri="{FF2B5EF4-FFF2-40B4-BE49-F238E27FC236}">
                <a16:creationId xmlns:a16="http://schemas.microsoft.com/office/drawing/2014/main" id="{B898F1C8-89F3-41AE-9694-A0D403707AE2}"/>
              </a:ext>
            </a:extLst>
          </p:cNvPr>
          <p:cNvSpPr txBox="1"/>
          <p:nvPr/>
        </p:nvSpPr>
        <p:spPr>
          <a:xfrm>
            <a:off x="3887897" y="3387509"/>
            <a:ext cx="1321084" cy="369332"/>
          </a:xfrm>
          <a:prstGeom prst="rect">
            <a:avLst/>
          </a:prstGeom>
          <a:noFill/>
        </p:spPr>
        <p:txBody>
          <a:bodyPr wrap="square" rtlCol="0">
            <a:spAutoFit/>
          </a:bodyPr>
          <a:lstStyle/>
          <a:p>
            <a:pPr algn="ctr"/>
            <a:r>
              <a:rPr lang="en-US" b="1" dirty="0">
                <a:solidFill>
                  <a:srgbClr val="0C4E9B"/>
                </a:solidFill>
                <a:latin typeface="Trebuchet MS" pitchFamily="34" charset="0"/>
              </a:rPr>
              <a:t>2 Workers</a:t>
            </a:r>
          </a:p>
        </p:txBody>
      </p:sp>
      <p:grpSp>
        <p:nvGrpSpPr>
          <p:cNvPr id="199" name="Group 198">
            <a:extLst>
              <a:ext uri="{FF2B5EF4-FFF2-40B4-BE49-F238E27FC236}">
                <a16:creationId xmlns:a16="http://schemas.microsoft.com/office/drawing/2014/main" id="{040AEF1D-4362-437E-B5BE-9B523990BD37}"/>
              </a:ext>
            </a:extLst>
          </p:cNvPr>
          <p:cNvGrpSpPr/>
          <p:nvPr/>
        </p:nvGrpSpPr>
        <p:grpSpPr>
          <a:xfrm>
            <a:off x="1118286" y="4243507"/>
            <a:ext cx="2685328" cy="1342664"/>
            <a:chOff x="1118286" y="4243507"/>
            <a:chExt cx="2685328" cy="1342664"/>
          </a:xfrm>
        </p:grpSpPr>
        <p:sp>
          <p:nvSpPr>
            <p:cNvPr id="200" name="Rectangle 199">
              <a:extLst>
                <a:ext uri="{FF2B5EF4-FFF2-40B4-BE49-F238E27FC236}">
                  <a16:creationId xmlns:a16="http://schemas.microsoft.com/office/drawing/2014/main" id="{15F820D4-55FB-4460-A762-95F0ED1EC47F}"/>
                </a:ext>
              </a:extLst>
            </p:cNvPr>
            <p:cNvSpPr/>
            <p:nvPr/>
          </p:nvSpPr>
          <p:spPr>
            <a:xfrm>
              <a:off x="1118286"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(3,1)</a:t>
              </a:r>
            </a:p>
          </p:txBody>
        </p:sp>
        <p:sp>
          <p:nvSpPr>
            <p:cNvPr id="201" name="Rectangle 200">
              <a:extLst>
                <a:ext uri="{FF2B5EF4-FFF2-40B4-BE49-F238E27FC236}">
                  <a16:creationId xmlns:a16="http://schemas.microsoft.com/office/drawing/2014/main" id="{D31E3CD0-D282-4145-BE34-CAC8B8A20CB0}"/>
                </a:ext>
              </a:extLst>
            </p:cNvPr>
            <p:cNvSpPr/>
            <p:nvPr/>
          </p:nvSpPr>
          <p:spPr>
            <a:xfrm>
              <a:off x="1789618"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(3,2)</a:t>
              </a:r>
            </a:p>
          </p:txBody>
        </p:sp>
        <p:sp>
          <p:nvSpPr>
            <p:cNvPr id="202" name="Rectangle 201">
              <a:extLst>
                <a:ext uri="{FF2B5EF4-FFF2-40B4-BE49-F238E27FC236}">
                  <a16:creationId xmlns:a16="http://schemas.microsoft.com/office/drawing/2014/main" id="{681807CE-6012-4C21-A1DA-9C308E122E74}"/>
                </a:ext>
              </a:extLst>
            </p:cNvPr>
            <p:cNvSpPr/>
            <p:nvPr/>
          </p:nvSpPr>
          <p:spPr>
            <a:xfrm>
              <a:off x="2460950"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(3,3)</a:t>
              </a:r>
            </a:p>
          </p:txBody>
        </p:sp>
        <p:sp>
          <p:nvSpPr>
            <p:cNvPr id="203" name="Rectangle 202">
              <a:extLst>
                <a:ext uri="{FF2B5EF4-FFF2-40B4-BE49-F238E27FC236}">
                  <a16:creationId xmlns:a16="http://schemas.microsoft.com/office/drawing/2014/main" id="{6489AE45-8B96-48BE-9856-E55E5324FDD2}"/>
                </a:ext>
              </a:extLst>
            </p:cNvPr>
            <p:cNvSpPr/>
            <p:nvPr/>
          </p:nvSpPr>
          <p:spPr>
            <a:xfrm>
              <a:off x="3132282" y="4243507"/>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(3,4)</a:t>
              </a:r>
            </a:p>
          </p:txBody>
        </p:sp>
        <p:sp>
          <p:nvSpPr>
            <p:cNvPr id="204" name="Rectangle 203">
              <a:extLst>
                <a:ext uri="{FF2B5EF4-FFF2-40B4-BE49-F238E27FC236}">
                  <a16:creationId xmlns:a16="http://schemas.microsoft.com/office/drawing/2014/main" id="{BEB36806-899A-4C8A-A018-20F1F3567E7D}"/>
                </a:ext>
              </a:extLst>
            </p:cNvPr>
            <p:cNvSpPr/>
            <p:nvPr/>
          </p:nvSpPr>
          <p:spPr>
            <a:xfrm>
              <a:off x="1118286"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(4,1)</a:t>
              </a:r>
            </a:p>
          </p:txBody>
        </p:sp>
        <p:sp>
          <p:nvSpPr>
            <p:cNvPr id="205" name="Rectangle 204">
              <a:extLst>
                <a:ext uri="{FF2B5EF4-FFF2-40B4-BE49-F238E27FC236}">
                  <a16:creationId xmlns:a16="http://schemas.microsoft.com/office/drawing/2014/main" id="{BCC88A5E-32FD-442C-A1A1-65EDDF125595}"/>
                </a:ext>
              </a:extLst>
            </p:cNvPr>
            <p:cNvSpPr/>
            <p:nvPr/>
          </p:nvSpPr>
          <p:spPr>
            <a:xfrm>
              <a:off x="1789618"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(4,2)</a:t>
              </a:r>
            </a:p>
          </p:txBody>
        </p:sp>
        <p:sp>
          <p:nvSpPr>
            <p:cNvPr id="206" name="Rectangle 205">
              <a:extLst>
                <a:ext uri="{FF2B5EF4-FFF2-40B4-BE49-F238E27FC236}">
                  <a16:creationId xmlns:a16="http://schemas.microsoft.com/office/drawing/2014/main" id="{7AB9FC25-F48A-4616-B454-DDF896E5E5DA}"/>
                </a:ext>
              </a:extLst>
            </p:cNvPr>
            <p:cNvSpPr/>
            <p:nvPr/>
          </p:nvSpPr>
          <p:spPr>
            <a:xfrm>
              <a:off x="2460950"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(4,3)</a:t>
              </a:r>
            </a:p>
          </p:txBody>
        </p:sp>
        <p:sp>
          <p:nvSpPr>
            <p:cNvPr id="207" name="Rectangle 206">
              <a:extLst>
                <a:ext uri="{FF2B5EF4-FFF2-40B4-BE49-F238E27FC236}">
                  <a16:creationId xmlns:a16="http://schemas.microsoft.com/office/drawing/2014/main" id="{52058329-F2BA-4A67-83A4-C1CCAE2A7589}"/>
                </a:ext>
              </a:extLst>
            </p:cNvPr>
            <p:cNvSpPr/>
            <p:nvPr/>
          </p:nvSpPr>
          <p:spPr>
            <a:xfrm>
              <a:off x="3132282" y="4914839"/>
              <a:ext cx="671332" cy="671332"/>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(4,4)</a:t>
              </a:r>
            </a:p>
          </p:txBody>
        </p:sp>
      </p:grpSp>
      <p:sp>
        <p:nvSpPr>
          <p:cNvPr id="209" name="Rounded Rectangle 5">
            <a:extLst>
              <a:ext uri="{FF2B5EF4-FFF2-40B4-BE49-F238E27FC236}">
                <a16:creationId xmlns:a16="http://schemas.microsoft.com/office/drawing/2014/main" id="{FC7356F8-0F00-4055-8943-986C4D59078D}"/>
              </a:ext>
            </a:extLst>
          </p:cNvPr>
          <p:cNvSpPr/>
          <p:nvPr/>
        </p:nvSpPr>
        <p:spPr>
          <a:xfrm>
            <a:off x="1116742" y="4242257"/>
            <a:ext cx="2686872" cy="1343914"/>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3986386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7"/>
                                        </p:tgtEl>
                                        <p:attrNameLst>
                                          <p:attrName>style.visibility</p:attrName>
                                        </p:attrNameLst>
                                      </p:cBhvr>
                                      <p:to>
                                        <p:strVal val="visible"/>
                                      </p:to>
                                    </p:set>
                                    <p:animEffect transition="in" filter="fade">
                                      <p:cBhvr>
                                        <p:cTn id="7" dur="500"/>
                                        <p:tgtEl>
                                          <p:spTgt spid="11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3"/>
                                        </p:tgtEl>
                                        <p:attrNameLst>
                                          <p:attrName>style.visibility</p:attrName>
                                        </p:attrNameLst>
                                      </p:cBhvr>
                                      <p:to>
                                        <p:strVal val="visible"/>
                                      </p:to>
                                    </p:set>
                                    <p:animEffect transition="in" filter="fade">
                                      <p:cBhvr>
                                        <p:cTn id="11" dur="500"/>
                                        <p:tgtEl>
                                          <p:spTgt spid="17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74"/>
                                        </p:tgtEl>
                                        <p:attrNameLst>
                                          <p:attrName>style.visibility</p:attrName>
                                        </p:attrNameLst>
                                      </p:cBhvr>
                                      <p:to>
                                        <p:strVal val="visible"/>
                                      </p:to>
                                    </p:set>
                                    <p:animEffect transition="in" filter="fade">
                                      <p:cBhvr>
                                        <p:cTn id="14" dur="500"/>
                                        <p:tgtEl>
                                          <p:spTgt spid="17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75"/>
                                        </p:tgtEl>
                                        <p:attrNameLst>
                                          <p:attrName>style.visibility</p:attrName>
                                        </p:attrNameLst>
                                      </p:cBhvr>
                                      <p:to>
                                        <p:strVal val="visible"/>
                                      </p:to>
                                    </p:set>
                                    <p:animEffect transition="in" filter="fade">
                                      <p:cBhvr>
                                        <p:cTn id="17" dur="500"/>
                                        <p:tgtEl>
                                          <p:spTgt spid="17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76"/>
                                        </p:tgtEl>
                                        <p:attrNameLst>
                                          <p:attrName>style.visibility</p:attrName>
                                        </p:attrNameLst>
                                      </p:cBhvr>
                                      <p:to>
                                        <p:strVal val="visible"/>
                                      </p:to>
                                    </p:set>
                                    <p:animEffect transition="in" filter="fade">
                                      <p:cBhvr>
                                        <p:cTn id="20" dur="500"/>
                                        <p:tgtEl>
                                          <p:spTgt spid="176"/>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7"/>
                                        </p:tgtEl>
                                        <p:attrNameLst>
                                          <p:attrName>style.visibility</p:attrName>
                                        </p:attrNameLst>
                                      </p:cBhvr>
                                      <p:to>
                                        <p:strVal val="visible"/>
                                      </p:to>
                                    </p:set>
                                    <p:animEffect transition="in" filter="fade">
                                      <p:cBhvr>
                                        <p:cTn id="23" dur="500"/>
                                        <p:tgtEl>
                                          <p:spTgt spid="17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78"/>
                                        </p:tgtEl>
                                        <p:attrNameLst>
                                          <p:attrName>style.visibility</p:attrName>
                                        </p:attrNameLst>
                                      </p:cBhvr>
                                      <p:to>
                                        <p:strVal val="visible"/>
                                      </p:to>
                                    </p:set>
                                    <p:animEffect transition="in" filter="fade">
                                      <p:cBhvr>
                                        <p:cTn id="26" dur="500"/>
                                        <p:tgtEl>
                                          <p:spTgt spid="17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79"/>
                                        </p:tgtEl>
                                        <p:attrNameLst>
                                          <p:attrName>style.visibility</p:attrName>
                                        </p:attrNameLst>
                                      </p:cBhvr>
                                      <p:to>
                                        <p:strVal val="visible"/>
                                      </p:to>
                                    </p:set>
                                    <p:animEffect transition="in" filter="fade">
                                      <p:cBhvr>
                                        <p:cTn id="29" dur="500"/>
                                        <p:tgtEl>
                                          <p:spTgt spid="17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80"/>
                                        </p:tgtEl>
                                        <p:attrNameLst>
                                          <p:attrName>style.visibility</p:attrName>
                                        </p:attrNameLst>
                                      </p:cBhvr>
                                      <p:to>
                                        <p:strVal val="visible"/>
                                      </p:to>
                                    </p:set>
                                    <p:animEffect transition="in" filter="fade">
                                      <p:cBhvr>
                                        <p:cTn id="32" dur="500"/>
                                        <p:tgtEl>
                                          <p:spTgt spid="180"/>
                                        </p:tgtEl>
                                      </p:cBhvr>
                                    </p:animEffect>
                                  </p:childTnLst>
                                </p:cTn>
                              </p:par>
                            </p:childTnLst>
                          </p:cTn>
                        </p:par>
                        <p:par>
                          <p:cTn id="33" fill="hold">
                            <p:stCondLst>
                              <p:cond delay="1000"/>
                            </p:stCondLst>
                            <p:childTnLst>
                              <p:par>
                                <p:cTn id="34" presetID="22" presetClass="entr" presetSubtype="8" fill="hold" nodeType="afterEffect">
                                  <p:stCondLst>
                                    <p:cond delay="500"/>
                                  </p:stCondLst>
                                  <p:childTnLst>
                                    <p:set>
                                      <p:cBhvr>
                                        <p:cTn id="35" dur="1" fill="hold">
                                          <p:stCondLst>
                                            <p:cond delay="0"/>
                                          </p:stCondLst>
                                        </p:cTn>
                                        <p:tgtEl>
                                          <p:spTgt spid="183"/>
                                        </p:tgtEl>
                                        <p:attrNameLst>
                                          <p:attrName>style.visibility</p:attrName>
                                        </p:attrNameLst>
                                      </p:cBhvr>
                                      <p:to>
                                        <p:strVal val="visible"/>
                                      </p:to>
                                    </p:set>
                                    <p:animEffect transition="in" filter="wipe(left)">
                                      <p:cBhvr>
                                        <p:cTn id="36" dur="500"/>
                                        <p:tgtEl>
                                          <p:spTgt spid="183"/>
                                        </p:tgtEl>
                                      </p:cBhvr>
                                    </p:animEffect>
                                  </p:childTnLst>
                                </p:cTn>
                              </p:par>
                              <p:par>
                                <p:cTn id="37" presetID="22" presetClass="entr" presetSubtype="2" fill="hold" nodeType="withEffect">
                                  <p:stCondLst>
                                    <p:cond delay="500"/>
                                  </p:stCondLst>
                                  <p:childTnLst>
                                    <p:set>
                                      <p:cBhvr>
                                        <p:cTn id="38" dur="1" fill="hold">
                                          <p:stCondLst>
                                            <p:cond delay="0"/>
                                          </p:stCondLst>
                                        </p:cTn>
                                        <p:tgtEl>
                                          <p:spTgt spid="182"/>
                                        </p:tgtEl>
                                        <p:attrNameLst>
                                          <p:attrName>style.visibility</p:attrName>
                                        </p:attrNameLst>
                                      </p:cBhvr>
                                      <p:to>
                                        <p:strVal val="visible"/>
                                      </p:to>
                                    </p:set>
                                    <p:animEffect transition="in" filter="wipe(right)">
                                      <p:cBhvr>
                                        <p:cTn id="39" dur="500"/>
                                        <p:tgtEl>
                                          <p:spTgt spid="182"/>
                                        </p:tgtEl>
                                      </p:cBhvr>
                                    </p:animEffect>
                                  </p:childTnLst>
                                </p:cTn>
                              </p:par>
                            </p:childTnLst>
                          </p:cTn>
                        </p:par>
                        <p:par>
                          <p:cTn id="40" fill="hold">
                            <p:stCondLst>
                              <p:cond delay="2000"/>
                            </p:stCondLst>
                            <p:childTnLst>
                              <p:par>
                                <p:cTn id="41" presetID="16" presetClass="entr" presetSubtype="37" fill="hold" grpId="0" nodeType="afterEffect">
                                  <p:stCondLst>
                                    <p:cond delay="0"/>
                                  </p:stCondLst>
                                  <p:childTnLst>
                                    <p:set>
                                      <p:cBhvr>
                                        <p:cTn id="42" dur="1" fill="hold">
                                          <p:stCondLst>
                                            <p:cond delay="0"/>
                                          </p:stCondLst>
                                        </p:cTn>
                                        <p:tgtEl>
                                          <p:spTgt spid="181"/>
                                        </p:tgtEl>
                                        <p:attrNameLst>
                                          <p:attrName>style.visibility</p:attrName>
                                        </p:attrNameLst>
                                      </p:cBhvr>
                                      <p:to>
                                        <p:strVal val="visible"/>
                                      </p:to>
                                    </p:set>
                                    <p:animEffect transition="in" filter="barn(outVertical)">
                                      <p:cBhvr>
                                        <p:cTn id="43" dur="500"/>
                                        <p:tgtEl>
                                          <p:spTgt spid="181"/>
                                        </p:tgtEl>
                                      </p:cBhvr>
                                    </p:animEffect>
                                  </p:childTnLst>
                                </p:cTn>
                              </p:par>
                            </p:childTnLst>
                          </p:cTn>
                        </p:par>
                        <p:par>
                          <p:cTn id="44" fill="hold">
                            <p:stCondLst>
                              <p:cond delay="2500"/>
                            </p:stCondLst>
                            <p:childTnLst>
                              <p:par>
                                <p:cTn id="45" presetID="22" presetClass="entr" presetSubtype="2" fill="hold" nodeType="afterEffect">
                                  <p:stCondLst>
                                    <p:cond delay="0"/>
                                  </p:stCondLst>
                                  <p:childTnLst>
                                    <p:set>
                                      <p:cBhvr>
                                        <p:cTn id="46" dur="1" fill="hold">
                                          <p:stCondLst>
                                            <p:cond delay="0"/>
                                          </p:stCondLst>
                                        </p:cTn>
                                        <p:tgtEl>
                                          <p:spTgt spid="185"/>
                                        </p:tgtEl>
                                        <p:attrNameLst>
                                          <p:attrName>style.visibility</p:attrName>
                                        </p:attrNameLst>
                                      </p:cBhvr>
                                      <p:to>
                                        <p:strVal val="visible"/>
                                      </p:to>
                                    </p:set>
                                    <p:animEffect transition="in" filter="wipe(right)">
                                      <p:cBhvr>
                                        <p:cTn id="47" dur="500"/>
                                        <p:tgtEl>
                                          <p:spTgt spid="185"/>
                                        </p:tgtEl>
                                      </p:cBhvr>
                                    </p:animEffect>
                                  </p:childTnLst>
                                </p:cTn>
                              </p:par>
                              <p:par>
                                <p:cTn id="48" presetID="22" presetClass="entr" presetSubtype="8" fill="hold" nodeType="withEffect">
                                  <p:stCondLst>
                                    <p:cond delay="0"/>
                                  </p:stCondLst>
                                  <p:childTnLst>
                                    <p:set>
                                      <p:cBhvr>
                                        <p:cTn id="49" dur="1" fill="hold">
                                          <p:stCondLst>
                                            <p:cond delay="0"/>
                                          </p:stCondLst>
                                        </p:cTn>
                                        <p:tgtEl>
                                          <p:spTgt spid="186"/>
                                        </p:tgtEl>
                                        <p:attrNameLst>
                                          <p:attrName>style.visibility</p:attrName>
                                        </p:attrNameLst>
                                      </p:cBhvr>
                                      <p:to>
                                        <p:strVal val="visible"/>
                                      </p:to>
                                    </p:set>
                                    <p:animEffect transition="in" filter="wipe(left)">
                                      <p:cBhvr>
                                        <p:cTn id="50" dur="500"/>
                                        <p:tgtEl>
                                          <p:spTgt spid="186"/>
                                        </p:tgtEl>
                                      </p:cBhvr>
                                    </p:animEffect>
                                  </p:childTnLst>
                                </p:cTn>
                              </p:par>
                            </p:childTnLst>
                          </p:cTn>
                        </p:par>
                        <p:par>
                          <p:cTn id="51" fill="hold">
                            <p:stCondLst>
                              <p:cond delay="3000"/>
                            </p:stCondLst>
                            <p:childTnLst>
                              <p:par>
                                <p:cTn id="52" presetID="16" presetClass="entr" presetSubtype="37" fill="hold" grpId="0" nodeType="afterEffect">
                                  <p:stCondLst>
                                    <p:cond delay="0"/>
                                  </p:stCondLst>
                                  <p:childTnLst>
                                    <p:set>
                                      <p:cBhvr>
                                        <p:cTn id="53" dur="1" fill="hold">
                                          <p:stCondLst>
                                            <p:cond delay="0"/>
                                          </p:stCondLst>
                                        </p:cTn>
                                        <p:tgtEl>
                                          <p:spTgt spid="184"/>
                                        </p:tgtEl>
                                        <p:attrNameLst>
                                          <p:attrName>style.visibility</p:attrName>
                                        </p:attrNameLst>
                                      </p:cBhvr>
                                      <p:to>
                                        <p:strVal val="visible"/>
                                      </p:to>
                                    </p:set>
                                    <p:animEffect transition="in" filter="barn(outVertical)">
                                      <p:cBhvr>
                                        <p:cTn id="54" dur="500"/>
                                        <p:tgtEl>
                                          <p:spTgt spid="184"/>
                                        </p:tgtEl>
                                      </p:cBhvr>
                                    </p:animEffect>
                                  </p:childTnLst>
                                </p:cTn>
                              </p:par>
                            </p:childTnLst>
                          </p:cTn>
                        </p:par>
                        <p:par>
                          <p:cTn id="55" fill="hold">
                            <p:stCondLst>
                              <p:cond delay="3500"/>
                            </p:stCondLst>
                            <p:childTnLst>
                              <p:par>
                                <p:cTn id="56" presetID="10" presetClass="entr" presetSubtype="0" fill="hold" grpId="0" nodeType="afterEffect">
                                  <p:stCondLst>
                                    <p:cond delay="0"/>
                                  </p:stCondLst>
                                  <p:childTnLst>
                                    <p:set>
                                      <p:cBhvr>
                                        <p:cTn id="57" dur="1" fill="hold">
                                          <p:stCondLst>
                                            <p:cond delay="0"/>
                                          </p:stCondLst>
                                        </p:cTn>
                                        <p:tgtEl>
                                          <p:spTgt spid="187"/>
                                        </p:tgtEl>
                                        <p:attrNameLst>
                                          <p:attrName>style.visibility</p:attrName>
                                        </p:attrNameLst>
                                      </p:cBhvr>
                                      <p:to>
                                        <p:strVal val="visible"/>
                                      </p:to>
                                    </p:set>
                                    <p:animEffect transition="in" filter="fade">
                                      <p:cBhvr>
                                        <p:cTn id="58" dur="500"/>
                                        <p:tgtEl>
                                          <p:spTgt spid="187"/>
                                        </p:tgtEl>
                                      </p:cBhvr>
                                    </p:animEffect>
                                  </p:childTnLst>
                                </p:cTn>
                              </p:par>
                              <p:par>
                                <p:cTn id="59" presetID="10" presetClass="entr" presetSubtype="0" fill="hold" grpId="0" nodeType="withEffect">
                                  <p:stCondLst>
                                    <p:cond delay="50"/>
                                  </p:stCondLst>
                                  <p:childTnLst>
                                    <p:set>
                                      <p:cBhvr>
                                        <p:cTn id="60" dur="1" fill="hold">
                                          <p:stCondLst>
                                            <p:cond delay="0"/>
                                          </p:stCondLst>
                                        </p:cTn>
                                        <p:tgtEl>
                                          <p:spTgt spid="188"/>
                                        </p:tgtEl>
                                        <p:attrNameLst>
                                          <p:attrName>style.visibility</p:attrName>
                                        </p:attrNameLst>
                                      </p:cBhvr>
                                      <p:to>
                                        <p:strVal val="visible"/>
                                      </p:to>
                                    </p:set>
                                    <p:animEffect transition="in" filter="fade">
                                      <p:cBhvr>
                                        <p:cTn id="61" dur="500"/>
                                        <p:tgtEl>
                                          <p:spTgt spid="188"/>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199"/>
                                        </p:tgtEl>
                                        <p:attrNameLst>
                                          <p:attrName>style.visibility</p:attrName>
                                        </p:attrNameLst>
                                      </p:cBhvr>
                                      <p:to>
                                        <p:strVal val="visible"/>
                                      </p:to>
                                    </p:set>
                                    <p:animEffect transition="in" filter="fade">
                                      <p:cBhvr>
                                        <p:cTn id="66" dur="500"/>
                                        <p:tgtEl>
                                          <p:spTgt spid="199"/>
                                        </p:tgtEl>
                                      </p:cBhvr>
                                    </p:animEffect>
                                  </p:childTnLst>
                                </p:cTn>
                              </p:par>
                            </p:childTnLst>
                          </p:cTn>
                        </p:par>
                        <p:par>
                          <p:cTn id="67" fill="hold">
                            <p:stCondLst>
                              <p:cond delay="500"/>
                            </p:stCondLst>
                            <p:childTnLst>
                              <p:par>
                                <p:cTn id="68" presetID="10" presetClass="entr" presetSubtype="0" fill="hold" grpId="0" nodeType="afterEffect">
                                  <p:stCondLst>
                                    <p:cond delay="0"/>
                                  </p:stCondLst>
                                  <p:childTnLst>
                                    <p:set>
                                      <p:cBhvr>
                                        <p:cTn id="69" dur="1" fill="hold">
                                          <p:stCondLst>
                                            <p:cond delay="0"/>
                                          </p:stCondLst>
                                        </p:cTn>
                                        <p:tgtEl>
                                          <p:spTgt spid="209"/>
                                        </p:tgtEl>
                                        <p:attrNameLst>
                                          <p:attrName>style.visibility</p:attrName>
                                        </p:attrNameLst>
                                      </p:cBhvr>
                                      <p:to>
                                        <p:strVal val="visible"/>
                                      </p:to>
                                    </p:set>
                                    <p:animEffect transition="in" filter="fade">
                                      <p:cBhvr>
                                        <p:cTn id="70" dur="500"/>
                                        <p:tgtEl>
                                          <p:spTgt spid="209"/>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70">
                                            <p:txEl>
                                              <p:pRg st="0" end="0"/>
                                            </p:txEl>
                                          </p:spTgt>
                                        </p:tgtEl>
                                        <p:attrNameLst>
                                          <p:attrName>style.visibility</p:attrName>
                                        </p:attrNameLst>
                                      </p:cBhvr>
                                      <p:to>
                                        <p:strVal val="visible"/>
                                      </p:to>
                                    </p:set>
                                    <p:animEffect transition="in" filter="fade">
                                      <p:cBhvr>
                                        <p:cTn id="75" dur="500"/>
                                        <p:tgtEl>
                                          <p:spTgt spid="70">
                                            <p:txEl>
                                              <p:pRg st="0" end="0"/>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70">
                                            <p:txEl>
                                              <p:pRg st="1" end="1"/>
                                            </p:txEl>
                                          </p:spTgt>
                                        </p:tgtEl>
                                        <p:attrNameLst>
                                          <p:attrName>style.visibility</p:attrName>
                                        </p:attrNameLst>
                                      </p:cBhvr>
                                      <p:to>
                                        <p:strVal val="visible"/>
                                      </p:to>
                                    </p:set>
                                    <p:animEffect transition="in" filter="fade">
                                      <p:cBhvr>
                                        <p:cTn id="80" dur="500"/>
                                        <p:tgtEl>
                                          <p:spTgt spid="7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animBg="1"/>
      <p:bldP spid="174" grpId="0" animBg="1"/>
      <p:bldP spid="175" grpId="0" animBg="1"/>
      <p:bldP spid="176" grpId="0" animBg="1"/>
      <p:bldP spid="177" grpId="0" animBg="1"/>
      <p:bldP spid="178" grpId="0" animBg="1"/>
      <p:bldP spid="179" grpId="0" animBg="1"/>
      <p:bldP spid="180" grpId="0" animBg="1"/>
      <p:bldP spid="117" grpId="0" animBg="1"/>
      <p:bldP spid="181" grpId="0"/>
      <p:bldP spid="184" grpId="0"/>
      <p:bldP spid="187" grpId="0"/>
      <p:bldP spid="188" grpId="0"/>
      <p:bldP spid="209"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F5B98A4-8F07-458C-B042-A2B9C978CB2F}"/>
              </a:ext>
            </a:extLst>
          </p:cNvPr>
          <p:cNvSpPr txBox="1"/>
          <p:nvPr/>
        </p:nvSpPr>
        <p:spPr>
          <a:xfrm>
            <a:off x="337866" y="3986065"/>
            <a:ext cx="8278310" cy="1588127"/>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acc kernels loop </a:t>
            </a:r>
            <a:r>
              <a:rPr lang="en-US" b="1" dirty="0">
                <a:solidFill>
                  <a:srgbClr val="8E4000"/>
                </a:solidFill>
                <a:latin typeface="Consolas" panose="020B0609020204030204" pitchFamily="49" charset="0"/>
                <a:cs typeface="Courier New" panose="02070309020205020404" pitchFamily="49" charset="0"/>
              </a:rPr>
              <a:t>collapse(2) gang</a:t>
            </a:r>
            <a:r>
              <a:rPr lang="en-US" dirty="0">
                <a:solidFill>
                  <a:srgbClr val="8E4000"/>
                </a:solidFill>
                <a:latin typeface="Consolas" panose="020B0609020204030204" pitchFamily="49" charset="0"/>
                <a:cs typeface="Courier New" panose="02070309020205020404" pitchFamily="49" charset="0"/>
              </a:rPr>
              <a:t> </a:t>
            </a:r>
            <a:r>
              <a:rPr lang="en-US" b="1" dirty="0">
                <a:solidFill>
                  <a:srgbClr val="8E4000"/>
                </a:solidFill>
                <a:latin typeface="Consolas" panose="020B0609020204030204" pitchFamily="49" charset="0"/>
                <a:cs typeface="Courier New" panose="02070309020205020404" pitchFamily="49" charset="0"/>
              </a:rPr>
              <a:t>worker(1) vector(8)</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x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x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x</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a:t>
            </a:r>
            <a:r>
              <a:rPr lang="en-US" dirty="0">
                <a:solidFill>
                  <a:srgbClr val="A64CFF"/>
                </a:solidFill>
                <a:latin typeface="Consolas" panose="020B0609020204030204" pitchFamily="49" charset="0"/>
                <a:cs typeface="Courier New" panose="02070309020205020404" pitchFamily="49" charset="0"/>
              </a:rPr>
              <a:t>int</a:t>
            </a:r>
            <a:r>
              <a:rPr lang="en-US" dirty="0">
                <a:solidFill>
                  <a:schemeClr val="bg1"/>
                </a:solidFill>
                <a:latin typeface="Consolas" panose="020B0609020204030204" pitchFamily="49" charset="0"/>
                <a:cs typeface="Courier New" panose="02070309020205020404" pitchFamily="49" charset="0"/>
              </a:rPr>
              <a:t> y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y &lt; </a:t>
            </a:r>
            <a:r>
              <a:rPr lang="en-US" dirty="0">
                <a:solidFill>
                  <a:srgbClr val="FF8738"/>
                </a:solidFill>
                <a:latin typeface="Consolas" panose="020B0609020204030204" pitchFamily="49" charset="0"/>
                <a:cs typeface="Courier New" panose="02070309020205020404" pitchFamily="49" charset="0"/>
              </a:rPr>
              <a:t>4</a:t>
            </a:r>
            <a:r>
              <a:rPr lang="en-US" dirty="0">
                <a:solidFill>
                  <a:schemeClr val="bg1"/>
                </a:solidFill>
                <a:latin typeface="Consolas" panose="020B0609020204030204" pitchFamily="49" charset="0"/>
                <a:cs typeface="Courier New" panose="02070309020205020404" pitchFamily="49" charset="0"/>
              </a:rPr>
              <a:t>; 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array[x][y]</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a:t>
            </a:r>
          </a:p>
        </p:txBody>
      </p:sp>
      <p:sp>
        <p:nvSpPr>
          <p:cNvPr id="3" name="Rounded Rectangle 5">
            <a:extLst>
              <a:ext uri="{FF2B5EF4-FFF2-40B4-BE49-F238E27FC236}">
                <a16:creationId xmlns:a16="http://schemas.microsoft.com/office/drawing/2014/main" id="{A33AB431-66CE-4B1C-892D-A1535D7EDE66}"/>
              </a:ext>
            </a:extLst>
          </p:cNvPr>
          <p:cNvSpPr/>
          <p:nvPr/>
        </p:nvSpPr>
        <p:spPr>
          <a:xfrm>
            <a:off x="807555" y="941799"/>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87BAD006-A6EB-4489-A83D-B89099AB79FD}"/>
              </a:ext>
            </a:extLst>
          </p:cNvPr>
          <p:cNvSpPr/>
          <p:nvPr/>
        </p:nvSpPr>
        <p:spPr>
          <a:xfrm>
            <a:off x="1115257"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52E60F8-0049-492F-8A8E-2EC31CBA1464}"/>
              </a:ext>
            </a:extLst>
          </p:cNvPr>
          <p:cNvSpPr/>
          <p:nvPr/>
        </p:nvSpPr>
        <p:spPr>
          <a:xfrm>
            <a:off x="1485554"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945A6C5-ED5D-402A-8C46-EDFAF525178A}"/>
              </a:ext>
            </a:extLst>
          </p:cNvPr>
          <p:cNvSpPr/>
          <p:nvPr/>
        </p:nvSpPr>
        <p:spPr>
          <a:xfrm>
            <a:off x="1855851"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D2BB21-1758-4E8E-9C2C-64D5792EF249}"/>
              </a:ext>
            </a:extLst>
          </p:cNvPr>
          <p:cNvSpPr/>
          <p:nvPr/>
        </p:nvSpPr>
        <p:spPr>
          <a:xfrm>
            <a:off x="2226148"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E23DE58-5BDA-4857-BF91-2604EFF3E993}"/>
              </a:ext>
            </a:extLst>
          </p:cNvPr>
          <p:cNvSpPr/>
          <p:nvPr/>
        </p:nvSpPr>
        <p:spPr>
          <a:xfrm>
            <a:off x="2596445"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AD0FAC7-9E93-40BB-82B1-38B0364E651F}"/>
              </a:ext>
            </a:extLst>
          </p:cNvPr>
          <p:cNvSpPr/>
          <p:nvPr/>
        </p:nvSpPr>
        <p:spPr>
          <a:xfrm>
            <a:off x="2966742"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E52DA49-F83D-417F-9668-70B3B887C571}"/>
              </a:ext>
            </a:extLst>
          </p:cNvPr>
          <p:cNvSpPr/>
          <p:nvPr/>
        </p:nvSpPr>
        <p:spPr>
          <a:xfrm>
            <a:off x="3339718"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18D450F-97EB-49D1-B5CE-642965815D9E}"/>
              </a:ext>
            </a:extLst>
          </p:cNvPr>
          <p:cNvSpPr/>
          <p:nvPr/>
        </p:nvSpPr>
        <p:spPr>
          <a:xfrm>
            <a:off x="3710015"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Brace 12">
            <a:extLst>
              <a:ext uri="{FF2B5EF4-FFF2-40B4-BE49-F238E27FC236}">
                <a16:creationId xmlns:a16="http://schemas.microsoft.com/office/drawing/2014/main" id="{B16C5E93-CC2C-4F2E-9E67-B14A913CA5DD}"/>
              </a:ext>
            </a:extLst>
          </p:cNvPr>
          <p:cNvSpPr/>
          <p:nvPr/>
        </p:nvSpPr>
        <p:spPr>
          <a:xfrm>
            <a:off x="4173265" y="1505439"/>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4" name="TextBox 13">
            <a:extLst>
              <a:ext uri="{FF2B5EF4-FFF2-40B4-BE49-F238E27FC236}">
                <a16:creationId xmlns:a16="http://schemas.microsoft.com/office/drawing/2014/main" id="{B8CDF110-4626-42D8-B1BC-D2A60CB0C9D4}"/>
              </a:ext>
            </a:extLst>
          </p:cNvPr>
          <p:cNvSpPr txBox="1"/>
          <p:nvPr/>
        </p:nvSpPr>
        <p:spPr>
          <a:xfrm>
            <a:off x="4278813" y="1508195"/>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5" name="TextBox 14">
            <a:extLst>
              <a:ext uri="{FF2B5EF4-FFF2-40B4-BE49-F238E27FC236}">
                <a16:creationId xmlns:a16="http://schemas.microsoft.com/office/drawing/2014/main" id="{4CBA99E6-FC52-476D-9827-D6863B0CF705}"/>
              </a:ext>
            </a:extLst>
          </p:cNvPr>
          <p:cNvSpPr txBox="1"/>
          <p:nvPr/>
        </p:nvSpPr>
        <p:spPr>
          <a:xfrm>
            <a:off x="2298952" y="2197479"/>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6" name="Group 15">
            <a:extLst>
              <a:ext uri="{FF2B5EF4-FFF2-40B4-BE49-F238E27FC236}">
                <a16:creationId xmlns:a16="http://schemas.microsoft.com/office/drawing/2014/main" id="{D837AF85-1550-42EE-8402-6F075D607B10}"/>
              </a:ext>
            </a:extLst>
          </p:cNvPr>
          <p:cNvGrpSpPr/>
          <p:nvPr/>
        </p:nvGrpSpPr>
        <p:grpSpPr>
          <a:xfrm>
            <a:off x="1193630" y="1123735"/>
            <a:ext cx="2824680" cy="400110"/>
            <a:chOff x="1277488" y="1499022"/>
            <a:chExt cx="2824680" cy="400110"/>
          </a:xfrm>
        </p:grpSpPr>
        <p:sp>
          <p:nvSpPr>
            <p:cNvPr id="17" name="TextBox 16">
              <a:extLst>
                <a:ext uri="{FF2B5EF4-FFF2-40B4-BE49-F238E27FC236}">
                  <a16:creationId xmlns:a16="http://schemas.microsoft.com/office/drawing/2014/main" id="{8022A5FF-04A9-403C-AB28-E9F2BD3161D5}"/>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8" name="Straight Arrow Connector 17">
              <a:extLst>
                <a:ext uri="{FF2B5EF4-FFF2-40B4-BE49-F238E27FC236}">
                  <a16:creationId xmlns:a16="http://schemas.microsoft.com/office/drawing/2014/main" id="{EB186E64-06CD-4972-BAC0-9E4CD9A2ECE1}"/>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873E5151-5257-4529-91DB-7D9A5D7F958D}"/>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0" name="Title 1">
            <a:extLst>
              <a:ext uri="{FF2B5EF4-FFF2-40B4-BE49-F238E27FC236}">
                <a16:creationId xmlns:a16="http://schemas.microsoft.com/office/drawing/2014/main" id="{04B2D36D-BC5D-47AA-AFA7-107B4C705FF3}"/>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FD64A853-7099-4FC0-9123-51F2166798F5}"/>
              </a:ext>
            </a:extLst>
          </p:cNvPr>
          <p:cNvSpPr txBox="1">
            <a:spLocks/>
          </p:cNvSpPr>
          <p:nvPr/>
        </p:nvSpPr>
        <p:spPr>
          <a:xfrm>
            <a:off x="7020570" y="2566811"/>
            <a:ext cx="3599574" cy="881179"/>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Another way we could have fixed this problem is by using the </a:t>
            </a:r>
            <a:r>
              <a:rPr lang="en-US" b="1" dirty="0">
                <a:solidFill>
                  <a:srgbClr val="0C4E9B"/>
                </a:solidFill>
              </a:rPr>
              <a:t>collapse clause</a:t>
            </a:r>
          </a:p>
        </p:txBody>
      </p:sp>
      <p:sp>
        <p:nvSpPr>
          <p:cNvPr id="23" name="Rectangle 22">
            <a:extLst>
              <a:ext uri="{FF2B5EF4-FFF2-40B4-BE49-F238E27FC236}">
                <a16:creationId xmlns:a16="http://schemas.microsoft.com/office/drawing/2014/main" id="{E32F3779-6966-4D7B-85BF-E00406CEA318}"/>
              </a:ext>
            </a:extLst>
          </p:cNvPr>
          <p:cNvSpPr/>
          <p:nvPr/>
        </p:nvSpPr>
        <p:spPr>
          <a:xfrm>
            <a:off x="3521691" y="4030663"/>
            <a:ext cx="1434484" cy="2571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1709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F5B98A4-8F07-458C-B042-A2B9C978CB2F}"/>
              </a:ext>
            </a:extLst>
          </p:cNvPr>
          <p:cNvSpPr txBox="1"/>
          <p:nvPr/>
        </p:nvSpPr>
        <p:spPr>
          <a:xfrm>
            <a:off x="337866" y="3861416"/>
            <a:ext cx="8278310" cy="1837426"/>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a:t>
            </a:r>
            <a:r>
              <a:rPr lang="en-US" b="1" dirty="0">
                <a:solidFill>
                  <a:srgbClr val="8E4000"/>
                </a:solidFill>
                <a:latin typeface="Consolas" panose="020B0609020204030204" pitchFamily="49" charset="0"/>
                <a:cs typeface="Courier New" panose="02070309020205020404" pitchFamily="49" charset="0"/>
              </a:rPr>
              <a:t>collapse(2) gang</a:t>
            </a:r>
            <a:r>
              <a:rPr lang="en-US" dirty="0">
                <a:solidFill>
                  <a:srgbClr val="8E4000"/>
                </a:solidFill>
                <a:latin typeface="Consolas" panose="020B0609020204030204" pitchFamily="49" charset="0"/>
                <a:cs typeface="Courier New" panose="02070309020205020404" pitchFamily="49" charset="0"/>
              </a:rPr>
              <a:t> </a:t>
            </a:r>
            <a:r>
              <a:rPr lang="en-US" b="1" dirty="0">
                <a:solidFill>
                  <a:srgbClr val="8E4000"/>
                </a:solidFill>
                <a:latin typeface="Consolas" panose="020B0609020204030204" pitchFamily="49" charset="0"/>
                <a:cs typeface="Courier New" panose="02070309020205020404" pitchFamily="49" charset="0"/>
              </a:rPr>
              <a:t>worker(1) vector(8)</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x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y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array(</a:t>
            </a:r>
            <a:r>
              <a:rPr lang="en-US" dirty="0" err="1">
                <a:solidFill>
                  <a:schemeClr val="bg1"/>
                </a:solidFill>
                <a:latin typeface="Consolas" panose="020B0609020204030204" pitchFamily="49" charset="0"/>
                <a:cs typeface="Courier New" panose="02070309020205020404" pitchFamily="49" charset="0"/>
              </a:rPr>
              <a:t>x,y</a:t>
            </a:r>
            <a:r>
              <a:rPr lang="en-US"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chemeClr val="bg1"/>
              </a:solidFill>
              <a:latin typeface="Consolas" panose="020B0609020204030204" pitchFamily="49" charset="0"/>
              <a:cs typeface="Courier New" panose="02070309020205020404" pitchFamily="49" charset="0"/>
            </a:endParaRPr>
          </a:p>
        </p:txBody>
      </p:sp>
      <p:sp>
        <p:nvSpPr>
          <p:cNvPr id="3" name="Rounded Rectangle 5">
            <a:extLst>
              <a:ext uri="{FF2B5EF4-FFF2-40B4-BE49-F238E27FC236}">
                <a16:creationId xmlns:a16="http://schemas.microsoft.com/office/drawing/2014/main" id="{A33AB431-66CE-4B1C-892D-A1535D7EDE66}"/>
              </a:ext>
            </a:extLst>
          </p:cNvPr>
          <p:cNvSpPr/>
          <p:nvPr/>
        </p:nvSpPr>
        <p:spPr>
          <a:xfrm>
            <a:off x="807555" y="941799"/>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87BAD006-A6EB-4489-A83D-B89099AB79FD}"/>
              </a:ext>
            </a:extLst>
          </p:cNvPr>
          <p:cNvSpPr/>
          <p:nvPr/>
        </p:nvSpPr>
        <p:spPr>
          <a:xfrm>
            <a:off x="1115257"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52E60F8-0049-492F-8A8E-2EC31CBA1464}"/>
              </a:ext>
            </a:extLst>
          </p:cNvPr>
          <p:cNvSpPr/>
          <p:nvPr/>
        </p:nvSpPr>
        <p:spPr>
          <a:xfrm>
            <a:off x="1485554"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A945A6C5-ED5D-402A-8C46-EDFAF525178A}"/>
              </a:ext>
            </a:extLst>
          </p:cNvPr>
          <p:cNvSpPr/>
          <p:nvPr/>
        </p:nvSpPr>
        <p:spPr>
          <a:xfrm>
            <a:off x="1855851"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9D2BB21-1758-4E8E-9C2C-64D5792EF249}"/>
              </a:ext>
            </a:extLst>
          </p:cNvPr>
          <p:cNvSpPr/>
          <p:nvPr/>
        </p:nvSpPr>
        <p:spPr>
          <a:xfrm>
            <a:off x="2226148"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E23DE58-5BDA-4857-BF91-2604EFF3E993}"/>
              </a:ext>
            </a:extLst>
          </p:cNvPr>
          <p:cNvSpPr/>
          <p:nvPr/>
        </p:nvSpPr>
        <p:spPr>
          <a:xfrm>
            <a:off x="2596445"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AD0FAC7-9E93-40BB-82B1-38B0364E651F}"/>
              </a:ext>
            </a:extLst>
          </p:cNvPr>
          <p:cNvSpPr/>
          <p:nvPr/>
        </p:nvSpPr>
        <p:spPr>
          <a:xfrm>
            <a:off x="2966742"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E52DA49-F83D-417F-9668-70B3B887C571}"/>
              </a:ext>
            </a:extLst>
          </p:cNvPr>
          <p:cNvSpPr/>
          <p:nvPr/>
        </p:nvSpPr>
        <p:spPr>
          <a:xfrm>
            <a:off x="3339718"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18D450F-97EB-49D1-B5CE-642965815D9E}"/>
              </a:ext>
            </a:extLst>
          </p:cNvPr>
          <p:cNvSpPr/>
          <p:nvPr/>
        </p:nvSpPr>
        <p:spPr>
          <a:xfrm>
            <a:off x="3710015"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Brace 12">
            <a:extLst>
              <a:ext uri="{FF2B5EF4-FFF2-40B4-BE49-F238E27FC236}">
                <a16:creationId xmlns:a16="http://schemas.microsoft.com/office/drawing/2014/main" id="{B16C5E93-CC2C-4F2E-9E67-B14A913CA5DD}"/>
              </a:ext>
            </a:extLst>
          </p:cNvPr>
          <p:cNvSpPr/>
          <p:nvPr/>
        </p:nvSpPr>
        <p:spPr>
          <a:xfrm>
            <a:off x="4173265" y="1505439"/>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4" name="TextBox 13">
            <a:extLst>
              <a:ext uri="{FF2B5EF4-FFF2-40B4-BE49-F238E27FC236}">
                <a16:creationId xmlns:a16="http://schemas.microsoft.com/office/drawing/2014/main" id="{B8CDF110-4626-42D8-B1BC-D2A60CB0C9D4}"/>
              </a:ext>
            </a:extLst>
          </p:cNvPr>
          <p:cNvSpPr txBox="1"/>
          <p:nvPr/>
        </p:nvSpPr>
        <p:spPr>
          <a:xfrm>
            <a:off x="4278813" y="1508195"/>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5" name="TextBox 14">
            <a:extLst>
              <a:ext uri="{FF2B5EF4-FFF2-40B4-BE49-F238E27FC236}">
                <a16:creationId xmlns:a16="http://schemas.microsoft.com/office/drawing/2014/main" id="{4CBA99E6-FC52-476D-9827-D6863B0CF705}"/>
              </a:ext>
            </a:extLst>
          </p:cNvPr>
          <p:cNvSpPr txBox="1"/>
          <p:nvPr/>
        </p:nvSpPr>
        <p:spPr>
          <a:xfrm>
            <a:off x="2298952" y="2197479"/>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6" name="Group 15">
            <a:extLst>
              <a:ext uri="{FF2B5EF4-FFF2-40B4-BE49-F238E27FC236}">
                <a16:creationId xmlns:a16="http://schemas.microsoft.com/office/drawing/2014/main" id="{D837AF85-1550-42EE-8402-6F075D607B10}"/>
              </a:ext>
            </a:extLst>
          </p:cNvPr>
          <p:cNvGrpSpPr/>
          <p:nvPr/>
        </p:nvGrpSpPr>
        <p:grpSpPr>
          <a:xfrm>
            <a:off x="1193630" y="1123735"/>
            <a:ext cx="2824680" cy="400110"/>
            <a:chOff x="1277488" y="1499022"/>
            <a:chExt cx="2824680" cy="400110"/>
          </a:xfrm>
        </p:grpSpPr>
        <p:sp>
          <p:nvSpPr>
            <p:cNvPr id="17" name="TextBox 16">
              <a:extLst>
                <a:ext uri="{FF2B5EF4-FFF2-40B4-BE49-F238E27FC236}">
                  <a16:creationId xmlns:a16="http://schemas.microsoft.com/office/drawing/2014/main" id="{8022A5FF-04A9-403C-AB28-E9F2BD3161D5}"/>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8" name="Straight Arrow Connector 17">
              <a:extLst>
                <a:ext uri="{FF2B5EF4-FFF2-40B4-BE49-F238E27FC236}">
                  <a16:creationId xmlns:a16="http://schemas.microsoft.com/office/drawing/2014/main" id="{EB186E64-06CD-4972-BAC0-9E4CD9A2ECE1}"/>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873E5151-5257-4529-91DB-7D9A5D7F958D}"/>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20" name="Title 1">
            <a:extLst>
              <a:ext uri="{FF2B5EF4-FFF2-40B4-BE49-F238E27FC236}">
                <a16:creationId xmlns:a16="http://schemas.microsoft.com/office/drawing/2014/main" id="{04B2D36D-BC5D-47AA-AFA7-107B4C705FF3}"/>
              </a:ext>
            </a:extLst>
          </p:cNvPr>
          <p:cNvSpPr>
            <a:spLocks noGrp="1"/>
          </p:cNvSpPr>
          <p:nvPr>
            <p:ph type="title"/>
          </p:nvPr>
        </p:nvSpPr>
        <p:spPr>
          <a:xfrm>
            <a:off x="182775" y="175657"/>
            <a:ext cx="9976104" cy="590931"/>
          </a:xfrm>
        </p:spPr>
        <p:txBody>
          <a:bodyPr/>
          <a:lstStyle/>
          <a:p>
            <a:r>
              <a:rPr lang="en-US" dirty="0"/>
              <a:t>Gang Worker vector</a:t>
            </a:r>
          </a:p>
        </p:txBody>
      </p:sp>
      <p:sp>
        <p:nvSpPr>
          <p:cNvPr id="22" name="Content Placeholder 2">
            <a:extLst>
              <a:ext uri="{FF2B5EF4-FFF2-40B4-BE49-F238E27FC236}">
                <a16:creationId xmlns:a16="http://schemas.microsoft.com/office/drawing/2014/main" id="{FD64A853-7099-4FC0-9123-51F2166798F5}"/>
              </a:ext>
            </a:extLst>
          </p:cNvPr>
          <p:cNvSpPr txBox="1">
            <a:spLocks/>
          </p:cNvSpPr>
          <p:nvPr/>
        </p:nvSpPr>
        <p:spPr>
          <a:xfrm>
            <a:off x="7020570" y="2566811"/>
            <a:ext cx="3599574" cy="881179"/>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Another way we could have fixed this problem is by using the </a:t>
            </a:r>
            <a:r>
              <a:rPr lang="en-US" b="1" dirty="0">
                <a:solidFill>
                  <a:srgbClr val="0C4E9B"/>
                </a:solidFill>
              </a:rPr>
              <a:t>collapse clause</a:t>
            </a:r>
          </a:p>
        </p:txBody>
      </p:sp>
      <p:sp>
        <p:nvSpPr>
          <p:cNvPr id="23" name="Rectangle 22">
            <a:extLst>
              <a:ext uri="{FF2B5EF4-FFF2-40B4-BE49-F238E27FC236}">
                <a16:creationId xmlns:a16="http://schemas.microsoft.com/office/drawing/2014/main" id="{E32F3779-6966-4D7B-85BF-E00406CEA318}"/>
              </a:ext>
            </a:extLst>
          </p:cNvPr>
          <p:cNvSpPr/>
          <p:nvPr/>
        </p:nvSpPr>
        <p:spPr>
          <a:xfrm>
            <a:off x="2765691" y="3904663"/>
            <a:ext cx="1434484" cy="25717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7462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tangle 66">
            <a:extLst>
              <a:ext uri="{FF2B5EF4-FFF2-40B4-BE49-F238E27FC236}">
                <a16:creationId xmlns:a16="http://schemas.microsoft.com/office/drawing/2014/main" id="{DD74CE48-8475-4783-83CB-9F0E85F5C79C}"/>
              </a:ext>
            </a:extLst>
          </p:cNvPr>
          <p:cNvSpPr/>
          <p:nvPr/>
        </p:nvSpPr>
        <p:spPr>
          <a:xfrm>
            <a:off x="502595" y="32119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(0,0)</a:t>
            </a:r>
          </a:p>
        </p:txBody>
      </p:sp>
      <p:sp>
        <p:nvSpPr>
          <p:cNvPr id="68" name="Rectangle 67">
            <a:extLst>
              <a:ext uri="{FF2B5EF4-FFF2-40B4-BE49-F238E27FC236}">
                <a16:creationId xmlns:a16="http://schemas.microsoft.com/office/drawing/2014/main" id="{05125BEB-E12A-46F4-9ED5-48D1E5B9BAB4}"/>
              </a:ext>
            </a:extLst>
          </p:cNvPr>
          <p:cNvSpPr/>
          <p:nvPr/>
        </p:nvSpPr>
        <p:spPr>
          <a:xfrm>
            <a:off x="1051235" y="32119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(0,1)</a:t>
            </a:r>
          </a:p>
        </p:txBody>
      </p:sp>
      <p:sp>
        <p:nvSpPr>
          <p:cNvPr id="69" name="Rectangle 68">
            <a:extLst>
              <a:ext uri="{FF2B5EF4-FFF2-40B4-BE49-F238E27FC236}">
                <a16:creationId xmlns:a16="http://schemas.microsoft.com/office/drawing/2014/main" id="{CD1BC4C3-8302-4344-AAFF-11284BFA97B1}"/>
              </a:ext>
            </a:extLst>
          </p:cNvPr>
          <p:cNvSpPr/>
          <p:nvPr/>
        </p:nvSpPr>
        <p:spPr>
          <a:xfrm>
            <a:off x="1599875" y="32119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(0,2)</a:t>
            </a:r>
          </a:p>
        </p:txBody>
      </p:sp>
      <p:sp>
        <p:nvSpPr>
          <p:cNvPr id="70" name="Rectangle 69">
            <a:extLst>
              <a:ext uri="{FF2B5EF4-FFF2-40B4-BE49-F238E27FC236}">
                <a16:creationId xmlns:a16="http://schemas.microsoft.com/office/drawing/2014/main" id="{ACCB32BD-4ABE-40DC-90CF-AE86D7C83D7F}"/>
              </a:ext>
            </a:extLst>
          </p:cNvPr>
          <p:cNvSpPr/>
          <p:nvPr/>
        </p:nvSpPr>
        <p:spPr>
          <a:xfrm>
            <a:off x="2148515" y="32119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(0,3)</a:t>
            </a:r>
          </a:p>
        </p:txBody>
      </p:sp>
      <p:sp>
        <p:nvSpPr>
          <p:cNvPr id="75" name="Rectangle 74">
            <a:extLst>
              <a:ext uri="{FF2B5EF4-FFF2-40B4-BE49-F238E27FC236}">
                <a16:creationId xmlns:a16="http://schemas.microsoft.com/office/drawing/2014/main" id="{F2285D80-A6DA-4C89-88CC-2D04D64AC412}"/>
              </a:ext>
            </a:extLst>
          </p:cNvPr>
          <p:cNvSpPr/>
          <p:nvPr/>
        </p:nvSpPr>
        <p:spPr>
          <a:xfrm>
            <a:off x="502595" y="37606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(1,0)</a:t>
            </a:r>
          </a:p>
        </p:txBody>
      </p:sp>
      <p:sp>
        <p:nvSpPr>
          <p:cNvPr id="76" name="Rectangle 75">
            <a:extLst>
              <a:ext uri="{FF2B5EF4-FFF2-40B4-BE49-F238E27FC236}">
                <a16:creationId xmlns:a16="http://schemas.microsoft.com/office/drawing/2014/main" id="{135BF612-3355-437C-8A93-C2EC85BF2A28}"/>
              </a:ext>
            </a:extLst>
          </p:cNvPr>
          <p:cNvSpPr/>
          <p:nvPr/>
        </p:nvSpPr>
        <p:spPr>
          <a:xfrm>
            <a:off x="1051235" y="37606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(1,1)</a:t>
            </a:r>
          </a:p>
        </p:txBody>
      </p:sp>
      <p:sp>
        <p:nvSpPr>
          <p:cNvPr id="77" name="Rectangle 76">
            <a:extLst>
              <a:ext uri="{FF2B5EF4-FFF2-40B4-BE49-F238E27FC236}">
                <a16:creationId xmlns:a16="http://schemas.microsoft.com/office/drawing/2014/main" id="{7E30DF15-C4FE-484C-BACA-9DA1303141FD}"/>
              </a:ext>
            </a:extLst>
          </p:cNvPr>
          <p:cNvSpPr/>
          <p:nvPr/>
        </p:nvSpPr>
        <p:spPr>
          <a:xfrm>
            <a:off x="1599875" y="37606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(1,2)</a:t>
            </a:r>
          </a:p>
        </p:txBody>
      </p:sp>
      <p:sp>
        <p:nvSpPr>
          <p:cNvPr id="78" name="Rectangle 77">
            <a:extLst>
              <a:ext uri="{FF2B5EF4-FFF2-40B4-BE49-F238E27FC236}">
                <a16:creationId xmlns:a16="http://schemas.microsoft.com/office/drawing/2014/main" id="{7D415D6E-5251-4A58-9EA3-51CEDE167FFF}"/>
              </a:ext>
            </a:extLst>
          </p:cNvPr>
          <p:cNvSpPr/>
          <p:nvPr/>
        </p:nvSpPr>
        <p:spPr>
          <a:xfrm>
            <a:off x="2148515" y="37606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(1,3)</a:t>
            </a:r>
          </a:p>
        </p:txBody>
      </p:sp>
      <p:sp>
        <p:nvSpPr>
          <p:cNvPr id="79" name="Rectangle 78">
            <a:extLst>
              <a:ext uri="{FF2B5EF4-FFF2-40B4-BE49-F238E27FC236}">
                <a16:creationId xmlns:a16="http://schemas.microsoft.com/office/drawing/2014/main" id="{7EA99BA4-88BB-4D08-8901-751EE273354A}"/>
              </a:ext>
            </a:extLst>
          </p:cNvPr>
          <p:cNvSpPr/>
          <p:nvPr/>
        </p:nvSpPr>
        <p:spPr>
          <a:xfrm>
            <a:off x="502364" y="43077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(2,0)</a:t>
            </a:r>
          </a:p>
        </p:txBody>
      </p:sp>
      <p:sp>
        <p:nvSpPr>
          <p:cNvPr id="80" name="Rectangle 79">
            <a:extLst>
              <a:ext uri="{FF2B5EF4-FFF2-40B4-BE49-F238E27FC236}">
                <a16:creationId xmlns:a16="http://schemas.microsoft.com/office/drawing/2014/main" id="{8DC804F9-B5B7-456E-AB53-ABC143152BE0}"/>
              </a:ext>
            </a:extLst>
          </p:cNvPr>
          <p:cNvSpPr/>
          <p:nvPr/>
        </p:nvSpPr>
        <p:spPr>
          <a:xfrm>
            <a:off x="1051119" y="43077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(2,1)</a:t>
            </a:r>
          </a:p>
        </p:txBody>
      </p:sp>
      <p:sp>
        <p:nvSpPr>
          <p:cNvPr id="81" name="Rectangle 80">
            <a:extLst>
              <a:ext uri="{FF2B5EF4-FFF2-40B4-BE49-F238E27FC236}">
                <a16:creationId xmlns:a16="http://schemas.microsoft.com/office/drawing/2014/main" id="{FE7B23B8-5D1E-48F6-9840-03B638E9D44D}"/>
              </a:ext>
            </a:extLst>
          </p:cNvPr>
          <p:cNvSpPr/>
          <p:nvPr/>
        </p:nvSpPr>
        <p:spPr>
          <a:xfrm>
            <a:off x="1599759" y="43077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(2,2)</a:t>
            </a:r>
          </a:p>
        </p:txBody>
      </p:sp>
      <p:sp>
        <p:nvSpPr>
          <p:cNvPr id="82" name="Rectangle 81">
            <a:extLst>
              <a:ext uri="{FF2B5EF4-FFF2-40B4-BE49-F238E27FC236}">
                <a16:creationId xmlns:a16="http://schemas.microsoft.com/office/drawing/2014/main" id="{110CAF61-616A-47B9-A2D8-99BF0C3ECA5C}"/>
              </a:ext>
            </a:extLst>
          </p:cNvPr>
          <p:cNvSpPr/>
          <p:nvPr/>
        </p:nvSpPr>
        <p:spPr>
          <a:xfrm>
            <a:off x="2148283" y="43077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(2,3)</a:t>
            </a:r>
          </a:p>
        </p:txBody>
      </p:sp>
      <p:sp>
        <p:nvSpPr>
          <p:cNvPr id="83" name="Rectangle 82">
            <a:extLst>
              <a:ext uri="{FF2B5EF4-FFF2-40B4-BE49-F238E27FC236}">
                <a16:creationId xmlns:a16="http://schemas.microsoft.com/office/drawing/2014/main" id="{E3F4550D-3523-4B11-A251-5F0FF644D9EF}"/>
              </a:ext>
            </a:extLst>
          </p:cNvPr>
          <p:cNvSpPr/>
          <p:nvPr/>
        </p:nvSpPr>
        <p:spPr>
          <a:xfrm>
            <a:off x="502247" y="48549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(3,0)</a:t>
            </a:r>
          </a:p>
        </p:txBody>
      </p:sp>
      <p:sp>
        <p:nvSpPr>
          <p:cNvPr id="84" name="Rectangle 83">
            <a:extLst>
              <a:ext uri="{FF2B5EF4-FFF2-40B4-BE49-F238E27FC236}">
                <a16:creationId xmlns:a16="http://schemas.microsoft.com/office/drawing/2014/main" id="{097CA641-63B7-4DEB-AD88-A441273CBFB4}"/>
              </a:ext>
            </a:extLst>
          </p:cNvPr>
          <p:cNvSpPr/>
          <p:nvPr/>
        </p:nvSpPr>
        <p:spPr>
          <a:xfrm>
            <a:off x="1050655" y="48549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(3,1)</a:t>
            </a:r>
          </a:p>
        </p:txBody>
      </p:sp>
      <p:sp>
        <p:nvSpPr>
          <p:cNvPr id="85" name="Rectangle 84">
            <a:extLst>
              <a:ext uri="{FF2B5EF4-FFF2-40B4-BE49-F238E27FC236}">
                <a16:creationId xmlns:a16="http://schemas.microsoft.com/office/drawing/2014/main" id="{EE7B6CF0-8BCB-4C42-ADD7-C54E98288CD6}"/>
              </a:ext>
            </a:extLst>
          </p:cNvPr>
          <p:cNvSpPr/>
          <p:nvPr/>
        </p:nvSpPr>
        <p:spPr>
          <a:xfrm>
            <a:off x="1598946" y="48549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(3,2)</a:t>
            </a:r>
          </a:p>
        </p:txBody>
      </p:sp>
      <p:sp>
        <p:nvSpPr>
          <p:cNvPr id="86" name="Rectangle 85">
            <a:extLst>
              <a:ext uri="{FF2B5EF4-FFF2-40B4-BE49-F238E27FC236}">
                <a16:creationId xmlns:a16="http://schemas.microsoft.com/office/drawing/2014/main" id="{43A0EE57-E366-4BD2-AA8E-A15F9333498D}"/>
              </a:ext>
            </a:extLst>
          </p:cNvPr>
          <p:cNvSpPr/>
          <p:nvPr/>
        </p:nvSpPr>
        <p:spPr>
          <a:xfrm>
            <a:off x="2148283" y="48549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(3,3)</a:t>
            </a:r>
          </a:p>
        </p:txBody>
      </p:sp>
      <p:sp>
        <p:nvSpPr>
          <p:cNvPr id="95" name="TextBox 94">
            <a:extLst>
              <a:ext uri="{FF2B5EF4-FFF2-40B4-BE49-F238E27FC236}">
                <a16:creationId xmlns:a16="http://schemas.microsoft.com/office/drawing/2014/main" id="{7EF25A2D-C955-45C5-A5DC-1E010C61AEA0}"/>
              </a:ext>
            </a:extLst>
          </p:cNvPr>
          <p:cNvSpPr txBox="1"/>
          <p:nvPr/>
        </p:nvSpPr>
        <p:spPr>
          <a:xfrm>
            <a:off x="419641" y="2756978"/>
            <a:ext cx="183095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rgbClr val="FF0000"/>
                </a:solidFill>
                <a:latin typeface="Consolas" panose="020B0609020204030204" pitchFamily="49" charset="0"/>
              </a:rPr>
              <a:t>collapse( 2 )</a:t>
            </a:r>
          </a:p>
        </p:txBody>
      </p:sp>
      <p:sp>
        <p:nvSpPr>
          <p:cNvPr id="136" name="Rectangle 135">
            <a:extLst>
              <a:ext uri="{FF2B5EF4-FFF2-40B4-BE49-F238E27FC236}">
                <a16:creationId xmlns:a16="http://schemas.microsoft.com/office/drawing/2014/main" id="{2DA49207-C16E-451B-B9F9-7F8B165B071A}"/>
              </a:ext>
            </a:extLst>
          </p:cNvPr>
          <p:cNvSpPr/>
          <p:nvPr/>
        </p:nvSpPr>
        <p:spPr>
          <a:xfrm>
            <a:off x="502247" y="3209115"/>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(0,0)</a:t>
            </a:r>
          </a:p>
        </p:txBody>
      </p:sp>
      <p:sp>
        <p:nvSpPr>
          <p:cNvPr id="137" name="Rectangle 136">
            <a:extLst>
              <a:ext uri="{FF2B5EF4-FFF2-40B4-BE49-F238E27FC236}">
                <a16:creationId xmlns:a16="http://schemas.microsoft.com/office/drawing/2014/main" id="{0E7B05C6-BD6C-4335-888A-8BC38279D52B}"/>
              </a:ext>
            </a:extLst>
          </p:cNvPr>
          <p:cNvSpPr/>
          <p:nvPr/>
        </p:nvSpPr>
        <p:spPr>
          <a:xfrm>
            <a:off x="1050887" y="3209115"/>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(0,1)</a:t>
            </a:r>
          </a:p>
        </p:txBody>
      </p:sp>
      <p:sp>
        <p:nvSpPr>
          <p:cNvPr id="138" name="Rectangle 137">
            <a:extLst>
              <a:ext uri="{FF2B5EF4-FFF2-40B4-BE49-F238E27FC236}">
                <a16:creationId xmlns:a16="http://schemas.microsoft.com/office/drawing/2014/main" id="{A106FE5C-660B-4F7F-A202-06E8E9CEB11D}"/>
              </a:ext>
            </a:extLst>
          </p:cNvPr>
          <p:cNvSpPr/>
          <p:nvPr/>
        </p:nvSpPr>
        <p:spPr>
          <a:xfrm>
            <a:off x="1599527" y="3209115"/>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(0,2)</a:t>
            </a:r>
          </a:p>
        </p:txBody>
      </p:sp>
      <p:sp>
        <p:nvSpPr>
          <p:cNvPr id="139" name="Rectangle 138">
            <a:extLst>
              <a:ext uri="{FF2B5EF4-FFF2-40B4-BE49-F238E27FC236}">
                <a16:creationId xmlns:a16="http://schemas.microsoft.com/office/drawing/2014/main" id="{494CEA57-CAAF-497B-B935-8ADB6CCCC722}"/>
              </a:ext>
            </a:extLst>
          </p:cNvPr>
          <p:cNvSpPr/>
          <p:nvPr/>
        </p:nvSpPr>
        <p:spPr>
          <a:xfrm>
            <a:off x="2148167" y="3209115"/>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(0,3)</a:t>
            </a:r>
          </a:p>
        </p:txBody>
      </p:sp>
      <p:sp>
        <p:nvSpPr>
          <p:cNvPr id="140" name="Rectangle 139">
            <a:extLst>
              <a:ext uri="{FF2B5EF4-FFF2-40B4-BE49-F238E27FC236}">
                <a16:creationId xmlns:a16="http://schemas.microsoft.com/office/drawing/2014/main" id="{C7FB194C-6C6F-4E6B-A8C3-91F3E4923A0A}"/>
              </a:ext>
            </a:extLst>
          </p:cNvPr>
          <p:cNvSpPr/>
          <p:nvPr/>
        </p:nvSpPr>
        <p:spPr>
          <a:xfrm>
            <a:off x="2696807"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(1,0)</a:t>
            </a:r>
          </a:p>
        </p:txBody>
      </p:sp>
      <p:sp>
        <p:nvSpPr>
          <p:cNvPr id="141" name="Rectangle 140">
            <a:extLst>
              <a:ext uri="{FF2B5EF4-FFF2-40B4-BE49-F238E27FC236}">
                <a16:creationId xmlns:a16="http://schemas.microsoft.com/office/drawing/2014/main" id="{85CEDC44-4EA3-4575-BACA-1E96A9AAB4E8}"/>
              </a:ext>
            </a:extLst>
          </p:cNvPr>
          <p:cNvSpPr/>
          <p:nvPr/>
        </p:nvSpPr>
        <p:spPr>
          <a:xfrm>
            <a:off x="3245447"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(1,1)</a:t>
            </a:r>
          </a:p>
        </p:txBody>
      </p:sp>
      <p:sp>
        <p:nvSpPr>
          <p:cNvPr id="142" name="Rectangle 141">
            <a:extLst>
              <a:ext uri="{FF2B5EF4-FFF2-40B4-BE49-F238E27FC236}">
                <a16:creationId xmlns:a16="http://schemas.microsoft.com/office/drawing/2014/main" id="{903E7228-8F1D-4B79-A36D-0043BF685E36}"/>
              </a:ext>
            </a:extLst>
          </p:cNvPr>
          <p:cNvSpPr/>
          <p:nvPr/>
        </p:nvSpPr>
        <p:spPr>
          <a:xfrm>
            <a:off x="3802796"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(1,2)</a:t>
            </a:r>
          </a:p>
        </p:txBody>
      </p:sp>
      <p:sp>
        <p:nvSpPr>
          <p:cNvPr id="147" name="Rectangle 146">
            <a:extLst>
              <a:ext uri="{FF2B5EF4-FFF2-40B4-BE49-F238E27FC236}">
                <a16:creationId xmlns:a16="http://schemas.microsoft.com/office/drawing/2014/main" id="{FAD84558-6083-470D-B7CD-4D9F97E566A2}"/>
              </a:ext>
            </a:extLst>
          </p:cNvPr>
          <p:cNvSpPr/>
          <p:nvPr/>
        </p:nvSpPr>
        <p:spPr>
          <a:xfrm>
            <a:off x="4351436"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(1,3)</a:t>
            </a:r>
          </a:p>
        </p:txBody>
      </p:sp>
      <p:sp>
        <p:nvSpPr>
          <p:cNvPr id="148" name="Rectangle 147">
            <a:extLst>
              <a:ext uri="{FF2B5EF4-FFF2-40B4-BE49-F238E27FC236}">
                <a16:creationId xmlns:a16="http://schemas.microsoft.com/office/drawing/2014/main" id="{5B3804D5-F72F-4C45-973A-AF850B3B96A8}"/>
              </a:ext>
            </a:extLst>
          </p:cNvPr>
          <p:cNvSpPr/>
          <p:nvPr/>
        </p:nvSpPr>
        <p:spPr>
          <a:xfrm>
            <a:off x="4908785"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(2,0)</a:t>
            </a:r>
          </a:p>
        </p:txBody>
      </p:sp>
      <p:sp>
        <p:nvSpPr>
          <p:cNvPr id="149" name="Rectangle 148">
            <a:extLst>
              <a:ext uri="{FF2B5EF4-FFF2-40B4-BE49-F238E27FC236}">
                <a16:creationId xmlns:a16="http://schemas.microsoft.com/office/drawing/2014/main" id="{83216882-51F1-49DE-8E4B-31A04F63139D}"/>
              </a:ext>
            </a:extLst>
          </p:cNvPr>
          <p:cNvSpPr/>
          <p:nvPr/>
        </p:nvSpPr>
        <p:spPr>
          <a:xfrm>
            <a:off x="5466249"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(2,1)</a:t>
            </a:r>
          </a:p>
        </p:txBody>
      </p:sp>
      <p:sp>
        <p:nvSpPr>
          <p:cNvPr id="150" name="Rectangle 149">
            <a:extLst>
              <a:ext uri="{FF2B5EF4-FFF2-40B4-BE49-F238E27FC236}">
                <a16:creationId xmlns:a16="http://schemas.microsoft.com/office/drawing/2014/main" id="{B90D461D-0413-4BCA-934E-0AD6AA7389A8}"/>
              </a:ext>
            </a:extLst>
          </p:cNvPr>
          <p:cNvSpPr/>
          <p:nvPr/>
        </p:nvSpPr>
        <p:spPr>
          <a:xfrm>
            <a:off x="6014889"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(2,2)</a:t>
            </a:r>
          </a:p>
        </p:txBody>
      </p:sp>
      <p:sp>
        <p:nvSpPr>
          <p:cNvPr id="155" name="Rectangle 154">
            <a:extLst>
              <a:ext uri="{FF2B5EF4-FFF2-40B4-BE49-F238E27FC236}">
                <a16:creationId xmlns:a16="http://schemas.microsoft.com/office/drawing/2014/main" id="{CCD5D525-147F-42E9-AB83-04BAE05F0BC2}"/>
              </a:ext>
            </a:extLst>
          </p:cNvPr>
          <p:cNvSpPr/>
          <p:nvPr/>
        </p:nvSpPr>
        <p:spPr>
          <a:xfrm>
            <a:off x="6572122"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(2,3)</a:t>
            </a:r>
          </a:p>
        </p:txBody>
      </p:sp>
      <p:sp>
        <p:nvSpPr>
          <p:cNvPr id="156" name="Rectangle 155">
            <a:extLst>
              <a:ext uri="{FF2B5EF4-FFF2-40B4-BE49-F238E27FC236}">
                <a16:creationId xmlns:a16="http://schemas.microsoft.com/office/drawing/2014/main" id="{44A31F0B-5F25-4CA9-AD1E-116B023E486E}"/>
              </a:ext>
            </a:extLst>
          </p:cNvPr>
          <p:cNvSpPr/>
          <p:nvPr/>
        </p:nvSpPr>
        <p:spPr>
          <a:xfrm>
            <a:off x="7129355"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(3,0)</a:t>
            </a:r>
          </a:p>
        </p:txBody>
      </p:sp>
      <p:sp>
        <p:nvSpPr>
          <p:cNvPr id="157" name="Rectangle 156">
            <a:extLst>
              <a:ext uri="{FF2B5EF4-FFF2-40B4-BE49-F238E27FC236}">
                <a16:creationId xmlns:a16="http://schemas.microsoft.com/office/drawing/2014/main" id="{35B03B70-3376-4FF7-8A8A-307F481BE340}"/>
              </a:ext>
            </a:extLst>
          </p:cNvPr>
          <p:cNvSpPr/>
          <p:nvPr/>
        </p:nvSpPr>
        <p:spPr>
          <a:xfrm>
            <a:off x="7686472"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(3,1)</a:t>
            </a:r>
          </a:p>
        </p:txBody>
      </p:sp>
      <p:sp>
        <p:nvSpPr>
          <p:cNvPr id="158" name="Rectangle 157">
            <a:extLst>
              <a:ext uri="{FF2B5EF4-FFF2-40B4-BE49-F238E27FC236}">
                <a16:creationId xmlns:a16="http://schemas.microsoft.com/office/drawing/2014/main" id="{280C6442-2930-41DE-9BE7-5EA64122E0E9}"/>
              </a:ext>
            </a:extLst>
          </p:cNvPr>
          <p:cNvSpPr/>
          <p:nvPr/>
        </p:nvSpPr>
        <p:spPr>
          <a:xfrm>
            <a:off x="8243472"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(3,2)</a:t>
            </a:r>
          </a:p>
        </p:txBody>
      </p:sp>
      <p:sp>
        <p:nvSpPr>
          <p:cNvPr id="159" name="Rectangle 158">
            <a:extLst>
              <a:ext uri="{FF2B5EF4-FFF2-40B4-BE49-F238E27FC236}">
                <a16:creationId xmlns:a16="http://schemas.microsoft.com/office/drawing/2014/main" id="{C3F02EC5-6B6E-4E49-BA2B-2189C8D192BE}"/>
              </a:ext>
            </a:extLst>
          </p:cNvPr>
          <p:cNvSpPr/>
          <p:nvPr/>
        </p:nvSpPr>
        <p:spPr>
          <a:xfrm>
            <a:off x="8801518"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(3,3)</a:t>
            </a:r>
          </a:p>
        </p:txBody>
      </p:sp>
      <p:sp>
        <p:nvSpPr>
          <p:cNvPr id="57" name="Title 1">
            <a:extLst>
              <a:ext uri="{FF2B5EF4-FFF2-40B4-BE49-F238E27FC236}">
                <a16:creationId xmlns:a16="http://schemas.microsoft.com/office/drawing/2014/main" id="{343136D7-AB7F-47E6-98EC-EAC93396694E}"/>
              </a:ext>
            </a:extLst>
          </p:cNvPr>
          <p:cNvSpPr>
            <a:spLocks noGrp="1"/>
          </p:cNvSpPr>
          <p:nvPr>
            <p:ph type="title"/>
          </p:nvPr>
        </p:nvSpPr>
        <p:spPr>
          <a:xfrm>
            <a:off x="182775" y="175657"/>
            <a:ext cx="9976104" cy="590931"/>
          </a:xfrm>
        </p:spPr>
        <p:txBody>
          <a:bodyPr/>
          <a:lstStyle/>
          <a:p>
            <a:r>
              <a:rPr lang="en-US" dirty="0"/>
              <a:t>Gang Worker vector</a:t>
            </a:r>
          </a:p>
        </p:txBody>
      </p:sp>
      <p:sp>
        <p:nvSpPr>
          <p:cNvPr id="58" name="Content Placeholder 2">
            <a:extLst>
              <a:ext uri="{FF2B5EF4-FFF2-40B4-BE49-F238E27FC236}">
                <a16:creationId xmlns:a16="http://schemas.microsoft.com/office/drawing/2014/main" id="{5D12B279-EABA-4F43-8094-A0506C0CD3EF}"/>
              </a:ext>
            </a:extLst>
          </p:cNvPr>
          <p:cNvSpPr txBox="1">
            <a:spLocks/>
          </p:cNvSpPr>
          <p:nvPr/>
        </p:nvSpPr>
        <p:spPr>
          <a:xfrm>
            <a:off x="5750584" y="3877300"/>
            <a:ext cx="3599574" cy="1973162"/>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The </a:t>
            </a:r>
            <a:r>
              <a:rPr lang="en-US" b="1" dirty="0">
                <a:solidFill>
                  <a:srgbClr val="0C4E9B"/>
                </a:solidFill>
              </a:rPr>
              <a:t>collapse clause </a:t>
            </a:r>
            <a:r>
              <a:rPr lang="en-US" dirty="0"/>
              <a:t>allows us to combine two small loops into a larger one</a:t>
            </a:r>
          </a:p>
          <a:p>
            <a:r>
              <a:rPr lang="en-US" dirty="0"/>
              <a:t>This exposes </a:t>
            </a:r>
            <a:r>
              <a:rPr lang="en-US" b="1" dirty="0">
                <a:solidFill>
                  <a:srgbClr val="0C4E9B"/>
                </a:solidFill>
              </a:rPr>
              <a:t>additional parallelism, </a:t>
            </a:r>
            <a:r>
              <a:rPr lang="en-US" dirty="0"/>
              <a:t>and allows us to use a </a:t>
            </a:r>
            <a:r>
              <a:rPr lang="en-US" b="1" dirty="0">
                <a:solidFill>
                  <a:srgbClr val="0C4E9B"/>
                </a:solidFill>
              </a:rPr>
              <a:t>longer vector</a:t>
            </a:r>
          </a:p>
        </p:txBody>
      </p:sp>
      <p:sp>
        <p:nvSpPr>
          <p:cNvPr id="55" name="Rounded Rectangle 5">
            <a:extLst>
              <a:ext uri="{FF2B5EF4-FFF2-40B4-BE49-F238E27FC236}">
                <a16:creationId xmlns:a16="http://schemas.microsoft.com/office/drawing/2014/main" id="{FB7D2770-8518-441C-BC28-BB6C1CD5E476}"/>
              </a:ext>
            </a:extLst>
          </p:cNvPr>
          <p:cNvSpPr/>
          <p:nvPr/>
        </p:nvSpPr>
        <p:spPr>
          <a:xfrm>
            <a:off x="807555" y="941799"/>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56" name="Rectangle 55">
            <a:extLst>
              <a:ext uri="{FF2B5EF4-FFF2-40B4-BE49-F238E27FC236}">
                <a16:creationId xmlns:a16="http://schemas.microsoft.com/office/drawing/2014/main" id="{1798718A-B4E4-46DC-B5C2-4D8012DFC78D}"/>
              </a:ext>
            </a:extLst>
          </p:cNvPr>
          <p:cNvSpPr/>
          <p:nvPr/>
        </p:nvSpPr>
        <p:spPr>
          <a:xfrm>
            <a:off x="1115257"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9FE612D5-7C4D-4F52-87E9-76F9E0948C1F}"/>
              </a:ext>
            </a:extLst>
          </p:cNvPr>
          <p:cNvSpPr/>
          <p:nvPr/>
        </p:nvSpPr>
        <p:spPr>
          <a:xfrm>
            <a:off x="1485554"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C6B2E62B-4663-4FA7-9251-4CA3D1EB534D}"/>
              </a:ext>
            </a:extLst>
          </p:cNvPr>
          <p:cNvSpPr/>
          <p:nvPr/>
        </p:nvSpPr>
        <p:spPr>
          <a:xfrm>
            <a:off x="1855851"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F931AD25-E3AD-4AFD-A4C8-055F365A1621}"/>
              </a:ext>
            </a:extLst>
          </p:cNvPr>
          <p:cNvSpPr/>
          <p:nvPr/>
        </p:nvSpPr>
        <p:spPr>
          <a:xfrm>
            <a:off x="2226148"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DE1838AC-D447-45CB-A98A-94F2536A330F}"/>
              </a:ext>
            </a:extLst>
          </p:cNvPr>
          <p:cNvSpPr/>
          <p:nvPr/>
        </p:nvSpPr>
        <p:spPr>
          <a:xfrm>
            <a:off x="2596445"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6B42EC3A-C837-4C11-A186-0D1E1B9BC643}"/>
              </a:ext>
            </a:extLst>
          </p:cNvPr>
          <p:cNvSpPr/>
          <p:nvPr/>
        </p:nvSpPr>
        <p:spPr>
          <a:xfrm>
            <a:off x="2966742"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054CE21E-A85C-42ED-BE44-F8C27A9A9328}"/>
              </a:ext>
            </a:extLst>
          </p:cNvPr>
          <p:cNvSpPr/>
          <p:nvPr/>
        </p:nvSpPr>
        <p:spPr>
          <a:xfrm>
            <a:off x="3339718"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7F915043-2035-4224-9979-DD98A1F042EF}"/>
              </a:ext>
            </a:extLst>
          </p:cNvPr>
          <p:cNvSpPr/>
          <p:nvPr/>
        </p:nvSpPr>
        <p:spPr>
          <a:xfrm>
            <a:off x="3710015"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ight Brace 73">
            <a:extLst>
              <a:ext uri="{FF2B5EF4-FFF2-40B4-BE49-F238E27FC236}">
                <a16:creationId xmlns:a16="http://schemas.microsoft.com/office/drawing/2014/main" id="{1D729099-EDF4-4DD0-9ECC-43040FE35081}"/>
              </a:ext>
            </a:extLst>
          </p:cNvPr>
          <p:cNvSpPr/>
          <p:nvPr/>
        </p:nvSpPr>
        <p:spPr>
          <a:xfrm>
            <a:off x="4173265" y="1505439"/>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96" name="TextBox 95">
            <a:extLst>
              <a:ext uri="{FF2B5EF4-FFF2-40B4-BE49-F238E27FC236}">
                <a16:creationId xmlns:a16="http://schemas.microsoft.com/office/drawing/2014/main" id="{3B716D29-9A4B-4B68-9BAC-163424453F2D}"/>
              </a:ext>
            </a:extLst>
          </p:cNvPr>
          <p:cNvSpPr txBox="1"/>
          <p:nvPr/>
        </p:nvSpPr>
        <p:spPr>
          <a:xfrm>
            <a:off x="4278813" y="1508195"/>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97" name="TextBox 96">
            <a:extLst>
              <a:ext uri="{FF2B5EF4-FFF2-40B4-BE49-F238E27FC236}">
                <a16:creationId xmlns:a16="http://schemas.microsoft.com/office/drawing/2014/main" id="{F499B9C3-3157-4CC0-8658-DEA476216FBD}"/>
              </a:ext>
            </a:extLst>
          </p:cNvPr>
          <p:cNvSpPr txBox="1"/>
          <p:nvPr/>
        </p:nvSpPr>
        <p:spPr>
          <a:xfrm>
            <a:off x="2298952" y="2197479"/>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98" name="Group 97">
            <a:extLst>
              <a:ext uri="{FF2B5EF4-FFF2-40B4-BE49-F238E27FC236}">
                <a16:creationId xmlns:a16="http://schemas.microsoft.com/office/drawing/2014/main" id="{5BAC4E4F-FA4B-421B-B77B-A3B9BF709EF0}"/>
              </a:ext>
            </a:extLst>
          </p:cNvPr>
          <p:cNvGrpSpPr/>
          <p:nvPr/>
        </p:nvGrpSpPr>
        <p:grpSpPr>
          <a:xfrm>
            <a:off x="1193630" y="1123735"/>
            <a:ext cx="2824680" cy="400110"/>
            <a:chOff x="1277488" y="1499022"/>
            <a:chExt cx="2824680" cy="400110"/>
          </a:xfrm>
        </p:grpSpPr>
        <p:sp>
          <p:nvSpPr>
            <p:cNvPr id="99" name="TextBox 98">
              <a:extLst>
                <a:ext uri="{FF2B5EF4-FFF2-40B4-BE49-F238E27FC236}">
                  <a16:creationId xmlns:a16="http://schemas.microsoft.com/office/drawing/2014/main" id="{6CA09B96-BBA2-48FF-AAF7-1208013EF961}"/>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00" name="Straight Arrow Connector 99">
              <a:extLst>
                <a:ext uri="{FF2B5EF4-FFF2-40B4-BE49-F238E27FC236}">
                  <a16:creationId xmlns:a16="http://schemas.microsoft.com/office/drawing/2014/main" id="{002586B5-A700-4BB1-92D3-2F6AC4008352}"/>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01" name="Straight Arrow Connector 100">
              <a:extLst>
                <a:ext uri="{FF2B5EF4-FFF2-40B4-BE49-F238E27FC236}">
                  <a16:creationId xmlns:a16="http://schemas.microsoft.com/office/drawing/2014/main" id="{C97B8EF2-89B1-4137-AA79-68CB1528871C}"/>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02" name="TextBox 101">
            <a:extLst>
              <a:ext uri="{FF2B5EF4-FFF2-40B4-BE49-F238E27FC236}">
                <a16:creationId xmlns:a16="http://schemas.microsoft.com/office/drawing/2014/main" id="{C5073E48-A9B3-41F3-A97A-F784F5AFA8C0}"/>
              </a:ext>
            </a:extLst>
          </p:cNvPr>
          <p:cNvSpPr txBox="1"/>
          <p:nvPr/>
        </p:nvSpPr>
        <p:spPr>
          <a:xfrm>
            <a:off x="6130298" y="965773"/>
            <a:ext cx="4057511" cy="1449628"/>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#pragma acc kernels loop </a:t>
            </a:r>
            <a:r>
              <a:rPr lang="en-US" sz="1400" b="1" dirty="0">
                <a:solidFill>
                  <a:srgbClr val="8E4000"/>
                </a:solidFill>
                <a:latin typeface="Consolas" panose="020B0609020204030204" pitchFamily="49" charset="0"/>
                <a:cs typeface="Courier New" panose="02070309020205020404" pitchFamily="49" charset="0"/>
              </a:rPr>
              <a:t>collapse(2) </a:t>
            </a:r>
            <a:r>
              <a:rPr lang="en-US" sz="1400" dirty="0">
                <a:solidFill>
                  <a:srgbClr val="8E4000"/>
                </a:solidFill>
                <a:latin typeface="Consolas" panose="020B0609020204030204" pitchFamily="49" charset="0"/>
                <a:cs typeface="Courier New" panose="02070309020205020404" pitchFamily="49" charset="0"/>
              </a:rPr>
              <a:t>\</a:t>
            </a:r>
          </a:p>
          <a:p>
            <a:pPr defTabSz="228600">
              <a:lnSpc>
                <a:spcPct val="90000"/>
              </a:lnSpc>
            </a:pPr>
            <a:r>
              <a:rPr lang="en-US" sz="1400" b="1" dirty="0">
                <a:solidFill>
                  <a:srgbClr val="8E4000"/>
                </a:solidFill>
                <a:latin typeface="Consolas" panose="020B0609020204030204" pitchFamily="49" charset="0"/>
                <a:cs typeface="Courier New" panose="02070309020205020404" pitchFamily="49" charset="0"/>
              </a:rPr>
              <a:t>  gang</a:t>
            </a:r>
            <a:r>
              <a:rPr lang="en-US" sz="1400" dirty="0">
                <a:solidFill>
                  <a:srgbClr val="8E4000"/>
                </a:solidFill>
                <a:latin typeface="Consolas" panose="020B0609020204030204" pitchFamily="49" charset="0"/>
                <a:cs typeface="Courier New" panose="02070309020205020404" pitchFamily="49" charset="0"/>
              </a:rPr>
              <a:t> </a:t>
            </a:r>
            <a:r>
              <a:rPr lang="en-US" sz="1400" b="1" dirty="0">
                <a:solidFill>
                  <a:srgbClr val="8E4000"/>
                </a:solidFill>
                <a:latin typeface="Consolas" panose="020B0609020204030204" pitchFamily="49" charset="0"/>
                <a:cs typeface="Courier New" panose="02070309020205020404" pitchFamily="49" charset="0"/>
              </a:rPr>
              <a:t>worker(1) vector(8)</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x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x &lt; </a:t>
            </a:r>
            <a:r>
              <a:rPr lang="en-US" sz="1400" dirty="0">
                <a:solidFill>
                  <a:srgbClr val="FF8738"/>
                </a:solidFill>
                <a:latin typeface="Consolas" panose="020B0609020204030204" pitchFamily="49" charset="0"/>
                <a:cs typeface="Courier New" panose="02070309020205020404" pitchFamily="49" charset="0"/>
              </a:rPr>
              <a:t>4</a:t>
            </a:r>
            <a:r>
              <a:rPr lang="en-US" sz="1400" dirty="0">
                <a:solidFill>
                  <a:schemeClr val="bg1"/>
                </a:solidFill>
                <a:latin typeface="Consolas" panose="020B0609020204030204" pitchFamily="49" charset="0"/>
                <a:cs typeface="Courier New" panose="02070309020205020404" pitchFamily="49" charset="0"/>
              </a:rPr>
              <a:t>; x</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for</a:t>
            </a:r>
            <a:r>
              <a:rPr lang="en-US" sz="1400" dirty="0">
                <a:solidFill>
                  <a:schemeClr val="bg1"/>
                </a:solidFill>
                <a:latin typeface="Consolas" panose="020B0609020204030204" pitchFamily="49" charset="0"/>
                <a:cs typeface="Courier New" panose="02070309020205020404" pitchFamily="49" charset="0"/>
              </a:rPr>
              <a:t>(</a:t>
            </a:r>
            <a:r>
              <a:rPr lang="en-US" sz="1400" dirty="0">
                <a:solidFill>
                  <a:srgbClr val="A64CFF"/>
                </a:solidFill>
                <a:latin typeface="Consolas" panose="020B0609020204030204" pitchFamily="49" charset="0"/>
                <a:cs typeface="Courier New" panose="02070309020205020404" pitchFamily="49" charset="0"/>
              </a:rPr>
              <a:t>int</a:t>
            </a:r>
            <a:r>
              <a:rPr lang="en-US" sz="1400" dirty="0">
                <a:solidFill>
                  <a:schemeClr val="bg1"/>
                </a:solidFill>
                <a:latin typeface="Consolas" panose="020B0609020204030204" pitchFamily="49" charset="0"/>
                <a:cs typeface="Courier New" panose="02070309020205020404" pitchFamily="49" charset="0"/>
              </a:rPr>
              <a:t> y = </a:t>
            </a:r>
            <a:r>
              <a:rPr lang="en-US" sz="1400" dirty="0">
                <a:solidFill>
                  <a:srgbClr val="FF8738"/>
                </a:solidFill>
                <a:latin typeface="Consolas" panose="020B0609020204030204" pitchFamily="49" charset="0"/>
                <a:cs typeface="Courier New" panose="02070309020205020404" pitchFamily="49" charset="0"/>
              </a:rPr>
              <a:t>0</a:t>
            </a:r>
            <a:r>
              <a:rPr lang="en-US" sz="1400" dirty="0">
                <a:solidFill>
                  <a:schemeClr val="bg1"/>
                </a:solidFill>
                <a:latin typeface="Consolas" panose="020B0609020204030204" pitchFamily="49" charset="0"/>
                <a:cs typeface="Courier New" panose="02070309020205020404" pitchFamily="49" charset="0"/>
              </a:rPr>
              <a:t>; y &lt; </a:t>
            </a:r>
            <a:r>
              <a:rPr lang="en-US" sz="1400" dirty="0">
                <a:solidFill>
                  <a:srgbClr val="FF8738"/>
                </a:solidFill>
                <a:latin typeface="Consolas" panose="020B0609020204030204" pitchFamily="49" charset="0"/>
                <a:cs typeface="Courier New" panose="02070309020205020404" pitchFamily="49" charset="0"/>
              </a:rPr>
              <a:t>4</a:t>
            </a:r>
            <a:r>
              <a:rPr lang="en-US" sz="1400" dirty="0">
                <a:solidFill>
                  <a:schemeClr val="bg1"/>
                </a:solidFill>
                <a:latin typeface="Consolas" panose="020B0609020204030204" pitchFamily="49" charset="0"/>
                <a:cs typeface="Courier New" panose="02070309020205020404" pitchFamily="49" charset="0"/>
              </a:rPr>
              <a:t>; 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array[x][y]</a:t>
            </a:r>
            <a:r>
              <a:rPr lang="en-US" sz="1400" dirty="0">
                <a:solidFill>
                  <a:srgbClr val="030382"/>
                </a:solidFill>
                <a:latin typeface="Consolas" panose="020B0609020204030204" pitchFamily="49" charset="0"/>
                <a:cs typeface="Courier New" panose="02070309020205020404" pitchFamily="49" charset="0"/>
              </a:rPr>
              <a:t>++</a:t>
            </a:r>
            <a:r>
              <a:rPr lang="en-US" sz="1400"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a:t>
            </a:r>
          </a:p>
        </p:txBody>
      </p:sp>
      <p:sp>
        <p:nvSpPr>
          <p:cNvPr id="103" name="Rounded Rectangle 5">
            <a:extLst>
              <a:ext uri="{FF2B5EF4-FFF2-40B4-BE49-F238E27FC236}">
                <a16:creationId xmlns:a16="http://schemas.microsoft.com/office/drawing/2014/main" id="{60A8345A-40E5-4C9D-8E7D-37FF4946990A}"/>
              </a:ext>
            </a:extLst>
          </p:cNvPr>
          <p:cNvSpPr/>
          <p:nvPr/>
        </p:nvSpPr>
        <p:spPr>
          <a:xfrm>
            <a:off x="502247" y="3206254"/>
            <a:ext cx="4397132" cy="551501"/>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104" name="Rounded Rectangle 5">
            <a:extLst>
              <a:ext uri="{FF2B5EF4-FFF2-40B4-BE49-F238E27FC236}">
                <a16:creationId xmlns:a16="http://schemas.microsoft.com/office/drawing/2014/main" id="{1102D7BF-D482-4025-9579-9F31FF2C0864}"/>
              </a:ext>
            </a:extLst>
          </p:cNvPr>
          <p:cNvSpPr/>
          <p:nvPr/>
        </p:nvSpPr>
        <p:spPr>
          <a:xfrm>
            <a:off x="4908088" y="3215068"/>
            <a:ext cx="4442071" cy="551501"/>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3475468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fade">
                                      <p:cBhvr>
                                        <p:cTn id="7" dur="500"/>
                                        <p:tgtEl>
                                          <p:spTgt spid="9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decel="50000" fill="hold" grpId="0" nodeType="clickEffect">
                                  <p:stCondLst>
                                    <p:cond delay="0"/>
                                  </p:stCondLst>
                                  <p:childTnLst>
                                    <p:animMotion origin="layout" path="M 3.47222E-6 -0.00153 L 0.20052 -0.09026 " pathEditMode="fixed" rAng="0" ptsTypes="AA">
                                      <p:cBhvr>
                                        <p:cTn id="11" dur="2000" fill="hold"/>
                                        <p:tgtEl>
                                          <p:spTgt spid="75"/>
                                        </p:tgtEl>
                                        <p:attrNameLst>
                                          <p:attrName>ppt_x</p:attrName>
                                          <p:attrName>ppt_y</p:attrName>
                                        </p:attrNameLst>
                                      </p:cBhvr>
                                      <p:rCtr x="10026" y="-4450"/>
                                    </p:animMotion>
                                  </p:childTnLst>
                                </p:cTn>
                              </p:par>
                              <p:par>
                                <p:cTn id="12" presetID="42" presetClass="path" presetSubtype="0" accel="50000" decel="50000" fill="hold" grpId="0" nodeType="withEffect">
                                  <p:stCondLst>
                                    <p:cond delay="0"/>
                                  </p:stCondLst>
                                  <p:childTnLst>
                                    <p:animMotion origin="layout" path="M -4.39815E-6 -0.00153 L 0.20038 -0.09026 " pathEditMode="fixed" rAng="0" ptsTypes="AA">
                                      <p:cBhvr>
                                        <p:cTn id="13" dur="2000" fill="hold"/>
                                        <p:tgtEl>
                                          <p:spTgt spid="76"/>
                                        </p:tgtEl>
                                        <p:attrNameLst>
                                          <p:attrName>ppt_x</p:attrName>
                                          <p:attrName>ppt_y</p:attrName>
                                        </p:attrNameLst>
                                      </p:cBhvr>
                                      <p:rCtr x="10012" y="-4450"/>
                                    </p:animMotion>
                                  </p:childTnLst>
                                </p:cTn>
                              </p:par>
                              <p:par>
                                <p:cTn id="14" presetID="42" presetClass="path" presetSubtype="0" accel="50000" decel="50000" fill="hold" grpId="0" nodeType="withEffect">
                                  <p:stCondLst>
                                    <p:cond delay="0"/>
                                  </p:stCondLst>
                                  <p:childTnLst>
                                    <p:animMotion origin="layout" path="M 2.40741E-6 -0.00153 L 0.20124 -0.09026 " pathEditMode="fixed" rAng="0" ptsTypes="AA">
                                      <p:cBhvr>
                                        <p:cTn id="15" dur="2000" fill="hold"/>
                                        <p:tgtEl>
                                          <p:spTgt spid="77"/>
                                        </p:tgtEl>
                                        <p:attrNameLst>
                                          <p:attrName>ppt_x</p:attrName>
                                          <p:attrName>ppt_y</p:attrName>
                                        </p:attrNameLst>
                                      </p:cBhvr>
                                      <p:rCtr x="10055" y="-4450"/>
                                    </p:animMotion>
                                  </p:childTnLst>
                                </p:cTn>
                              </p:par>
                              <p:par>
                                <p:cTn id="16" presetID="42" presetClass="path" presetSubtype="0" accel="50000" decel="50000" fill="hold" grpId="0" nodeType="withEffect">
                                  <p:stCondLst>
                                    <p:cond delay="0"/>
                                  </p:stCondLst>
                                  <p:childTnLst>
                                    <p:animMotion origin="layout" path="M 4.53704E-6 -0.00153 L 0.20153 -0.09026 " pathEditMode="fixed" rAng="0" ptsTypes="AA">
                                      <p:cBhvr>
                                        <p:cTn id="17" dur="2000" fill="hold"/>
                                        <p:tgtEl>
                                          <p:spTgt spid="78"/>
                                        </p:tgtEl>
                                        <p:attrNameLst>
                                          <p:attrName>ppt_x</p:attrName>
                                          <p:attrName>ppt_y</p:attrName>
                                        </p:attrNameLst>
                                      </p:cBhvr>
                                      <p:rCtr x="10069" y="-4450"/>
                                    </p:animMotion>
                                  </p:childTnLst>
                                </p:cTn>
                              </p:par>
                              <p:par>
                                <p:cTn id="18" presetID="42" presetClass="path" presetSubtype="0" accel="50000" decel="50000" fill="hold" grpId="0" nodeType="withEffect">
                                  <p:stCondLst>
                                    <p:cond delay="0"/>
                                  </p:stCondLst>
                                  <p:childTnLst>
                                    <p:animMotion origin="layout" path="M 3.47222E-6 -0.00153 L 0.40191 -0.17899 " pathEditMode="fixed" rAng="0" ptsTypes="AA">
                                      <p:cBhvr>
                                        <p:cTn id="19" dur="2000" fill="hold"/>
                                        <p:tgtEl>
                                          <p:spTgt spid="79"/>
                                        </p:tgtEl>
                                        <p:attrNameLst>
                                          <p:attrName>ppt_x</p:attrName>
                                          <p:attrName>ppt_y</p:attrName>
                                        </p:attrNameLst>
                                      </p:cBhvr>
                                      <p:rCtr x="20095" y="-8873"/>
                                    </p:animMotion>
                                  </p:childTnLst>
                                </p:cTn>
                              </p:par>
                              <p:par>
                                <p:cTn id="20" presetID="42" presetClass="path" presetSubtype="0" accel="50000" decel="50000" fill="hold" grpId="0" nodeType="withEffect">
                                  <p:stCondLst>
                                    <p:cond delay="0"/>
                                  </p:stCondLst>
                                  <p:childTnLst>
                                    <p:animMotion origin="layout" path="M -4.39815E-6 -0.00153 L 0.4022 -0.17899 " pathEditMode="fixed" rAng="0" ptsTypes="AA">
                                      <p:cBhvr>
                                        <p:cTn id="21" dur="2000" fill="hold"/>
                                        <p:tgtEl>
                                          <p:spTgt spid="80"/>
                                        </p:tgtEl>
                                        <p:attrNameLst>
                                          <p:attrName>ppt_x</p:attrName>
                                          <p:attrName>ppt_y</p:attrName>
                                        </p:attrNameLst>
                                      </p:cBhvr>
                                      <p:rCtr x="20110" y="-8873"/>
                                    </p:animMotion>
                                  </p:childTnLst>
                                </p:cTn>
                              </p:par>
                              <p:par>
                                <p:cTn id="22" presetID="42" presetClass="path" presetSubtype="0" accel="50000" decel="50000" fill="hold" grpId="0" nodeType="withEffect">
                                  <p:stCondLst>
                                    <p:cond delay="0"/>
                                  </p:stCondLst>
                                  <p:childTnLst>
                                    <p:animMotion origin="layout" path="M 2.40741E-6 -0.00153 L 0.4022 -0.17899 " pathEditMode="fixed" rAng="0" ptsTypes="AA">
                                      <p:cBhvr>
                                        <p:cTn id="23" dur="2000" fill="hold"/>
                                        <p:tgtEl>
                                          <p:spTgt spid="81"/>
                                        </p:tgtEl>
                                        <p:attrNameLst>
                                          <p:attrName>ppt_x</p:attrName>
                                          <p:attrName>ppt_y</p:attrName>
                                        </p:attrNameLst>
                                      </p:cBhvr>
                                      <p:rCtr x="20110" y="-8873"/>
                                    </p:animMotion>
                                  </p:childTnLst>
                                </p:cTn>
                              </p:par>
                              <p:par>
                                <p:cTn id="24" presetID="42" presetClass="path" presetSubtype="0" accel="50000" decel="50000" fill="hold" grpId="0" nodeType="withEffect">
                                  <p:stCondLst>
                                    <p:cond delay="0"/>
                                  </p:stCondLst>
                                  <p:childTnLst>
                                    <p:animMotion origin="layout" path="M 4.53704E-6 -0.00153 L 0.40292 -0.17899 " pathEditMode="fixed" rAng="0" ptsTypes="AA">
                                      <p:cBhvr>
                                        <p:cTn id="25" dur="2000" fill="hold"/>
                                        <p:tgtEl>
                                          <p:spTgt spid="82"/>
                                        </p:tgtEl>
                                        <p:attrNameLst>
                                          <p:attrName>ppt_x</p:attrName>
                                          <p:attrName>ppt_y</p:attrName>
                                        </p:attrNameLst>
                                      </p:cBhvr>
                                      <p:rCtr x="20139" y="-8873"/>
                                    </p:animMotion>
                                  </p:childTnLst>
                                </p:cTn>
                              </p:par>
                              <p:par>
                                <p:cTn id="26" presetID="42" presetClass="path" presetSubtype="0" accel="50000" decel="50000" fill="hold" grpId="0" nodeType="withEffect">
                                  <p:stCondLst>
                                    <p:cond delay="0"/>
                                  </p:stCondLst>
                                  <p:childTnLst>
                                    <p:animMotion origin="layout" path="M 3.47222E-6 -0.00153 L 0.60373 -0.26773 " pathEditMode="fixed" rAng="0" ptsTypes="AA">
                                      <p:cBhvr>
                                        <p:cTn id="27" dur="2000" fill="hold"/>
                                        <p:tgtEl>
                                          <p:spTgt spid="83"/>
                                        </p:tgtEl>
                                        <p:attrNameLst>
                                          <p:attrName>ppt_x</p:attrName>
                                          <p:attrName>ppt_y</p:attrName>
                                        </p:attrNameLst>
                                      </p:cBhvr>
                                      <p:rCtr x="30179" y="-13323"/>
                                    </p:animMotion>
                                  </p:childTnLst>
                                </p:cTn>
                              </p:par>
                              <p:par>
                                <p:cTn id="28" presetID="42" presetClass="path" presetSubtype="0" accel="50000" decel="50000" fill="hold" grpId="0" nodeType="withEffect">
                                  <p:stCondLst>
                                    <p:cond delay="0"/>
                                  </p:stCondLst>
                                  <p:childTnLst>
                                    <p:animMotion origin="layout" path="M 2.77778E-7 -0.00153 L 0.60417 -0.26773 " pathEditMode="fixed" rAng="0" ptsTypes="AA">
                                      <p:cBhvr>
                                        <p:cTn id="29" dur="2000" fill="hold"/>
                                        <p:tgtEl>
                                          <p:spTgt spid="84"/>
                                        </p:tgtEl>
                                        <p:attrNameLst>
                                          <p:attrName>ppt_x</p:attrName>
                                          <p:attrName>ppt_y</p:attrName>
                                        </p:attrNameLst>
                                      </p:cBhvr>
                                      <p:rCtr x="30208" y="-13323"/>
                                    </p:animMotion>
                                  </p:childTnLst>
                                </p:cTn>
                              </p:par>
                              <p:par>
                                <p:cTn id="30" presetID="42" presetClass="path" presetSubtype="0" accel="50000" decel="50000" fill="hold" grpId="0" nodeType="withEffect">
                                  <p:stCondLst>
                                    <p:cond delay="0"/>
                                  </p:stCondLst>
                                  <p:childTnLst>
                                    <p:animMotion origin="layout" path="M 2.40741E-6 -0.00153 L 0.60489 -0.26773 " pathEditMode="fixed" rAng="0" ptsTypes="AA">
                                      <p:cBhvr>
                                        <p:cTn id="31" dur="2000" fill="hold"/>
                                        <p:tgtEl>
                                          <p:spTgt spid="85"/>
                                        </p:tgtEl>
                                        <p:attrNameLst>
                                          <p:attrName>ppt_x</p:attrName>
                                          <p:attrName>ppt_y</p:attrName>
                                        </p:attrNameLst>
                                      </p:cBhvr>
                                      <p:rCtr x="30237" y="-13323"/>
                                    </p:animMotion>
                                  </p:childTnLst>
                                </p:cTn>
                              </p:par>
                              <p:par>
                                <p:cTn id="32" presetID="42" presetClass="path" presetSubtype="0" accel="50000" decel="50000" fill="hold" grpId="0" nodeType="withEffect">
                                  <p:stCondLst>
                                    <p:cond delay="0"/>
                                  </p:stCondLst>
                                  <p:childTnLst>
                                    <p:animMotion origin="layout" path="M 4.53704E-6 -0.00153 L 0.60604 -0.26773 " pathEditMode="fixed" rAng="0" ptsTypes="AA">
                                      <p:cBhvr>
                                        <p:cTn id="33" dur="2000" fill="hold"/>
                                        <p:tgtEl>
                                          <p:spTgt spid="86"/>
                                        </p:tgtEl>
                                        <p:attrNameLst>
                                          <p:attrName>ppt_x</p:attrName>
                                          <p:attrName>ppt_y</p:attrName>
                                        </p:attrNameLst>
                                      </p:cBhvr>
                                      <p:rCtr x="30295" y="-13323"/>
                                    </p:animMotion>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03"/>
                                        </p:tgtEl>
                                        <p:attrNameLst>
                                          <p:attrName>style.visibility</p:attrName>
                                        </p:attrNameLst>
                                      </p:cBhvr>
                                      <p:to>
                                        <p:strVal val="visible"/>
                                      </p:to>
                                    </p:set>
                                    <p:animEffect transition="in" filter="fade">
                                      <p:cBhvr>
                                        <p:cTn id="38" dur="500"/>
                                        <p:tgtEl>
                                          <p:spTgt spid="103"/>
                                        </p:tgtEl>
                                      </p:cBhvr>
                                    </p:animEffect>
                                  </p:childTnLst>
                                </p:cTn>
                              </p:par>
                            </p:childTnLst>
                          </p:cTn>
                        </p:par>
                        <p:par>
                          <p:cTn id="39" fill="hold">
                            <p:stCondLst>
                              <p:cond delay="500"/>
                            </p:stCondLst>
                            <p:childTnLst>
                              <p:par>
                                <p:cTn id="40" presetID="10" presetClass="entr" presetSubtype="0" fill="hold" grpId="0" nodeType="afterEffect">
                                  <p:stCondLst>
                                    <p:cond delay="0"/>
                                  </p:stCondLst>
                                  <p:childTnLst>
                                    <p:set>
                                      <p:cBhvr>
                                        <p:cTn id="41" dur="1" fill="hold">
                                          <p:stCondLst>
                                            <p:cond delay="0"/>
                                          </p:stCondLst>
                                        </p:cTn>
                                        <p:tgtEl>
                                          <p:spTgt spid="136"/>
                                        </p:tgtEl>
                                        <p:attrNameLst>
                                          <p:attrName>style.visibility</p:attrName>
                                        </p:attrNameLst>
                                      </p:cBhvr>
                                      <p:to>
                                        <p:strVal val="visible"/>
                                      </p:to>
                                    </p:set>
                                    <p:animEffect transition="in" filter="fade">
                                      <p:cBhvr>
                                        <p:cTn id="42" dur="500"/>
                                        <p:tgtEl>
                                          <p:spTgt spid="13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500"/>
                                        <p:tgtEl>
                                          <p:spTgt spid="13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38"/>
                                        </p:tgtEl>
                                        <p:attrNameLst>
                                          <p:attrName>style.visibility</p:attrName>
                                        </p:attrNameLst>
                                      </p:cBhvr>
                                      <p:to>
                                        <p:strVal val="visible"/>
                                      </p:to>
                                    </p:set>
                                    <p:animEffect transition="in" filter="fade">
                                      <p:cBhvr>
                                        <p:cTn id="48" dur="500"/>
                                        <p:tgtEl>
                                          <p:spTgt spid="13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39"/>
                                        </p:tgtEl>
                                        <p:attrNameLst>
                                          <p:attrName>style.visibility</p:attrName>
                                        </p:attrNameLst>
                                      </p:cBhvr>
                                      <p:to>
                                        <p:strVal val="visible"/>
                                      </p:to>
                                    </p:set>
                                    <p:animEffect transition="in" filter="fade">
                                      <p:cBhvr>
                                        <p:cTn id="51" dur="500"/>
                                        <p:tgtEl>
                                          <p:spTgt spid="13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40"/>
                                        </p:tgtEl>
                                        <p:attrNameLst>
                                          <p:attrName>style.visibility</p:attrName>
                                        </p:attrNameLst>
                                      </p:cBhvr>
                                      <p:to>
                                        <p:strVal val="visible"/>
                                      </p:to>
                                    </p:set>
                                    <p:animEffect transition="in" filter="fade">
                                      <p:cBhvr>
                                        <p:cTn id="54" dur="500"/>
                                        <p:tgtEl>
                                          <p:spTgt spid="14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41"/>
                                        </p:tgtEl>
                                        <p:attrNameLst>
                                          <p:attrName>style.visibility</p:attrName>
                                        </p:attrNameLst>
                                      </p:cBhvr>
                                      <p:to>
                                        <p:strVal val="visible"/>
                                      </p:to>
                                    </p:set>
                                    <p:animEffect transition="in" filter="fade">
                                      <p:cBhvr>
                                        <p:cTn id="57" dur="500"/>
                                        <p:tgtEl>
                                          <p:spTgt spid="14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42"/>
                                        </p:tgtEl>
                                        <p:attrNameLst>
                                          <p:attrName>style.visibility</p:attrName>
                                        </p:attrNameLst>
                                      </p:cBhvr>
                                      <p:to>
                                        <p:strVal val="visible"/>
                                      </p:to>
                                    </p:set>
                                    <p:animEffect transition="in" filter="fade">
                                      <p:cBhvr>
                                        <p:cTn id="60" dur="500"/>
                                        <p:tgtEl>
                                          <p:spTgt spid="14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47"/>
                                        </p:tgtEl>
                                        <p:attrNameLst>
                                          <p:attrName>style.visibility</p:attrName>
                                        </p:attrNameLst>
                                      </p:cBhvr>
                                      <p:to>
                                        <p:strVal val="visible"/>
                                      </p:to>
                                    </p:set>
                                    <p:animEffect transition="in" filter="fade">
                                      <p:cBhvr>
                                        <p:cTn id="63" dur="500"/>
                                        <p:tgtEl>
                                          <p:spTgt spid="147"/>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04"/>
                                        </p:tgtEl>
                                        <p:attrNameLst>
                                          <p:attrName>style.visibility</p:attrName>
                                        </p:attrNameLst>
                                      </p:cBhvr>
                                      <p:to>
                                        <p:strVal val="visible"/>
                                      </p:to>
                                    </p:set>
                                    <p:animEffect transition="in" filter="fade">
                                      <p:cBhvr>
                                        <p:cTn id="68" dur="500"/>
                                        <p:tgtEl>
                                          <p:spTgt spid="104"/>
                                        </p:tgtEl>
                                      </p:cBhvr>
                                    </p:animEffect>
                                  </p:childTnLst>
                                </p:cTn>
                              </p:par>
                            </p:childTnLst>
                          </p:cTn>
                        </p:par>
                        <p:par>
                          <p:cTn id="69" fill="hold">
                            <p:stCondLst>
                              <p:cond delay="500"/>
                            </p:stCondLst>
                            <p:childTnLst>
                              <p:par>
                                <p:cTn id="70" presetID="10" presetClass="entr" presetSubtype="0" fill="hold" grpId="0" nodeType="afterEffect">
                                  <p:stCondLst>
                                    <p:cond delay="0"/>
                                  </p:stCondLst>
                                  <p:childTnLst>
                                    <p:set>
                                      <p:cBhvr>
                                        <p:cTn id="71" dur="1" fill="hold">
                                          <p:stCondLst>
                                            <p:cond delay="0"/>
                                          </p:stCondLst>
                                        </p:cTn>
                                        <p:tgtEl>
                                          <p:spTgt spid="148"/>
                                        </p:tgtEl>
                                        <p:attrNameLst>
                                          <p:attrName>style.visibility</p:attrName>
                                        </p:attrNameLst>
                                      </p:cBhvr>
                                      <p:to>
                                        <p:strVal val="visible"/>
                                      </p:to>
                                    </p:set>
                                    <p:animEffect transition="in" filter="fade">
                                      <p:cBhvr>
                                        <p:cTn id="72" dur="500"/>
                                        <p:tgtEl>
                                          <p:spTgt spid="148"/>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149"/>
                                        </p:tgtEl>
                                        <p:attrNameLst>
                                          <p:attrName>style.visibility</p:attrName>
                                        </p:attrNameLst>
                                      </p:cBhvr>
                                      <p:to>
                                        <p:strVal val="visible"/>
                                      </p:to>
                                    </p:set>
                                    <p:animEffect transition="in" filter="fade">
                                      <p:cBhvr>
                                        <p:cTn id="75" dur="500"/>
                                        <p:tgtEl>
                                          <p:spTgt spid="149"/>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50"/>
                                        </p:tgtEl>
                                        <p:attrNameLst>
                                          <p:attrName>style.visibility</p:attrName>
                                        </p:attrNameLst>
                                      </p:cBhvr>
                                      <p:to>
                                        <p:strVal val="visible"/>
                                      </p:to>
                                    </p:set>
                                    <p:animEffect transition="in" filter="fade">
                                      <p:cBhvr>
                                        <p:cTn id="78" dur="500"/>
                                        <p:tgtEl>
                                          <p:spTgt spid="150"/>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55"/>
                                        </p:tgtEl>
                                        <p:attrNameLst>
                                          <p:attrName>style.visibility</p:attrName>
                                        </p:attrNameLst>
                                      </p:cBhvr>
                                      <p:to>
                                        <p:strVal val="visible"/>
                                      </p:to>
                                    </p:set>
                                    <p:animEffect transition="in" filter="fade">
                                      <p:cBhvr>
                                        <p:cTn id="81" dur="500"/>
                                        <p:tgtEl>
                                          <p:spTgt spid="155"/>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56"/>
                                        </p:tgtEl>
                                        <p:attrNameLst>
                                          <p:attrName>style.visibility</p:attrName>
                                        </p:attrNameLst>
                                      </p:cBhvr>
                                      <p:to>
                                        <p:strVal val="visible"/>
                                      </p:to>
                                    </p:set>
                                    <p:animEffect transition="in" filter="fade">
                                      <p:cBhvr>
                                        <p:cTn id="84" dur="500"/>
                                        <p:tgtEl>
                                          <p:spTgt spid="156"/>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157"/>
                                        </p:tgtEl>
                                        <p:attrNameLst>
                                          <p:attrName>style.visibility</p:attrName>
                                        </p:attrNameLst>
                                      </p:cBhvr>
                                      <p:to>
                                        <p:strVal val="visible"/>
                                      </p:to>
                                    </p:set>
                                    <p:animEffect transition="in" filter="fade">
                                      <p:cBhvr>
                                        <p:cTn id="87" dur="500"/>
                                        <p:tgtEl>
                                          <p:spTgt spid="157"/>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158"/>
                                        </p:tgtEl>
                                        <p:attrNameLst>
                                          <p:attrName>style.visibility</p:attrName>
                                        </p:attrNameLst>
                                      </p:cBhvr>
                                      <p:to>
                                        <p:strVal val="visible"/>
                                      </p:to>
                                    </p:set>
                                    <p:animEffect transition="in" filter="fade">
                                      <p:cBhvr>
                                        <p:cTn id="90" dur="500"/>
                                        <p:tgtEl>
                                          <p:spTgt spid="158"/>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159"/>
                                        </p:tgtEl>
                                        <p:attrNameLst>
                                          <p:attrName>style.visibility</p:attrName>
                                        </p:attrNameLst>
                                      </p:cBhvr>
                                      <p:to>
                                        <p:strVal val="visible"/>
                                      </p:to>
                                    </p:set>
                                    <p:animEffect transition="in" filter="fade">
                                      <p:cBhvr>
                                        <p:cTn id="93" dur="500"/>
                                        <p:tgtEl>
                                          <p:spTgt spid="159"/>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58">
                                            <p:txEl>
                                              <p:pRg st="0" end="0"/>
                                            </p:txEl>
                                          </p:spTgt>
                                        </p:tgtEl>
                                        <p:attrNameLst>
                                          <p:attrName>style.visibility</p:attrName>
                                        </p:attrNameLst>
                                      </p:cBhvr>
                                      <p:to>
                                        <p:strVal val="visible"/>
                                      </p:to>
                                    </p:set>
                                    <p:animEffect transition="in" filter="fade">
                                      <p:cBhvr>
                                        <p:cTn id="98" dur="500"/>
                                        <p:tgtEl>
                                          <p:spTgt spid="58">
                                            <p:txEl>
                                              <p:pRg st="0" end="0"/>
                                            </p:txEl>
                                          </p:spTgt>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58">
                                            <p:txEl>
                                              <p:pRg st="1" end="1"/>
                                            </p:txEl>
                                          </p:spTgt>
                                        </p:tgtEl>
                                        <p:attrNameLst>
                                          <p:attrName>style.visibility</p:attrName>
                                        </p:attrNameLst>
                                      </p:cBhvr>
                                      <p:to>
                                        <p:strVal val="visible"/>
                                      </p:to>
                                    </p:set>
                                    <p:animEffect transition="in" filter="fade">
                                      <p:cBhvr>
                                        <p:cTn id="103" dur="500"/>
                                        <p:tgtEl>
                                          <p:spTgt spid="5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95" grpId="0"/>
      <p:bldP spid="136" grpId="0" animBg="1"/>
      <p:bldP spid="137" grpId="0" animBg="1"/>
      <p:bldP spid="138" grpId="0" animBg="1"/>
      <p:bldP spid="139" grpId="0" animBg="1"/>
      <p:bldP spid="140" grpId="0" animBg="1"/>
      <p:bldP spid="141" grpId="0" animBg="1"/>
      <p:bldP spid="142" grpId="0" animBg="1"/>
      <p:bldP spid="147" grpId="0" animBg="1"/>
      <p:bldP spid="148" grpId="0" animBg="1"/>
      <p:bldP spid="149" grpId="0" animBg="1"/>
      <p:bldP spid="150" grpId="0" animBg="1"/>
      <p:bldP spid="155" grpId="0" animBg="1"/>
      <p:bldP spid="156" grpId="0" animBg="1"/>
      <p:bldP spid="157" grpId="0" animBg="1"/>
      <p:bldP spid="158" grpId="0" animBg="1"/>
      <p:bldP spid="159" grpId="0" animBg="1"/>
      <p:bldP spid="103" grpId="0" animBg="1"/>
      <p:bldP spid="104" grpId="0" animBg="1"/>
    </p:bldLst>
  </p:timing>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5" name="TextBox 94">
            <a:extLst>
              <a:ext uri="{FF2B5EF4-FFF2-40B4-BE49-F238E27FC236}">
                <a16:creationId xmlns:a16="http://schemas.microsoft.com/office/drawing/2014/main" id="{7EF25A2D-C955-45C5-A5DC-1E010C61AEA0}"/>
              </a:ext>
            </a:extLst>
          </p:cNvPr>
          <p:cNvSpPr txBox="1"/>
          <p:nvPr/>
        </p:nvSpPr>
        <p:spPr>
          <a:xfrm>
            <a:off x="419641" y="2756978"/>
            <a:ext cx="183095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rgbClr val="FF0000"/>
                </a:solidFill>
                <a:latin typeface="Consolas" panose="020B0609020204030204" pitchFamily="49" charset="0"/>
              </a:rPr>
              <a:t>collapse( 2 )</a:t>
            </a:r>
          </a:p>
        </p:txBody>
      </p:sp>
      <p:sp>
        <p:nvSpPr>
          <p:cNvPr id="57" name="Title 1">
            <a:extLst>
              <a:ext uri="{FF2B5EF4-FFF2-40B4-BE49-F238E27FC236}">
                <a16:creationId xmlns:a16="http://schemas.microsoft.com/office/drawing/2014/main" id="{343136D7-AB7F-47E6-98EC-EAC93396694E}"/>
              </a:ext>
            </a:extLst>
          </p:cNvPr>
          <p:cNvSpPr>
            <a:spLocks noGrp="1"/>
          </p:cNvSpPr>
          <p:nvPr>
            <p:ph type="title"/>
          </p:nvPr>
        </p:nvSpPr>
        <p:spPr>
          <a:xfrm>
            <a:off x="182775" y="175657"/>
            <a:ext cx="9976104" cy="590931"/>
          </a:xfrm>
        </p:spPr>
        <p:txBody>
          <a:bodyPr/>
          <a:lstStyle/>
          <a:p>
            <a:r>
              <a:rPr lang="en-US" dirty="0"/>
              <a:t>Gang Worker vector</a:t>
            </a:r>
          </a:p>
        </p:txBody>
      </p:sp>
      <p:sp>
        <p:nvSpPr>
          <p:cNvPr id="102" name="TextBox 101">
            <a:extLst>
              <a:ext uri="{FF2B5EF4-FFF2-40B4-BE49-F238E27FC236}">
                <a16:creationId xmlns:a16="http://schemas.microsoft.com/office/drawing/2014/main" id="{C5073E48-A9B3-41F3-A97A-F784F5AFA8C0}"/>
              </a:ext>
            </a:extLst>
          </p:cNvPr>
          <p:cNvSpPr txBox="1"/>
          <p:nvPr/>
        </p:nvSpPr>
        <p:spPr>
          <a:xfrm>
            <a:off x="5168330" y="1018318"/>
            <a:ext cx="5611793" cy="1449628"/>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kernels loop </a:t>
            </a:r>
            <a:r>
              <a:rPr lang="en-US" sz="1400" b="1" dirty="0">
                <a:solidFill>
                  <a:srgbClr val="8E4000"/>
                </a:solidFill>
                <a:latin typeface="Consolas" panose="020B0609020204030204" pitchFamily="49" charset="0"/>
                <a:cs typeface="Courier New" panose="02070309020205020404" pitchFamily="49" charset="0"/>
              </a:rPr>
              <a:t>collapse(2) gang</a:t>
            </a:r>
            <a:r>
              <a:rPr lang="en-US" sz="1400" dirty="0">
                <a:solidFill>
                  <a:srgbClr val="8E4000"/>
                </a:solidFill>
                <a:latin typeface="Consolas" panose="020B0609020204030204" pitchFamily="49" charset="0"/>
                <a:cs typeface="Courier New" panose="02070309020205020404" pitchFamily="49" charset="0"/>
              </a:rPr>
              <a:t> </a:t>
            </a:r>
            <a:r>
              <a:rPr lang="en-US" sz="1400" b="1" dirty="0">
                <a:solidFill>
                  <a:srgbClr val="8E4000"/>
                </a:solidFill>
                <a:latin typeface="Consolas" panose="020B0609020204030204" pitchFamily="49" charset="0"/>
                <a:cs typeface="Courier New" panose="02070309020205020404" pitchFamily="49" charset="0"/>
              </a:rPr>
              <a:t>worker(1) vector(8)</a:t>
            </a: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do </a:t>
            </a:r>
            <a:r>
              <a:rPr lang="en-US" sz="1400" dirty="0">
                <a:solidFill>
                  <a:schemeClr val="bg1"/>
                </a:solidFill>
                <a:latin typeface="Consolas" panose="020B0609020204030204" pitchFamily="49" charset="0"/>
                <a:cs typeface="Courier New" panose="02070309020205020404" pitchFamily="49" charset="0"/>
              </a:rPr>
              <a:t>x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do </a:t>
            </a:r>
            <a:r>
              <a:rPr lang="en-US" sz="1400" dirty="0">
                <a:solidFill>
                  <a:schemeClr val="bg1"/>
                </a:solidFill>
                <a:latin typeface="Consolas" panose="020B0609020204030204" pitchFamily="49" charset="0"/>
                <a:cs typeface="Courier New" panose="02070309020205020404" pitchFamily="49" charset="0"/>
              </a:rPr>
              <a:t>y = </a:t>
            </a:r>
            <a:r>
              <a:rPr lang="en-US" sz="1400" dirty="0">
                <a:solidFill>
                  <a:srgbClr val="FF8738"/>
                </a:solidFill>
                <a:latin typeface="Consolas" panose="020B0609020204030204" pitchFamily="49" charset="0"/>
                <a:cs typeface="Courier New" panose="02070309020205020404" pitchFamily="49" charset="0"/>
              </a:rPr>
              <a:t>1</a:t>
            </a:r>
            <a:r>
              <a:rPr lang="en-US" sz="1400" dirty="0">
                <a:solidFill>
                  <a:schemeClr val="bg1"/>
                </a:solidFill>
                <a:latin typeface="Consolas" panose="020B0609020204030204" pitchFamily="49" charset="0"/>
                <a:cs typeface="Courier New" panose="02070309020205020404" pitchFamily="49" charset="0"/>
              </a:rPr>
              <a:t>, 4</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array(</a:t>
            </a:r>
            <a:r>
              <a:rPr lang="en-US" sz="1400" dirty="0" err="1">
                <a:solidFill>
                  <a:schemeClr val="bg1"/>
                </a:solidFill>
                <a:latin typeface="Consolas" panose="020B0609020204030204" pitchFamily="49" charset="0"/>
                <a:cs typeface="Courier New" panose="02070309020205020404" pitchFamily="49" charset="0"/>
              </a:rPr>
              <a:t>x,y</a:t>
            </a:r>
            <a:r>
              <a:rPr lang="en-US" sz="1400" dirty="0">
                <a:solidFill>
                  <a:schemeClr val="bg1"/>
                </a:solidFill>
                <a:latin typeface="Consolas" panose="020B0609020204030204" pitchFamily="49" charset="0"/>
                <a:cs typeface="Courier New" panose="02070309020205020404" pitchFamily="49" charset="0"/>
              </a:rPr>
              <a:t>) = array(</a:t>
            </a:r>
            <a:r>
              <a:rPr lang="en-US" sz="1400" dirty="0" err="1">
                <a:solidFill>
                  <a:schemeClr val="bg1"/>
                </a:solidFill>
                <a:latin typeface="Consolas" panose="020B0609020204030204" pitchFamily="49" charset="0"/>
                <a:cs typeface="Courier New" panose="02070309020205020404" pitchFamily="49" charset="0"/>
              </a:rPr>
              <a:t>x,y</a:t>
            </a:r>
            <a:r>
              <a:rPr lang="en-US" sz="1400" dirty="0">
                <a:solidFill>
                  <a:schemeClr val="bg1"/>
                </a:solidFill>
                <a:latin typeface="Consolas" panose="020B0609020204030204" pitchFamily="49" charset="0"/>
                <a:cs typeface="Courier New" panose="02070309020205020404" pitchFamily="49" charset="0"/>
              </a:rPr>
              <a:t>) + 1</a:t>
            </a:r>
          </a:p>
          <a:p>
            <a:pPr defTabSz="228600">
              <a:lnSpc>
                <a:spcPct val="90000"/>
              </a:lnSpc>
            </a:pPr>
            <a:r>
              <a:rPr lang="en-US" sz="1400" dirty="0">
                <a:solidFill>
                  <a:schemeClr val="bg1"/>
                </a:solidFill>
                <a:latin typeface="Consolas" panose="020B0609020204030204" pitchFamily="49" charset="0"/>
                <a:cs typeface="Courier New" panose="02070309020205020404" pitchFamily="49" charset="0"/>
              </a:rPr>
              <a:t>	</a:t>
            </a:r>
            <a:r>
              <a:rPr lang="en-US" sz="1400" dirty="0">
                <a:solidFill>
                  <a:srgbClr val="5570FD"/>
                </a:solidFill>
                <a:latin typeface="Consolas" panose="020B0609020204030204" pitchFamily="49" charset="0"/>
                <a:cs typeface="Courier New" panose="02070309020205020404" pitchFamily="49" charset="0"/>
              </a:rPr>
              <a:t>end do</a:t>
            </a: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5570FD"/>
                </a:solidFill>
                <a:latin typeface="Consolas" panose="020B0609020204030204" pitchFamily="49" charset="0"/>
                <a:cs typeface="Courier New" panose="02070309020205020404" pitchFamily="49" charset="0"/>
              </a:rPr>
              <a:t>end do</a:t>
            </a:r>
            <a:endParaRPr lang="en-US" sz="1400" dirty="0">
              <a:solidFill>
                <a:schemeClr val="bg1"/>
              </a:solidFill>
              <a:latin typeface="Consolas" panose="020B0609020204030204" pitchFamily="49" charset="0"/>
              <a:cs typeface="Courier New" panose="02070309020205020404" pitchFamily="49" charset="0"/>
            </a:endParaRPr>
          </a:p>
          <a:p>
            <a:pPr defTabSz="228600">
              <a:lnSpc>
                <a:spcPct val="90000"/>
              </a:lnSpc>
            </a:pPr>
            <a:r>
              <a:rPr lang="en-US" sz="1400" dirty="0">
                <a:solidFill>
                  <a:srgbClr val="8E4000"/>
                </a:solidFill>
                <a:latin typeface="Consolas" panose="020B0609020204030204" pitchFamily="49" charset="0"/>
                <a:cs typeface="Courier New" panose="02070309020205020404" pitchFamily="49" charset="0"/>
              </a:rPr>
              <a:t>!$</a:t>
            </a:r>
            <a:r>
              <a:rPr lang="en-US" sz="1400" dirty="0" err="1">
                <a:solidFill>
                  <a:srgbClr val="8E4000"/>
                </a:solidFill>
                <a:latin typeface="Consolas" panose="020B0609020204030204" pitchFamily="49" charset="0"/>
                <a:cs typeface="Courier New" panose="02070309020205020404" pitchFamily="49" charset="0"/>
              </a:rPr>
              <a:t>acc</a:t>
            </a:r>
            <a:r>
              <a:rPr lang="en-US" sz="1400" dirty="0">
                <a:solidFill>
                  <a:srgbClr val="8E4000"/>
                </a:solidFill>
                <a:latin typeface="Consolas" panose="020B0609020204030204" pitchFamily="49" charset="0"/>
                <a:cs typeface="Courier New" panose="02070309020205020404" pitchFamily="49" charset="0"/>
              </a:rPr>
              <a:t> end kernels</a:t>
            </a:r>
            <a:endParaRPr lang="en-US" sz="1400" dirty="0">
              <a:solidFill>
                <a:schemeClr val="bg1"/>
              </a:solidFill>
              <a:latin typeface="Consolas" panose="020B0609020204030204" pitchFamily="49" charset="0"/>
              <a:cs typeface="Courier New" panose="02070309020205020404" pitchFamily="49" charset="0"/>
            </a:endParaRPr>
          </a:p>
        </p:txBody>
      </p:sp>
      <p:sp>
        <p:nvSpPr>
          <p:cNvPr id="92" name="Rounded Rectangle 5">
            <a:extLst>
              <a:ext uri="{FF2B5EF4-FFF2-40B4-BE49-F238E27FC236}">
                <a16:creationId xmlns:a16="http://schemas.microsoft.com/office/drawing/2014/main" id="{B21439CE-B38A-4FD2-8FFF-C9F1FF632817}"/>
              </a:ext>
            </a:extLst>
          </p:cNvPr>
          <p:cNvSpPr/>
          <p:nvPr/>
        </p:nvSpPr>
        <p:spPr>
          <a:xfrm>
            <a:off x="324085" y="941799"/>
            <a:ext cx="4626322" cy="1627768"/>
          </a:xfrm>
          <a:prstGeom prst="roundRect">
            <a:avLst/>
          </a:prstGeom>
          <a:solidFill>
            <a:schemeClr val="bg2">
              <a:lumMod val="40000"/>
              <a:lumOff val="60000"/>
            </a:schemeClr>
          </a:solid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93" name="Rectangle 92">
            <a:extLst>
              <a:ext uri="{FF2B5EF4-FFF2-40B4-BE49-F238E27FC236}">
                <a16:creationId xmlns:a16="http://schemas.microsoft.com/office/drawing/2014/main" id="{01E5442B-AAE8-4A45-A212-31567BB875CB}"/>
              </a:ext>
            </a:extLst>
          </p:cNvPr>
          <p:cNvSpPr/>
          <p:nvPr/>
        </p:nvSpPr>
        <p:spPr>
          <a:xfrm>
            <a:off x="631787"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BF539579-4CC1-47EA-A518-B7A07E175C55}"/>
              </a:ext>
            </a:extLst>
          </p:cNvPr>
          <p:cNvSpPr/>
          <p:nvPr/>
        </p:nvSpPr>
        <p:spPr>
          <a:xfrm>
            <a:off x="1002084"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B792C12F-572E-45BE-8C01-97EEB7EFB852}"/>
              </a:ext>
            </a:extLst>
          </p:cNvPr>
          <p:cNvSpPr/>
          <p:nvPr/>
        </p:nvSpPr>
        <p:spPr>
          <a:xfrm>
            <a:off x="1372381"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A51520C0-045F-4EA3-8424-8CD8C992B097}"/>
              </a:ext>
            </a:extLst>
          </p:cNvPr>
          <p:cNvSpPr/>
          <p:nvPr/>
        </p:nvSpPr>
        <p:spPr>
          <a:xfrm>
            <a:off x="1742678"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106">
            <a:extLst>
              <a:ext uri="{FF2B5EF4-FFF2-40B4-BE49-F238E27FC236}">
                <a16:creationId xmlns:a16="http://schemas.microsoft.com/office/drawing/2014/main" id="{B328BDAD-E77B-49F8-A263-90B2577FD959}"/>
              </a:ext>
            </a:extLst>
          </p:cNvPr>
          <p:cNvSpPr/>
          <p:nvPr/>
        </p:nvSpPr>
        <p:spPr>
          <a:xfrm>
            <a:off x="2112975"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AD7C9164-D970-4635-98EC-0490BCF941BE}"/>
              </a:ext>
            </a:extLst>
          </p:cNvPr>
          <p:cNvSpPr/>
          <p:nvPr/>
        </p:nvSpPr>
        <p:spPr>
          <a:xfrm>
            <a:off x="2483272"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a:extLst>
              <a:ext uri="{FF2B5EF4-FFF2-40B4-BE49-F238E27FC236}">
                <a16:creationId xmlns:a16="http://schemas.microsoft.com/office/drawing/2014/main" id="{84F69F65-2EA8-41CA-A5EE-09EE18C1D49E}"/>
              </a:ext>
            </a:extLst>
          </p:cNvPr>
          <p:cNvSpPr/>
          <p:nvPr/>
        </p:nvSpPr>
        <p:spPr>
          <a:xfrm>
            <a:off x="2856248"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5A88B8DD-DED5-402B-B66D-C81856C5BAC6}"/>
              </a:ext>
            </a:extLst>
          </p:cNvPr>
          <p:cNvSpPr/>
          <p:nvPr/>
        </p:nvSpPr>
        <p:spPr>
          <a:xfrm>
            <a:off x="3226545" y="1505439"/>
            <a:ext cx="370297" cy="370297"/>
          </a:xfrm>
          <a:prstGeom prst="rect">
            <a:avLst/>
          </a:prstGeom>
          <a:solidFill>
            <a:srgbClr val="0080A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ight Brace 110">
            <a:extLst>
              <a:ext uri="{FF2B5EF4-FFF2-40B4-BE49-F238E27FC236}">
                <a16:creationId xmlns:a16="http://schemas.microsoft.com/office/drawing/2014/main" id="{2902A937-9C27-41D7-95E2-20BD2B6776BF}"/>
              </a:ext>
            </a:extLst>
          </p:cNvPr>
          <p:cNvSpPr/>
          <p:nvPr/>
        </p:nvSpPr>
        <p:spPr>
          <a:xfrm>
            <a:off x="3689795" y="1505439"/>
            <a:ext cx="231120" cy="370297"/>
          </a:xfrm>
          <a:prstGeom prst="rightBrace">
            <a:avLst/>
          </a:prstGeom>
          <a:noFill/>
          <a:ln w="3175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chemeClr val="bg1"/>
              </a:solidFill>
            </a:endParaRPr>
          </a:p>
        </p:txBody>
      </p:sp>
      <p:sp>
        <p:nvSpPr>
          <p:cNvPr id="112" name="TextBox 111">
            <a:extLst>
              <a:ext uri="{FF2B5EF4-FFF2-40B4-BE49-F238E27FC236}">
                <a16:creationId xmlns:a16="http://schemas.microsoft.com/office/drawing/2014/main" id="{8116D92C-E005-4F17-AC04-238C5721D981}"/>
              </a:ext>
            </a:extLst>
          </p:cNvPr>
          <p:cNvSpPr txBox="1"/>
          <p:nvPr/>
        </p:nvSpPr>
        <p:spPr>
          <a:xfrm>
            <a:off x="3795343" y="1508195"/>
            <a:ext cx="1231272" cy="369332"/>
          </a:xfrm>
          <a:prstGeom prst="rect">
            <a:avLst/>
          </a:prstGeom>
          <a:noFill/>
        </p:spPr>
        <p:txBody>
          <a:bodyPr wrap="square" rtlCol="0">
            <a:spAutoFit/>
          </a:bodyPr>
          <a:lstStyle/>
          <a:p>
            <a:pPr algn="ctr"/>
            <a:r>
              <a:rPr lang="en-US" b="1" dirty="0">
                <a:solidFill>
                  <a:schemeClr val="bg1"/>
                </a:solidFill>
                <a:latin typeface="Trebuchet MS" pitchFamily="34" charset="0"/>
              </a:rPr>
              <a:t>Worker</a:t>
            </a:r>
          </a:p>
        </p:txBody>
      </p:sp>
      <p:sp>
        <p:nvSpPr>
          <p:cNvPr id="113" name="TextBox 112">
            <a:extLst>
              <a:ext uri="{FF2B5EF4-FFF2-40B4-BE49-F238E27FC236}">
                <a16:creationId xmlns:a16="http://schemas.microsoft.com/office/drawing/2014/main" id="{49F30A66-F243-4BAE-BCC2-C2075E45566A}"/>
              </a:ext>
            </a:extLst>
          </p:cNvPr>
          <p:cNvSpPr txBox="1"/>
          <p:nvPr/>
        </p:nvSpPr>
        <p:spPr>
          <a:xfrm>
            <a:off x="1815482" y="2197479"/>
            <a:ext cx="1602469" cy="369332"/>
          </a:xfrm>
          <a:prstGeom prst="rect">
            <a:avLst/>
          </a:prstGeom>
          <a:noFill/>
        </p:spPr>
        <p:txBody>
          <a:bodyPr wrap="square" rtlCol="0">
            <a:spAutoFit/>
          </a:bodyPr>
          <a:lstStyle/>
          <a:p>
            <a:pPr algn="ctr"/>
            <a:r>
              <a:rPr lang="en-US" b="1" dirty="0">
                <a:solidFill>
                  <a:schemeClr val="bg1"/>
                </a:solidFill>
                <a:latin typeface="Trebuchet MS" pitchFamily="34" charset="0"/>
              </a:rPr>
              <a:t>Gang</a:t>
            </a:r>
          </a:p>
        </p:txBody>
      </p:sp>
      <p:grpSp>
        <p:nvGrpSpPr>
          <p:cNvPr id="114" name="Group 113">
            <a:extLst>
              <a:ext uri="{FF2B5EF4-FFF2-40B4-BE49-F238E27FC236}">
                <a16:creationId xmlns:a16="http://schemas.microsoft.com/office/drawing/2014/main" id="{C258A8D3-7BE0-4DDD-AA4A-C50EA34D7AAD}"/>
              </a:ext>
            </a:extLst>
          </p:cNvPr>
          <p:cNvGrpSpPr/>
          <p:nvPr/>
        </p:nvGrpSpPr>
        <p:grpSpPr>
          <a:xfrm>
            <a:off x="710160" y="1123735"/>
            <a:ext cx="2824680" cy="400110"/>
            <a:chOff x="1277488" y="1499022"/>
            <a:chExt cx="2824680" cy="400110"/>
          </a:xfrm>
        </p:grpSpPr>
        <p:sp>
          <p:nvSpPr>
            <p:cNvPr id="115" name="TextBox 114">
              <a:extLst>
                <a:ext uri="{FF2B5EF4-FFF2-40B4-BE49-F238E27FC236}">
                  <a16:creationId xmlns:a16="http://schemas.microsoft.com/office/drawing/2014/main" id="{0826BB3A-C218-46CD-BFF7-7A174D31EA3C}"/>
                </a:ext>
              </a:extLst>
            </p:cNvPr>
            <p:cNvSpPr txBox="1"/>
            <p:nvPr/>
          </p:nvSpPr>
          <p:spPr>
            <a:xfrm>
              <a:off x="1277488" y="1499022"/>
              <a:ext cx="2824680" cy="400110"/>
            </a:xfrm>
            <a:prstGeom prst="rect">
              <a:avLst/>
            </a:prstGeom>
            <a:noFill/>
          </p:spPr>
          <p:txBody>
            <a:bodyPr wrap="square" rtlCol="0">
              <a:spAutoFit/>
            </a:bodyPr>
            <a:lstStyle/>
            <a:p>
              <a:pPr algn="ctr"/>
              <a:r>
                <a:rPr lang="en-US" sz="2000" b="1" dirty="0">
                  <a:solidFill>
                    <a:schemeClr val="bg1"/>
                  </a:solidFill>
                  <a:latin typeface="Trebuchet MS" pitchFamily="34" charset="0"/>
                </a:rPr>
                <a:t>Vector</a:t>
              </a:r>
            </a:p>
          </p:txBody>
        </p:sp>
        <p:cxnSp>
          <p:nvCxnSpPr>
            <p:cNvPr id="116" name="Straight Arrow Connector 115">
              <a:extLst>
                <a:ext uri="{FF2B5EF4-FFF2-40B4-BE49-F238E27FC236}">
                  <a16:creationId xmlns:a16="http://schemas.microsoft.com/office/drawing/2014/main" id="{47398DF1-84D8-4FBA-AF28-506B239D7F83}"/>
                </a:ext>
              </a:extLst>
            </p:cNvPr>
            <p:cNvCxnSpPr/>
            <p:nvPr/>
          </p:nvCxnSpPr>
          <p:spPr>
            <a:xfrm>
              <a:off x="3186828" y="1688594"/>
              <a:ext cx="77105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47A1778C-953B-4817-824C-6C9AC83A500F}"/>
                </a:ext>
              </a:extLst>
            </p:cNvPr>
            <p:cNvCxnSpPr/>
            <p:nvPr/>
          </p:nvCxnSpPr>
          <p:spPr>
            <a:xfrm flipH="1">
              <a:off x="1398198" y="1693258"/>
              <a:ext cx="774073" cy="0"/>
            </a:xfrm>
            <a:prstGeom prst="straightConnector1">
              <a:avLst/>
            </a:prstGeom>
            <a:ln w="31750">
              <a:solidFill>
                <a:schemeClr val="bg1"/>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18" name="Rectangle 117">
            <a:extLst>
              <a:ext uri="{FF2B5EF4-FFF2-40B4-BE49-F238E27FC236}">
                <a16:creationId xmlns:a16="http://schemas.microsoft.com/office/drawing/2014/main" id="{667E0690-0E66-49A2-A022-49A625C1151D}"/>
              </a:ext>
            </a:extLst>
          </p:cNvPr>
          <p:cNvSpPr/>
          <p:nvPr/>
        </p:nvSpPr>
        <p:spPr>
          <a:xfrm>
            <a:off x="502595" y="32119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(1,1)</a:t>
            </a:r>
          </a:p>
        </p:txBody>
      </p:sp>
      <p:sp>
        <p:nvSpPr>
          <p:cNvPr id="119" name="Rectangle 118">
            <a:extLst>
              <a:ext uri="{FF2B5EF4-FFF2-40B4-BE49-F238E27FC236}">
                <a16:creationId xmlns:a16="http://schemas.microsoft.com/office/drawing/2014/main" id="{21897C4D-A275-47BD-8E28-2AF798985AF5}"/>
              </a:ext>
            </a:extLst>
          </p:cNvPr>
          <p:cNvSpPr/>
          <p:nvPr/>
        </p:nvSpPr>
        <p:spPr>
          <a:xfrm>
            <a:off x="1051235" y="32119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(1,2)</a:t>
            </a:r>
          </a:p>
        </p:txBody>
      </p:sp>
      <p:sp>
        <p:nvSpPr>
          <p:cNvPr id="120" name="Rectangle 119">
            <a:extLst>
              <a:ext uri="{FF2B5EF4-FFF2-40B4-BE49-F238E27FC236}">
                <a16:creationId xmlns:a16="http://schemas.microsoft.com/office/drawing/2014/main" id="{7F00BA4A-742E-42C6-90B7-F0E119FE3362}"/>
              </a:ext>
            </a:extLst>
          </p:cNvPr>
          <p:cNvSpPr/>
          <p:nvPr/>
        </p:nvSpPr>
        <p:spPr>
          <a:xfrm>
            <a:off x="1599875" y="32119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(1,3)</a:t>
            </a:r>
          </a:p>
        </p:txBody>
      </p:sp>
      <p:sp>
        <p:nvSpPr>
          <p:cNvPr id="121" name="Rectangle 120">
            <a:extLst>
              <a:ext uri="{FF2B5EF4-FFF2-40B4-BE49-F238E27FC236}">
                <a16:creationId xmlns:a16="http://schemas.microsoft.com/office/drawing/2014/main" id="{BC1C9D8B-A743-477F-8649-519E5C40A4C6}"/>
              </a:ext>
            </a:extLst>
          </p:cNvPr>
          <p:cNvSpPr/>
          <p:nvPr/>
        </p:nvSpPr>
        <p:spPr>
          <a:xfrm>
            <a:off x="2148515" y="321197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(1,4)</a:t>
            </a:r>
          </a:p>
        </p:txBody>
      </p:sp>
      <p:sp>
        <p:nvSpPr>
          <p:cNvPr id="122" name="Rectangle 121">
            <a:extLst>
              <a:ext uri="{FF2B5EF4-FFF2-40B4-BE49-F238E27FC236}">
                <a16:creationId xmlns:a16="http://schemas.microsoft.com/office/drawing/2014/main" id="{EE94031C-39E1-4257-A123-7A67DEB6E24D}"/>
              </a:ext>
            </a:extLst>
          </p:cNvPr>
          <p:cNvSpPr/>
          <p:nvPr/>
        </p:nvSpPr>
        <p:spPr>
          <a:xfrm>
            <a:off x="502595" y="37606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(2,1)</a:t>
            </a:r>
          </a:p>
        </p:txBody>
      </p:sp>
      <p:sp>
        <p:nvSpPr>
          <p:cNvPr id="123" name="Rectangle 122">
            <a:extLst>
              <a:ext uri="{FF2B5EF4-FFF2-40B4-BE49-F238E27FC236}">
                <a16:creationId xmlns:a16="http://schemas.microsoft.com/office/drawing/2014/main" id="{7818678E-A980-4D0E-A437-0C2C48DD4A17}"/>
              </a:ext>
            </a:extLst>
          </p:cNvPr>
          <p:cNvSpPr/>
          <p:nvPr/>
        </p:nvSpPr>
        <p:spPr>
          <a:xfrm>
            <a:off x="1051235" y="37606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(2,2)</a:t>
            </a:r>
          </a:p>
        </p:txBody>
      </p:sp>
      <p:sp>
        <p:nvSpPr>
          <p:cNvPr id="124" name="Rectangle 123">
            <a:extLst>
              <a:ext uri="{FF2B5EF4-FFF2-40B4-BE49-F238E27FC236}">
                <a16:creationId xmlns:a16="http://schemas.microsoft.com/office/drawing/2014/main" id="{55E4EC9F-D4D6-463A-B791-C186D0FD9CAC}"/>
              </a:ext>
            </a:extLst>
          </p:cNvPr>
          <p:cNvSpPr/>
          <p:nvPr/>
        </p:nvSpPr>
        <p:spPr>
          <a:xfrm>
            <a:off x="1599875" y="37606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(2,3)</a:t>
            </a:r>
          </a:p>
        </p:txBody>
      </p:sp>
      <p:sp>
        <p:nvSpPr>
          <p:cNvPr id="125" name="Rectangle 124">
            <a:extLst>
              <a:ext uri="{FF2B5EF4-FFF2-40B4-BE49-F238E27FC236}">
                <a16:creationId xmlns:a16="http://schemas.microsoft.com/office/drawing/2014/main" id="{160F1279-F23A-4FA9-9EDB-33F74DB9C51A}"/>
              </a:ext>
            </a:extLst>
          </p:cNvPr>
          <p:cNvSpPr/>
          <p:nvPr/>
        </p:nvSpPr>
        <p:spPr>
          <a:xfrm>
            <a:off x="2148515" y="3760616"/>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(2,4)</a:t>
            </a:r>
          </a:p>
        </p:txBody>
      </p:sp>
      <p:sp>
        <p:nvSpPr>
          <p:cNvPr id="126" name="Rectangle 125">
            <a:extLst>
              <a:ext uri="{FF2B5EF4-FFF2-40B4-BE49-F238E27FC236}">
                <a16:creationId xmlns:a16="http://schemas.microsoft.com/office/drawing/2014/main" id="{D37507DB-03C4-4139-A1D7-66036C9C6109}"/>
              </a:ext>
            </a:extLst>
          </p:cNvPr>
          <p:cNvSpPr/>
          <p:nvPr/>
        </p:nvSpPr>
        <p:spPr>
          <a:xfrm>
            <a:off x="502364" y="43077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(3,1)</a:t>
            </a:r>
          </a:p>
        </p:txBody>
      </p:sp>
      <p:sp>
        <p:nvSpPr>
          <p:cNvPr id="127" name="Rectangle 126">
            <a:extLst>
              <a:ext uri="{FF2B5EF4-FFF2-40B4-BE49-F238E27FC236}">
                <a16:creationId xmlns:a16="http://schemas.microsoft.com/office/drawing/2014/main" id="{164E9B8E-EECB-4122-A255-ED965F296D81}"/>
              </a:ext>
            </a:extLst>
          </p:cNvPr>
          <p:cNvSpPr/>
          <p:nvPr/>
        </p:nvSpPr>
        <p:spPr>
          <a:xfrm>
            <a:off x="1051119" y="43077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(3,2)</a:t>
            </a:r>
          </a:p>
        </p:txBody>
      </p:sp>
      <p:sp>
        <p:nvSpPr>
          <p:cNvPr id="128" name="Rectangle 127">
            <a:extLst>
              <a:ext uri="{FF2B5EF4-FFF2-40B4-BE49-F238E27FC236}">
                <a16:creationId xmlns:a16="http://schemas.microsoft.com/office/drawing/2014/main" id="{E631BEE8-7B06-4E4E-BB74-81FD0FFA3FA4}"/>
              </a:ext>
            </a:extLst>
          </p:cNvPr>
          <p:cNvSpPr/>
          <p:nvPr/>
        </p:nvSpPr>
        <p:spPr>
          <a:xfrm>
            <a:off x="1599759" y="43077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(3,3)</a:t>
            </a:r>
          </a:p>
        </p:txBody>
      </p:sp>
      <p:sp>
        <p:nvSpPr>
          <p:cNvPr id="129" name="Rectangle 128">
            <a:extLst>
              <a:ext uri="{FF2B5EF4-FFF2-40B4-BE49-F238E27FC236}">
                <a16:creationId xmlns:a16="http://schemas.microsoft.com/office/drawing/2014/main" id="{6A022441-B16C-46B6-AE7B-FDE8B1F834DF}"/>
              </a:ext>
            </a:extLst>
          </p:cNvPr>
          <p:cNvSpPr/>
          <p:nvPr/>
        </p:nvSpPr>
        <p:spPr>
          <a:xfrm>
            <a:off x="2148283" y="4307773"/>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(3,4)</a:t>
            </a:r>
          </a:p>
        </p:txBody>
      </p:sp>
      <p:sp>
        <p:nvSpPr>
          <p:cNvPr id="130" name="Rectangle 129">
            <a:extLst>
              <a:ext uri="{FF2B5EF4-FFF2-40B4-BE49-F238E27FC236}">
                <a16:creationId xmlns:a16="http://schemas.microsoft.com/office/drawing/2014/main" id="{9DCE4F72-ACC4-4829-AD48-2777CC387219}"/>
              </a:ext>
            </a:extLst>
          </p:cNvPr>
          <p:cNvSpPr/>
          <p:nvPr/>
        </p:nvSpPr>
        <p:spPr>
          <a:xfrm>
            <a:off x="502247" y="48549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(4,1)</a:t>
            </a:r>
          </a:p>
        </p:txBody>
      </p:sp>
      <p:sp>
        <p:nvSpPr>
          <p:cNvPr id="131" name="Rectangle 130">
            <a:extLst>
              <a:ext uri="{FF2B5EF4-FFF2-40B4-BE49-F238E27FC236}">
                <a16:creationId xmlns:a16="http://schemas.microsoft.com/office/drawing/2014/main" id="{4B279688-35FF-433D-9D19-8BA46F318D5C}"/>
              </a:ext>
            </a:extLst>
          </p:cNvPr>
          <p:cNvSpPr/>
          <p:nvPr/>
        </p:nvSpPr>
        <p:spPr>
          <a:xfrm>
            <a:off x="1050655" y="48549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(4,2)</a:t>
            </a:r>
          </a:p>
        </p:txBody>
      </p:sp>
      <p:sp>
        <p:nvSpPr>
          <p:cNvPr id="132" name="Rectangle 131">
            <a:extLst>
              <a:ext uri="{FF2B5EF4-FFF2-40B4-BE49-F238E27FC236}">
                <a16:creationId xmlns:a16="http://schemas.microsoft.com/office/drawing/2014/main" id="{4592CAA0-8184-4FF2-BC8D-8985CB988B64}"/>
              </a:ext>
            </a:extLst>
          </p:cNvPr>
          <p:cNvSpPr/>
          <p:nvPr/>
        </p:nvSpPr>
        <p:spPr>
          <a:xfrm>
            <a:off x="1598946" y="48549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(4,3)</a:t>
            </a:r>
          </a:p>
        </p:txBody>
      </p:sp>
      <p:sp>
        <p:nvSpPr>
          <p:cNvPr id="133" name="Rectangle 132">
            <a:extLst>
              <a:ext uri="{FF2B5EF4-FFF2-40B4-BE49-F238E27FC236}">
                <a16:creationId xmlns:a16="http://schemas.microsoft.com/office/drawing/2014/main" id="{111E4A5F-FE24-4036-8441-557E061F5D0E}"/>
              </a:ext>
            </a:extLst>
          </p:cNvPr>
          <p:cNvSpPr/>
          <p:nvPr/>
        </p:nvSpPr>
        <p:spPr>
          <a:xfrm>
            <a:off x="2148283" y="4854930"/>
            <a:ext cx="548640" cy="54864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(4,4)</a:t>
            </a:r>
          </a:p>
        </p:txBody>
      </p:sp>
      <p:sp>
        <p:nvSpPr>
          <p:cNvPr id="153" name="Title 1">
            <a:extLst>
              <a:ext uri="{FF2B5EF4-FFF2-40B4-BE49-F238E27FC236}">
                <a16:creationId xmlns:a16="http://schemas.microsoft.com/office/drawing/2014/main" id="{E67E05C1-8E2A-4C3F-9CC1-44E96194F1F8}"/>
              </a:ext>
            </a:extLst>
          </p:cNvPr>
          <p:cNvSpPr txBox="1">
            <a:spLocks/>
          </p:cNvSpPr>
          <p:nvPr/>
        </p:nvSpPr>
        <p:spPr bwMode="auto">
          <a:xfrm>
            <a:off x="182775" y="175657"/>
            <a:ext cx="9976104"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lvl1pPr algn="l" rtl="0" fontAlgn="base">
              <a:lnSpc>
                <a:spcPct val="90000"/>
              </a:lnSpc>
              <a:spcBef>
                <a:spcPct val="0"/>
              </a:spcBef>
              <a:spcAft>
                <a:spcPct val="0"/>
              </a:spcAft>
              <a:defRPr sz="3600" b="0" i="0" u="none" cap="all" baseline="0">
                <a:solidFill>
                  <a:schemeClr val="bg1"/>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a:lstStyle>
          <a:p>
            <a:pPr defTabSz="914400"/>
            <a:r>
              <a:rPr lang="en-US" kern="0"/>
              <a:t>Gang Worker vector</a:t>
            </a:r>
            <a:endParaRPr lang="en-US" kern="0" dirty="0"/>
          </a:p>
        </p:txBody>
      </p:sp>
      <p:sp>
        <p:nvSpPr>
          <p:cNvPr id="186" name="Rectangle 185">
            <a:extLst>
              <a:ext uri="{FF2B5EF4-FFF2-40B4-BE49-F238E27FC236}">
                <a16:creationId xmlns:a16="http://schemas.microsoft.com/office/drawing/2014/main" id="{60507490-A830-40EC-BAD0-395D7851180D}"/>
              </a:ext>
            </a:extLst>
          </p:cNvPr>
          <p:cNvSpPr/>
          <p:nvPr/>
        </p:nvSpPr>
        <p:spPr>
          <a:xfrm>
            <a:off x="4908785" y="3206254"/>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(3,1)</a:t>
            </a:r>
          </a:p>
        </p:txBody>
      </p:sp>
      <p:sp>
        <p:nvSpPr>
          <p:cNvPr id="187" name="Rectangle 186">
            <a:extLst>
              <a:ext uri="{FF2B5EF4-FFF2-40B4-BE49-F238E27FC236}">
                <a16:creationId xmlns:a16="http://schemas.microsoft.com/office/drawing/2014/main" id="{A86487E5-0298-4214-A767-CE19A71334D1}"/>
              </a:ext>
            </a:extLst>
          </p:cNvPr>
          <p:cNvSpPr/>
          <p:nvPr/>
        </p:nvSpPr>
        <p:spPr>
          <a:xfrm>
            <a:off x="5466249" y="3206254"/>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(3,2)</a:t>
            </a:r>
          </a:p>
        </p:txBody>
      </p:sp>
      <p:sp>
        <p:nvSpPr>
          <p:cNvPr id="188" name="Rectangle 187">
            <a:extLst>
              <a:ext uri="{FF2B5EF4-FFF2-40B4-BE49-F238E27FC236}">
                <a16:creationId xmlns:a16="http://schemas.microsoft.com/office/drawing/2014/main" id="{88C42338-38BD-4953-9D7B-A4518D8D2314}"/>
              </a:ext>
            </a:extLst>
          </p:cNvPr>
          <p:cNvSpPr/>
          <p:nvPr/>
        </p:nvSpPr>
        <p:spPr>
          <a:xfrm>
            <a:off x="6014889" y="3206254"/>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(3,3)</a:t>
            </a:r>
          </a:p>
        </p:txBody>
      </p:sp>
      <p:sp>
        <p:nvSpPr>
          <p:cNvPr id="189" name="Rectangle 188">
            <a:extLst>
              <a:ext uri="{FF2B5EF4-FFF2-40B4-BE49-F238E27FC236}">
                <a16:creationId xmlns:a16="http://schemas.microsoft.com/office/drawing/2014/main" id="{5C71569C-75BB-4ADF-BA16-41A3183C866A}"/>
              </a:ext>
            </a:extLst>
          </p:cNvPr>
          <p:cNvSpPr/>
          <p:nvPr/>
        </p:nvSpPr>
        <p:spPr>
          <a:xfrm>
            <a:off x="6572122" y="3206254"/>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(3,4)</a:t>
            </a:r>
          </a:p>
        </p:txBody>
      </p:sp>
      <p:sp>
        <p:nvSpPr>
          <p:cNvPr id="190" name="Rectangle 189">
            <a:extLst>
              <a:ext uri="{FF2B5EF4-FFF2-40B4-BE49-F238E27FC236}">
                <a16:creationId xmlns:a16="http://schemas.microsoft.com/office/drawing/2014/main" id="{51397B14-23C6-4854-8709-00B5FBE12D01}"/>
              </a:ext>
            </a:extLst>
          </p:cNvPr>
          <p:cNvSpPr/>
          <p:nvPr/>
        </p:nvSpPr>
        <p:spPr>
          <a:xfrm>
            <a:off x="7129355"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(4,1)</a:t>
            </a:r>
          </a:p>
        </p:txBody>
      </p:sp>
      <p:sp>
        <p:nvSpPr>
          <p:cNvPr id="191" name="Rectangle 190">
            <a:extLst>
              <a:ext uri="{FF2B5EF4-FFF2-40B4-BE49-F238E27FC236}">
                <a16:creationId xmlns:a16="http://schemas.microsoft.com/office/drawing/2014/main" id="{3B6C3E97-ED83-431B-8ED4-261BC754D939}"/>
              </a:ext>
            </a:extLst>
          </p:cNvPr>
          <p:cNvSpPr/>
          <p:nvPr/>
        </p:nvSpPr>
        <p:spPr>
          <a:xfrm>
            <a:off x="7686472"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(4,2)</a:t>
            </a:r>
          </a:p>
        </p:txBody>
      </p:sp>
      <p:sp>
        <p:nvSpPr>
          <p:cNvPr id="192" name="Rectangle 191">
            <a:extLst>
              <a:ext uri="{FF2B5EF4-FFF2-40B4-BE49-F238E27FC236}">
                <a16:creationId xmlns:a16="http://schemas.microsoft.com/office/drawing/2014/main" id="{52F2A0D3-FFC5-4231-8CB0-2026AC7C10C1}"/>
              </a:ext>
            </a:extLst>
          </p:cNvPr>
          <p:cNvSpPr/>
          <p:nvPr/>
        </p:nvSpPr>
        <p:spPr>
          <a:xfrm>
            <a:off x="8243472"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(4,3)</a:t>
            </a:r>
          </a:p>
        </p:txBody>
      </p:sp>
      <p:sp>
        <p:nvSpPr>
          <p:cNvPr id="193" name="Rectangle 192">
            <a:extLst>
              <a:ext uri="{FF2B5EF4-FFF2-40B4-BE49-F238E27FC236}">
                <a16:creationId xmlns:a16="http://schemas.microsoft.com/office/drawing/2014/main" id="{DA2715C5-D96D-43AB-9A7A-DFC5BC5B78D2}"/>
              </a:ext>
            </a:extLst>
          </p:cNvPr>
          <p:cNvSpPr/>
          <p:nvPr/>
        </p:nvSpPr>
        <p:spPr>
          <a:xfrm>
            <a:off x="8801518"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(4,4)</a:t>
            </a:r>
          </a:p>
        </p:txBody>
      </p:sp>
      <p:sp>
        <p:nvSpPr>
          <p:cNvPr id="194" name="Title 1">
            <a:extLst>
              <a:ext uri="{FF2B5EF4-FFF2-40B4-BE49-F238E27FC236}">
                <a16:creationId xmlns:a16="http://schemas.microsoft.com/office/drawing/2014/main" id="{887EDFA7-3808-48D1-A659-601C05B579BC}"/>
              </a:ext>
            </a:extLst>
          </p:cNvPr>
          <p:cNvSpPr txBox="1">
            <a:spLocks/>
          </p:cNvSpPr>
          <p:nvPr/>
        </p:nvSpPr>
        <p:spPr bwMode="auto">
          <a:xfrm>
            <a:off x="182775" y="175657"/>
            <a:ext cx="9976104"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lvl1pPr algn="l" rtl="0" fontAlgn="base">
              <a:lnSpc>
                <a:spcPct val="90000"/>
              </a:lnSpc>
              <a:spcBef>
                <a:spcPct val="0"/>
              </a:spcBef>
              <a:spcAft>
                <a:spcPct val="0"/>
              </a:spcAft>
              <a:defRPr sz="3600" b="0" i="0" u="none" cap="all" baseline="0">
                <a:solidFill>
                  <a:schemeClr val="bg1"/>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a:lstStyle>
          <a:p>
            <a:pPr defTabSz="914400"/>
            <a:r>
              <a:rPr lang="en-US" kern="0"/>
              <a:t>Gang Worker vector</a:t>
            </a:r>
            <a:endParaRPr lang="en-US" kern="0" dirty="0"/>
          </a:p>
        </p:txBody>
      </p:sp>
      <p:sp>
        <p:nvSpPr>
          <p:cNvPr id="195" name="Rectangle 194">
            <a:extLst>
              <a:ext uri="{FF2B5EF4-FFF2-40B4-BE49-F238E27FC236}">
                <a16:creationId xmlns:a16="http://schemas.microsoft.com/office/drawing/2014/main" id="{45B76123-401C-4689-8FA9-C709B60D4164}"/>
              </a:ext>
            </a:extLst>
          </p:cNvPr>
          <p:cNvSpPr/>
          <p:nvPr/>
        </p:nvSpPr>
        <p:spPr>
          <a:xfrm>
            <a:off x="502247" y="3209115"/>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(1,1)</a:t>
            </a:r>
          </a:p>
        </p:txBody>
      </p:sp>
      <p:sp>
        <p:nvSpPr>
          <p:cNvPr id="196" name="Rectangle 195">
            <a:extLst>
              <a:ext uri="{FF2B5EF4-FFF2-40B4-BE49-F238E27FC236}">
                <a16:creationId xmlns:a16="http://schemas.microsoft.com/office/drawing/2014/main" id="{70A9310C-76CF-4081-AD3A-73327A28D033}"/>
              </a:ext>
            </a:extLst>
          </p:cNvPr>
          <p:cNvSpPr/>
          <p:nvPr/>
        </p:nvSpPr>
        <p:spPr>
          <a:xfrm>
            <a:off x="1050887" y="3209115"/>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(1,2)</a:t>
            </a:r>
          </a:p>
        </p:txBody>
      </p:sp>
      <p:sp>
        <p:nvSpPr>
          <p:cNvPr id="197" name="Rectangle 196">
            <a:extLst>
              <a:ext uri="{FF2B5EF4-FFF2-40B4-BE49-F238E27FC236}">
                <a16:creationId xmlns:a16="http://schemas.microsoft.com/office/drawing/2014/main" id="{186F7544-2CF4-474C-A5B5-3742F3E84547}"/>
              </a:ext>
            </a:extLst>
          </p:cNvPr>
          <p:cNvSpPr/>
          <p:nvPr/>
        </p:nvSpPr>
        <p:spPr>
          <a:xfrm>
            <a:off x="1599527" y="3209115"/>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(1,3)</a:t>
            </a:r>
          </a:p>
        </p:txBody>
      </p:sp>
      <p:sp>
        <p:nvSpPr>
          <p:cNvPr id="198" name="Rectangle 197">
            <a:extLst>
              <a:ext uri="{FF2B5EF4-FFF2-40B4-BE49-F238E27FC236}">
                <a16:creationId xmlns:a16="http://schemas.microsoft.com/office/drawing/2014/main" id="{E374FF77-EAC9-41E4-A1C8-1958E5A91EFD}"/>
              </a:ext>
            </a:extLst>
          </p:cNvPr>
          <p:cNvSpPr/>
          <p:nvPr/>
        </p:nvSpPr>
        <p:spPr>
          <a:xfrm>
            <a:off x="2148167" y="3209115"/>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(1,4)</a:t>
            </a:r>
          </a:p>
        </p:txBody>
      </p:sp>
      <p:sp>
        <p:nvSpPr>
          <p:cNvPr id="199" name="Rectangle 198">
            <a:extLst>
              <a:ext uri="{FF2B5EF4-FFF2-40B4-BE49-F238E27FC236}">
                <a16:creationId xmlns:a16="http://schemas.microsoft.com/office/drawing/2014/main" id="{C766BDA6-95AF-4188-9541-54A312BD230C}"/>
              </a:ext>
            </a:extLst>
          </p:cNvPr>
          <p:cNvSpPr/>
          <p:nvPr/>
        </p:nvSpPr>
        <p:spPr>
          <a:xfrm>
            <a:off x="2696807"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(2,1)</a:t>
            </a:r>
          </a:p>
        </p:txBody>
      </p:sp>
      <p:sp>
        <p:nvSpPr>
          <p:cNvPr id="200" name="Rectangle 199">
            <a:extLst>
              <a:ext uri="{FF2B5EF4-FFF2-40B4-BE49-F238E27FC236}">
                <a16:creationId xmlns:a16="http://schemas.microsoft.com/office/drawing/2014/main" id="{611FB2F8-5A84-4D68-B5F0-E7FE9E8A684F}"/>
              </a:ext>
            </a:extLst>
          </p:cNvPr>
          <p:cNvSpPr/>
          <p:nvPr/>
        </p:nvSpPr>
        <p:spPr>
          <a:xfrm>
            <a:off x="3245447"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(2,2)</a:t>
            </a:r>
          </a:p>
        </p:txBody>
      </p:sp>
      <p:sp>
        <p:nvSpPr>
          <p:cNvPr id="201" name="Rectangle 200">
            <a:extLst>
              <a:ext uri="{FF2B5EF4-FFF2-40B4-BE49-F238E27FC236}">
                <a16:creationId xmlns:a16="http://schemas.microsoft.com/office/drawing/2014/main" id="{32F85756-211D-4B9F-8AE4-2AF9489ECEC1}"/>
              </a:ext>
            </a:extLst>
          </p:cNvPr>
          <p:cNvSpPr/>
          <p:nvPr/>
        </p:nvSpPr>
        <p:spPr>
          <a:xfrm>
            <a:off x="3802796"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(2,3)</a:t>
            </a:r>
          </a:p>
        </p:txBody>
      </p:sp>
      <p:sp>
        <p:nvSpPr>
          <p:cNvPr id="202" name="Rectangle 201">
            <a:extLst>
              <a:ext uri="{FF2B5EF4-FFF2-40B4-BE49-F238E27FC236}">
                <a16:creationId xmlns:a16="http://schemas.microsoft.com/office/drawing/2014/main" id="{24A6BD10-1AC0-4758-BCF0-85FA253ECE68}"/>
              </a:ext>
            </a:extLst>
          </p:cNvPr>
          <p:cNvSpPr/>
          <p:nvPr/>
        </p:nvSpPr>
        <p:spPr>
          <a:xfrm>
            <a:off x="4351436" y="3215068"/>
            <a:ext cx="548640" cy="548640"/>
          </a:xfrm>
          <a:prstGeom prst="rect">
            <a:avLst/>
          </a:prstGeom>
          <a:solidFill>
            <a:srgbClr val="0080A7"/>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ysClr val="windowText" lastClr="000000"/>
                </a:solidFill>
              </a:rPr>
              <a:t>(2,4)</a:t>
            </a:r>
          </a:p>
        </p:txBody>
      </p:sp>
      <p:sp>
        <p:nvSpPr>
          <p:cNvPr id="203" name="Rounded Rectangle 5">
            <a:extLst>
              <a:ext uri="{FF2B5EF4-FFF2-40B4-BE49-F238E27FC236}">
                <a16:creationId xmlns:a16="http://schemas.microsoft.com/office/drawing/2014/main" id="{090AA2D7-F379-487D-A4FC-C05D6232FDBB}"/>
              </a:ext>
            </a:extLst>
          </p:cNvPr>
          <p:cNvSpPr/>
          <p:nvPr/>
        </p:nvSpPr>
        <p:spPr>
          <a:xfrm>
            <a:off x="502247" y="3206254"/>
            <a:ext cx="4397132" cy="551501"/>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04" name="Rounded Rectangle 5">
            <a:extLst>
              <a:ext uri="{FF2B5EF4-FFF2-40B4-BE49-F238E27FC236}">
                <a16:creationId xmlns:a16="http://schemas.microsoft.com/office/drawing/2014/main" id="{A8F8C025-70AD-4D2E-BEA1-3C74304AB7A8}"/>
              </a:ext>
            </a:extLst>
          </p:cNvPr>
          <p:cNvSpPr/>
          <p:nvPr/>
        </p:nvSpPr>
        <p:spPr>
          <a:xfrm>
            <a:off x="4908088" y="3215068"/>
            <a:ext cx="4442071" cy="551501"/>
          </a:xfrm>
          <a:prstGeom prst="roundRect">
            <a:avLst/>
          </a:prstGeom>
          <a:noFill/>
          <a:ln w="3175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sp>
        <p:nvSpPr>
          <p:cNvPr id="205" name="Content Placeholder 2">
            <a:extLst>
              <a:ext uri="{FF2B5EF4-FFF2-40B4-BE49-F238E27FC236}">
                <a16:creationId xmlns:a16="http://schemas.microsoft.com/office/drawing/2014/main" id="{F3B73C2E-11C4-4B9B-AFF7-CFDCC407C7D7}"/>
              </a:ext>
            </a:extLst>
          </p:cNvPr>
          <p:cNvSpPr txBox="1">
            <a:spLocks/>
          </p:cNvSpPr>
          <p:nvPr/>
        </p:nvSpPr>
        <p:spPr>
          <a:xfrm>
            <a:off x="5750584" y="3877300"/>
            <a:ext cx="3599574" cy="1973162"/>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dirty="0"/>
              <a:t>The </a:t>
            </a:r>
            <a:r>
              <a:rPr lang="en-US" b="1" dirty="0">
                <a:solidFill>
                  <a:srgbClr val="0C4E9B"/>
                </a:solidFill>
              </a:rPr>
              <a:t>collapse clause </a:t>
            </a:r>
            <a:r>
              <a:rPr lang="en-US" dirty="0"/>
              <a:t>allows us to combine two small loops into a larger one</a:t>
            </a:r>
          </a:p>
          <a:p>
            <a:r>
              <a:rPr lang="en-US" dirty="0"/>
              <a:t>This exposes </a:t>
            </a:r>
            <a:r>
              <a:rPr lang="en-US" b="1" dirty="0">
                <a:solidFill>
                  <a:srgbClr val="0C4E9B"/>
                </a:solidFill>
              </a:rPr>
              <a:t>additional parallelism, </a:t>
            </a:r>
            <a:r>
              <a:rPr lang="en-US" dirty="0"/>
              <a:t>and allows us to use a </a:t>
            </a:r>
            <a:r>
              <a:rPr lang="en-US" b="1" dirty="0">
                <a:solidFill>
                  <a:srgbClr val="0C4E9B"/>
                </a:solidFill>
              </a:rPr>
              <a:t>longer vector</a:t>
            </a:r>
          </a:p>
        </p:txBody>
      </p:sp>
    </p:spTree>
    <p:extLst>
      <p:ext uri="{BB962C8B-B14F-4D97-AF65-F5344CB8AC3E}">
        <p14:creationId xmlns:p14="http://schemas.microsoft.com/office/powerpoint/2010/main" val="3705154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fade">
                                      <p:cBhvr>
                                        <p:cTn id="7" dur="500"/>
                                        <p:tgtEl>
                                          <p:spTgt spid="9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decel="50000" fill="hold" grpId="0" nodeType="clickEffect">
                                  <p:stCondLst>
                                    <p:cond delay="0"/>
                                  </p:stCondLst>
                                  <p:childTnLst>
                                    <p:animMotion origin="layout" path="M 3.47222E-6 -0.00153 L 0.20052 -0.09026 " pathEditMode="fixed" rAng="0" ptsTypes="AA">
                                      <p:cBhvr>
                                        <p:cTn id="11" dur="2000" fill="hold"/>
                                        <p:tgtEl>
                                          <p:spTgt spid="122"/>
                                        </p:tgtEl>
                                        <p:attrNameLst>
                                          <p:attrName>ppt_x</p:attrName>
                                          <p:attrName>ppt_y</p:attrName>
                                        </p:attrNameLst>
                                      </p:cBhvr>
                                      <p:rCtr x="10026" y="-4450"/>
                                    </p:animMotion>
                                  </p:childTnLst>
                                </p:cTn>
                              </p:par>
                              <p:par>
                                <p:cTn id="12" presetID="42" presetClass="path" presetSubtype="0" accel="50000" decel="50000" fill="hold" grpId="0" nodeType="withEffect">
                                  <p:stCondLst>
                                    <p:cond delay="0"/>
                                  </p:stCondLst>
                                  <p:childTnLst>
                                    <p:animMotion origin="layout" path="M -4.39815E-6 -0.00153 L 0.20038 -0.09026 " pathEditMode="fixed" rAng="0" ptsTypes="AA">
                                      <p:cBhvr>
                                        <p:cTn id="13" dur="2000" fill="hold"/>
                                        <p:tgtEl>
                                          <p:spTgt spid="123"/>
                                        </p:tgtEl>
                                        <p:attrNameLst>
                                          <p:attrName>ppt_x</p:attrName>
                                          <p:attrName>ppt_y</p:attrName>
                                        </p:attrNameLst>
                                      </p:cBhvr>
                                      <p:rCtr x="10012" y="-4450"/>
                                    </p:animMotion>
                                  </p:childTnLst>
                                </p:cTn>
                              </p:par>
                              <p:par>
                                <p:cTn id="14" presetID="42" presetClass="path" presetSubtype="0" accel="50000" decel="50000" fill="hold" grpId="0" nodeType="withEffect">
                                  <p:stCondLst>
                                    <p:cond delay="0"/>
                                  </p:stCondLst>
                                  <p:childTnLst>
                                    <p:animMotion origin="layout" path="M 2.40741E-6 -0.00153 L 0.20124 -0.09026 " pathEditMode="fixed" rAng="0" ptsTypes="AA">
                                      <p:cBhvr>
                                        <p:cTn id="15" dur="2000" fill="hold"/>
                                        <p:tgtEl>
                                          <p:spTgt spid="124"/>
                                        </p:tgtEl>
                                        <p:attrNameLst>
                                          <p:attrName>ppt_x</p:attrName>
                                          <p:attrName>ppt_y</p:attrName>
                                        </p:attrNameLst>
                                      </p:cBhvr>
                                      <p:rCtr x="10055" y="-4450"/>
                                    </p:animMotion>
                                  </p:childTnLst>
                                </p:cTn>
                              </p:par>
                              <p:par>
                                <p:cTn id="16" presetID="42" presetClass="path" presetSubtype="0" accel="50000" decel="50000" fill="hold" grpId="0" nodeType="withEffect">
                                  <p:stCondLst>
                                    <p:cond delay="0"/>
                                  </p:stCondLst>
                                  <p:childTnLst>
                                    <p:animMotion origin="layout" path="M 4.53704E-6 -0.00153 L 0.20153 -0.09026 " pathEditMode="fixed" rAng="0" ptsTypes="AA">
                                      <p:cBhvr>
                                        <p:cTn id="17" dur="2000" fill="hold"/>
                                        <p:tgtEl>
                                          <p:spTgt spid="125"/>
                                        </p:tgtEl>
                                        <p:attrNameLst>
                                          <p:attrName>ppt_x</p:attrName>
                                          <p:attrName>ppt_y</p:attrName>
                                        </p:attrNameLst>
                                      </p:cBhvr>
                                      <p:rCtr x="10069" y="-4450"/>
                                    </p:animMotion>
                                  </p:childTnLst>
                                </p:cTn>
                              </p:par>
                              <p:par>
                                <p:cTn id="18" presetID="42" presetClass="path" presetSubtype="0" accel="50000" decel="50000" fill="hold" grpId="0" nodeType="withEffect">
                                  <p:stCondLst>
                                    <p:cond delay="0"/>
                                  </p:stCondLst>
                                  <p:childTnLst>
                                    <p:animMotion origin="layout" path="M 3.47222E-6 -0.00153 L 0.40191 -0.17899 " pathEditMode="fixed" rAng="0" ptsTypes="AA">
                                      <p:cBhvr>
                                        <p:cTn id="19" dur="2000" fill="hold"/>
                                        <p:tgtEl>
                                          <p:spTgt spid="126"/>
                                        </p:tgtEl>
                                        <p:attrNameLst>
                                          <p:attrName>ppt_x</p:attrName>
                                          <p:attrName>ppt_y</p:attrName>
                                        </p:attrNameLst>
                                      </p:cBhvr>
                                      <p:rCtr x="20095" y="-8873"/>
                                    </p:animMotion>
                                  </p:childTnLst>
                                </p:cTn>
                              </p:par>
                              <p:par>
                                <p:cTn id="20" presetID="42" presetClass="path" presetSubtype="0" accel="50000" decel="50000" fill="hold" grpId="0" nodeType="withEffect">
                                  <p:stCondLst>
                                    <p:cond delay="0"/>
                                  </p:stCondLst>
                                  <p:childTnLst>
                                    <p:animMotion origin="layout" path="M -4.39815E-6 -0.00153 L 0.4022 -0.17899 " pathEditMode="fixed" rAng="0" ptsTypes="AA">
                                      <p:cBhvr>
                                        <p:cTn id="21" dur="2000" fill="hold"/>
                                        <p:tgtEl>
                                          <p:spTgt spid="127"/>
                                        </p:tgtEl>
                                        <p:attrNameLst>
                                          <p:attrName>ppt_x</p:attrName>
                                          <p:attrName>ppt_y</p:attrName>
                                        </p:attrNameLst>
                                      </p:cBhvr>
                                      <p:rCtr x="20110" y="-8873"/>
                                    </p:animMotion>
                                  </p:childTnLst>
                                </p:cTn>
                              </p:par>
                              <p:par>
                                <p:cTn id="22" presetID="42" presetClass="path" presetSubtype="0" accel="50000" decel="50000" fill="hold" grpId="0" nodeType="withEffect">
                                  <p:stCondLst>
                                    <p:cond delay="0"/>
                                  </p:stCondLst>
                                  <p:childTnLst>
                                    <p:animMotion origin="layout" path="M 2.40741E-6 -0.00153 L 0.4022 -0.17899 " pathEditMode="fixed" rAng="0" ptsTypes="AA">
                                      <p:cBhvr>
                                        <p:cTn id="23" dur="2000" fill="hold"/>
                                        <p:tgtEl>
                                          <p:spTgt spid="128"/>
                                        </p:tgtEl>
                                        <p:attrNameLst>
                                          <p:attrName>ppt_x</p:attrName>
                                          <p:attrName>ppt_y</p:attrName>
                                        </p:attrNameLst>
                                      </p:cBhvr>
                                      <p:rCtr x="20110" y="-8873"/>
                                    </p:animMotion>
                                  </p:childTnLst>
                                </p:cTn>
                              </p:par>
                              <p:par>
                                <p:cTn id="24" presetID="42" presetClass="path" presetSubtype="0" accel="50000" decel="50000" fill="hold" grpId="0" nodeType="withEffect">
                                  <p:stCondLst>
                                    <p:cond delay="0"/>
                                  </p:stCondLst>
                                  <p:childTnLst>
                                    <p:animMotion origin="layout" path="M 4.53704E-6 -0.00153 L 0.40292 -0.17899 " pathEditMode="fixed" rAng="0" ptsTypes="AA">
                                      <p:cBhvr>
                                        <p:cTn id="25" dur="2000" fill="hold"/>
                                        <p:tgtEl>
                                          <p:spTgt spid="129"/>
                                        </p:tgtEl>
                                        <p:attrNameLst>
                                          <p:attrName>ppt_x</p:attrName>
                                          <p:attrName>ppt_y</p:attrName>
                                        </p:attrNameLst>
                                      </p:cBhvr>
                                      <p:rCtr x="20139" y="-8873"/>
                                    </p:animMotion>
                                  </p:childTnLst>
                                </p:cTn>
                              </p:par>
                              <p:par>
                                <p:cTn id="26" presetID="42" presetClass="path" presetSubtype="0" accel="50000" decel="50000" fill="hold" grpId="0" nodeType="withEffect">
                                  <p:stCondLst>
                                    <p:cond delay="0"/>
                                  </p:stCondLst>
                                  <p:childTnLst>
                                    <p:animMotion origin="layout" path="M 3.47222E-6 -0.00153 L 0.60373 -0.26773 " pathEditMode="fixed" rAng="0" ptsTypes="AA">
                                      <p:cBhvr>
                                        <p:cTn id="27" dur="2000" fill="hold"/>
                                        <p:tgtEl>
                                          <p:spTgt spid="130"/>
                                        </p:tgtEl>
                                        <p:attrNameLst>
                                          <p:attrName>ppt_x</p:attrName>
                                          <p:attrName>ppt_y</p:attrName>
                                        </p:attrNameLst>
                                      </p:cBhvr>
                                      <p:rCtr x="30179" y="-13323"/>
                                    </p:animMotion>
                                  </p:childTnLst>
                                </p:cTn>
                              </p:par>
                              <p:par>
                                <p:cTn id="28" presetID="42" presetClass="path" presetSubtype="0" accel="50000" decel="50000" fill="hold" grpId="0" nodeType="withEffect">
                                  <p:stCondLst>
                                    <p:cond delay="0"/>
                                  </p:stCondLst>
                                  <p:childTnLst>
                                    <p:animMotion origin="layout" path="M 2.77778E-7 -0.00153 L 0.60417 -0.26773 " pathEditMode="fixed" rAng="0" ptsTypes="AA">
                                      <p:cBhvr>
                                        <p:cTn id="29" dur="2000" fill="hold"/>
                                        <p:tgtEl>
                                          <p:spTgt spid="131"/>
                                        </p:tgtEl>
                                        <p:attrNameLst>
                                          <p:attrName>ppt_x</p:attrName>
                                          <p:attrName>ppt_y</p:attrName>
                                        </p:attrNameLst>
                                      </p:cBhvr>
                                      <p:rCtr x="30208" y="-13323"/>
                                    </p:animMotion>
                                  </p:childTnLst>
                                </p:cTn>
                              </p:par>
                              <p:par>
                                <p:cTn id="30" presetID="42" presetClass="path" presetSubtype="0" accel="50000" decel="50000" fill="hold" grpId="0" nodeType="withEffect">
                                  <p:stCondLst>
                                    <p:cond delay="0"/>
                                  </p:stCondLst>
                                  <p:childTnLst>
                                    <p:animMotion origin="layout" path="M 2.40741E-6 -0.00153 L 0.60489 -0.26773 " pathEditMode="fixed" rAng="0" ptsTypes="AA">
                                      <p:cBhvr>
                                        <p:cTn id="31" dur="2000" fill="hold"/>
                                        <p:tgtEl>
                                          <p:spTgt spid="132"/>
                                        </p:tgtEl>
                                        <p:attrNameLst>
                                          <p:attrName>ppt_x</p:attrName>
                                          <p:attrName>ppt_y</p:attrName>
                                        </p:attrNameLst>
                                      </p:cBhvr>
                                      <p:rCtr x="30237" y="-13323"/>
                                    </p:animMotion>
                                  </p:childTnLst>
                                </p:cTn>
                              </p:par>
                              <p:par>
                                <p:cTn id="32" presetID="42" presetClass="path" presetSubtype="0" accel="50000" decel="50000" fill="hold" grpId="0" nodeType="withEffect">
                                  <p:stCondLst>
                                    <p:cond delay="0"/>
                                  </p:stCondLst>
                                  <p:childTnLst>
                                    <p:animMotion origin="layout" path="M 4.53704E-6 -0.00153 L 0.60604 -0.26773 " pathEditMode="fixed" rAng="0" ptsTypes="AA">
                                      <p:cBhvr>
                                        <p:cTn id="33" dur="2000" fill="hold"/>
                                        <p:tgtEl>
                                          <p:spTgt spid="133"/>
                                        </p:tgtEl>
                                        <p:attrNameLst>
                                          <p:attrName>ppt_x</p:attrName>
                                          <p:attrName>ppt_y</p:attrName>
                                        </p:attrNameLst>
                                      </p:cBhvr>
                                      <p:rCtr x="30295" y="-13323"/>
                                    </p:animMotion>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03"/>
                                        </p:tgtEl>
                                        <p:attrNameLst>
                                          <p:attrName>style.visibility</p:attrName>
                                        </p:attrNameLst>
                                      </p:cBhvr>
                                      <p:to>
                                        <p:strVal val="visible"/>
                                      </p:to>
                                    </p:set>
                                    <p:animEffect transition="in" filter="fade">
                                      <p:cBhvr>
                                        <p:cTn id="38" dur="500"/>
                                        <p:tgtEl>
                                          <p:spTgt spid="203"/>
                                        </p:tgtEl>
                                      </p:cBhvr>
                                    </p:animEffect>
                                  </p:childTnLst>
                                </p:cTn>
                              </p:par>
                            </p:childTnLst>
                          </p:cTn>
                        </p:par>
                        <p:par>
                          <p:cTn id="39" fill="hold">
                            <p:stCondLst>
                              <p:cond delay="500"/>
                            </p:stCondLst>
                            <p:childTnLst>
                              <p:par>
                                <p:cTn id="40" presetID="10" presetClass="entr" presetSubtype="0" fill="hold" grpId="0" nodeType="afterEffect">
                                  <p:stCondLst>
                                    <p:cond delay="0"/>
                                  </p:stCondLst>
                                  <p:childTnLst>
                                    <p:set>
                                      <p:cBhvr>
                                        <p:cTn id="41" dur="1" fill="hold">
                                          <p:stCondLst>
                                            <p:cond delay="0"/>
                                          </p:stCondLst>
                                        </p:cTn>
                                        <p:tgtEl>
                                          <p:spTgt spid="195"/>
                                        </p:tgtEl>
                                        <p:attrNameLst>
                                          <p:attrName>style.visibility</p:attrName>
                                        </p:attrNameLst>
                                      </p:cBhvr>
                                      <p:to>
                                        <p:strVal val="visible"/>
                                      </p:to>
                                    </p:set>
                                    <p:animEffect transition="in" filter="fade">
                                      <p:cBhvr>
                                        <p:cTn id="42" dur="500"/>
                                        <p:tgtEl>
                                          <p:spTgt spid="19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96"/>
                                        </p:tgtEl>
                                        <p:attrNameLst>
                                          <p:attrName>style.visibility</p:attrName>
                                        </p:attrNameLst>
                                      </p:cBhvr>
                                      <p:to>
                                        <p:strVal val="visible"/>
                                      </p:to>
                                    </p:set>
                                    <p:animEffect transition="in" filter="fade">
                                      <p:cBhvr>
                                        <p:cTn id="45" dur="500"/>
                                        <p:tgtEl>
                                          <p:spTgt spid="19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97"/>
                                        </p:tgtEl>
                                        <p:attrNameLst>
                                          <p:attrName>style.visibility</p:attrName>
                                        </p:attrNameLst>
                                      </p:cBhvr>
                                      <p:to>
                                        <p:strVal val="visible"/>
                                      </p:to>
                                    </p:set>
                                    <p:animEffect transition="in" filter="fade">
                                      <p:cBhvr>
                                        <p:cTn id="48" dur="500"/>
                                        <p:tgtEl>
                                          <p:spTgt spid="19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98"/>
                                        </p:tgtEl>
                                        <p:attrNameLst>
                                          <p:attrName>style.visibility</p:attrName>
                                        </p:attrNameLst>
                                      </p:cBhvr>
                                      <p:to>
                                        <p:strVal val="visible"/>
                                      </p:to>
                                    </p:set>
                                    <p:animEffect transition="in" filter="fade">
                                      <p:cBhvr>
                                        <p:cTn id="51" dur="500"/>
                                        <p:tgtEl>
                                          <p:spTgt spid="19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99"/>
                                        </p:tgtEl>
                                        <p:attrNameLst>
                                          <p:attrName>style.visibility</p:attrName>
                                        </p:attrNameLst>
                                      </p:cBhvr>
                                      <p:to>
                                        <p:strVal val="visible"/>
                                      </p:to>
                                    </p:set>
                                    <p:animEffect transition="in" filter="fade">
                                      <p:cBhvr>
                                        <p:cTn id="54" dur="500"/>
                                        <p:tgtEl>
                                          <p:spTgt spid="19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00"/>
                                        </p:tgtEl>
                                        <p:attrNameLst>
                                          <p:attrName>style.visibility</p:attrName>
                                        </p:attrNameLst>
                                      </p:cBhvr>
                                      <p:to>
                                        <p:strVal val="visible"/>
                                      </p:to>
                                    </p:set>
                                    <p:animEffect transition="in" filter="fade">
                                      <p:cBhvr>
                                        <p:cTn id="57" dur="500"/>
                                        <p:tgtEl>
                                          <p:spTgt spid="20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01"/>
                                        </p:tgtEl>
                                        <p:attrNameLst>
                                          <p:attrName>style.visibility</p:attrName>
                                        </p:attrNameLst>
                                      </p:cBhvr>
                                      <p:to>
                                        <p:strVal val="visible"/>
                                      </p:to>
                                    </p:set>
                                    <p:animEffect transition="in" filter="fade">
                                      <p:cBhvr>
                                        <p:cTn id="60" dur="500"/>
                                        <p:tgtEl>
                                          <p:spTgt spid="201"/>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02"/>
                                        </p:tgtEl>
                                        <p:attrNameLst>
                                          <p:attrName>style.visibility</p:attrName>
                                        </p:attrNameLst>
                                      </p:cBhvr>
                                      <p:to>
                                        <p:strVal val="visible"/>
                                      </p:to>
                                    </p:set>
                                    <p:animEffect transition="in" filter="fade">
                                      <p:cBhvr>
                                        <p:cTn id="63" dur="500"/>
                                        <p:tgtEl>
                                          <p:spTgt spid="20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204"/>
                                        </p:tgtEl>
                                        <p:attrNameLst>
                                          <p:attrName>style.visibility</p:attrName>
                                        </p:attrNameLst>
                                      </p:cBhvr>
                                      <p:to>
                                        <p:strVal val="visible"/>
                                      </p:to>
                                    </p:set>
                                    <p:animEffect transition="in" filter="fade">
                                      <p:cBhvr>
                                        <p:cTn id="68" dur="500"/>
                                        <p:tgtEl>
                                          <p:spTgt spid="204"/>
                                        </p:tgtEl>
                                      </p:cBhvr>
                                    </p:animEffect>
                                  </p:childTnLst>
                                </p:cTn>
                              </p:par>
                            </p:childTnLst>
                          </p:cTn>
                        </p:par>
                        <p:par>
                          <p:cTn id="69" fill="hold">
                            <p:stCondLst>
                              <p:cond delay="500"/>
                            </p:stCondLst>
                            <p:childTnLst>
                              <p:par>
                                <p:cTn id="70" presetID="10" presetClass="entr" presetSubtype="0" fill="hold" grpId="0" nodeType="afterEffect">
                                  <p:stCondLst>
                                    <p:cond delay="0"/>
                                  </p:stCondLst>
                                  <p:childTnLst>
                                    <p:set>
                                      <p:cBhvr>
                                        <p:cTn id="71" dur="1" fill="hold">
                                          <p:stCondLst>
                                            <p:cond delay="0"/>
                                          </p:stCondLst>
                                        </p:cTn>
                                        <p:tgtEl>
                                          <p:spTgt spid="186"/>
                                        </p:tgtEl>
                                        <p:attrNameLst>
                                          <p:attrName>style.visibility</p:attrName>
                                        </p:attrNameLst>
                                      </p:cBhvr>
                                      <p:to>
                                        <p:strVal val="visible"/>
                                      </p:to>
                                    </p:set>
                                    <p:animEffect transition="in" filter="fade">
                                      <p:cBhvr>
                                        <p:cTn id="72" dur="500"/>
                                        <p:tgtEl>
                                          <p:spTgt spid="18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187"/>
                                        </p:tgtEl>
                                        <p:attrNameLst>
                                          <p:attrName>style.visibility</p:attrName>
                                        </p:attrNameLst>
                                      </p:cBhvr>
                                      <p:to>
                                        <p:strVal val="visible"/>
                                      </p:to>
                                    </p:set>
                                    <p:animEffect transition="in" filter="fade">
                                      <p:cBhvr>
                                        <p:cTn id="75" dur="500"/>
                                        <p:tgtEl>
                                          <p:spTgt spid="187"/>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188"/>
                                        </p:tgtEl>
                                        <p:attrNameLst>
                                          <p:attrName>style.visibility</p:attrName>
                                        </p:attrNameLst>
                                      </p:cBhvr>
                                      <p:to>
                                        <p:strVal val="visible"/>
                                      </p:to>
                                    </p:set>
                                    <p:animEffect transition="in" filter="fade">
                                      <p:cBhvr>
                                        <p:cTn id="78" dur="500"/>
                                        <p:tgtEl>
                                          <p:spTgt spid="188"/>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89"/>
                                        </p:tgtEl>
                                        <p:attrNameLst>
                                          <p:attrName>style.visibility</p:attrName>
                                        </p:attrNameLst>
                                      </p:cBhvr>
                                      <p:to>
                                        <p:strVal val="visible"/>
                                      </p:to>
                                    </p:set>
                                    <p:animEffect transition="in" filter="fade">
                                      <p:cBhvr>
                                        <p:cTn id="81" dur="500"/>
                                        <p:tgtEl>
                                          <p:spTgt spid="189"/>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90"/>
                                        </p:tgtEl>
                                        <p:attrNameLst>
                                          <p:attrName>style.visibility</p:attrName>
                                        </p:attrNameLst>
                                      </p:cBhvr>
                                      <p:to>
                                        <p:strVal val="visible"/>
                                      </p:to>
                                    </p:set>
                                    <p:animEffect transition="in" filter="fade">
                                      <p:cBhvr>
                                        <p:cTn id="84" dur="500"/>
                                        <p:tgtEl>
                                          <p:spTgt spid="190"/>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191"/>
                                        </p:tgtEl>
                                        <p:attrNameLst>
                                          <p:attrName>style.visibility</p:attrName>
                                        </p:attrNameLst>
                                      </p:cBhvr>
                                      <p:to>
                                        <p:strVal val="visible"/>
                                      </p:to>
                                    </p:set>
                                    <p:animEffect transition="in" filter="fade">
                                      <p:cBhvr>
                                        <p:cTn id="87" dur="500"/>
                                        <p:tgtEl>
                                          <p:spTgt spid="191"/>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192"/>
                                        </p:tgtEl>
                                        <p:attrNameLst>
                                          <p:attrName>style.visibility</p:attrName>
                                        </p:attrNameLst>
                                      </p:cBhvr>
                                      <p:to>
                                        <p:strVal val="visible"/>
                                      </p:to>
                                    </p:set>
                                    <p:animEffect transition="in" filter="fade">
                                      <p:cBhvr>
                                        <p:cTn id="90" dur="500"/>
                                        <p:tgtEl>
                                          <p:spTgt spid="192"/>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193"/>
                                        </p:tgtEl>
                                        <p:attrNameLst>
                                          <p:attrName>style.visibility</p:attrName>
                                        </p:attrNameLst>
                                      </p:cBhvr>
                                      <p:to>
                                        <p:strVal val="visible"/>
                                      </p:to>
                                    </p:set>
                                    <p:animEffect transition="in" filter="fade">
                                      <p:cBhvr>
                                        <p:cTn id="93" dur="500"/>
                                        <p:tgtEl>
                                          <p:spTgt spid="193"/>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205">
                                            <p:txEl>
                                              <p:pRg st="0" end="0"/>
                                            </p:txEl>
                                          </p:spTgt>
                                        </p:tgtEl>
                                        <p:attrNameLst>
                                          <p:attrName>style.visibility</p:attrName>
                                        </p:attrNameLst>
                                      </p:cBhvr>
                                      <p:to>
                                        <p:strVal val="visible"/>
                                      </p:to>
                                    </p:set>
                                    <p:animEffect transition="in" filter="fade">
                                      <p:cBhvr>
                                        <p:cTn id="98" dur="500"/>
                                        <p:tgtEl>
                                          <p:spTgt spid="205">
                                            <p:txEl>
                                              <p:pRg st="0" end="0"/>
                                            </p:txEl>
                                          </p:spTgt>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nodeType="clickEffect">
                                  <p:stCondLst>
                                    <p:cond delay="0"/>
                                  </p:stCondLst>
                                  <p:childTnLst>
                                    <p:set>
                                      <p:cBhvr>
                                        <p:cTn id="102" dur="1" fill="hold">
                                          <p:stCondLst>
                                            <p:cond delay="0"/>
                                          </p:stCondLst>
                                        </p:cTn>
                                        <p:tgtEl>
                                          <p:spTgt spid="205">
                                            <p:txEl>
                                              <p:pRg st="1" end="1"/>
                                            </p:txEl>
                                          </p:spTgt>
                                        </p:tgtEl>
                                        <p:attrNameLst>
                                          <p:attrName>style.visibility</p:attrName>
                                        </p:attrNameLst>
                                      </p:cBhvr>
                                      <p:to>
                                        <p:strVal val="visible"/>
                                      </p:to>
                                    </p:set>
                                    <p:animEffect transition="in" filter="fade">
                                      <p:cBhvr>
                                        <p:cTn id="103" dur="500"/>
                                        <p:tgtEl>
                                          <p:spTgt spid="20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86" grpId="0" animBg="1"/>
      <p:bldP spid="187" grpId="0" animBg="1"/>
      <p:bldP spid="188" grpId="0" animBg="1"/>
      <p:bldP spid="189" grpId="0" animBg="1"/>
      <p:bldP spid="190" grpId="0" animBg="1"/>
      <p:bldP spid="191" grpId="0" animBg="1"/>
      <p:bldP spid="192" grpId="0" animBg="1"/>
      <p:bldP spid="193" grpId="0" animBg="1"/>
      <p:bldP spid="195" grpId="0" animBg="1"/>
      <p:bldP spid="196" grpId="0" animBg="1"/>
      <p:bldP spid="197" grpId="0" animBg="1"/>
      <p:bldP spid="198" grpId="0" animBg="1"/>
      <p:bldP spid="199" grpId="0" animBg="1"/>
      <p:bldP spid="200" grpId="0" animBg="1"/>
      <p:bldP spid="201" grpId="0" animBg="1"/>
      <p:bldP spid="202" grpId="0" animBg="1"/>
      <p:bldP spid="203" grpId="0" animBg="1"/>
      <p:bldP spid="204"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warps</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19640" y="1297876"/>
            <a:ext cx="5914485" cy="4283773"/>
          </a:xfrm>
        </p:spPr>
        <p:txBody>
          <a:bodyPr/>
          <a:lstStyle/>
          <a:p>
            <a:r>
              <a:rPr lang="en-US" dirty="0"/>
              <a:t>So far we have been using a very small number of gangs/worker/vectors, simply because they’re easier to understand</a:t>
            </a:r>
          </a:p>
          <a:p>
            <a:r>
              <a:rPr lang="en-US" dirty="0"/>
              <a:t>When actually programming, the number of gangs/worker/vectors will be much larger</a:t>
            </a:r>
            <a:endParaRPr lang="en-US" b="1" dirty="0">
              <a:solidFill>
                <a:srgbClr val="0C4E9B"/>
              </a:solidFill>
            </a:endParaRPr>
          </a:p>
          <a:p>
            <a:r>
              <a:rPr lang="en-US" dirty="0"/>
              <a:t>When specifically programming for an NVIDIA GPU, you will always want your vectors large enough to fully utilize </a:t>
            </a:r>
            <a:r>
              <a:rPr lang="en-US" b="1" dirty="0">
                <a:solidFill>
                  <a:srgbClr val="0C4E9B"/>
                </a:solidFill>
              </a:rPr>
              <a:t>warps</a:t>
            </a:r>
          </a:p>
          <a:p>
            <a:r>
              <a:rPr lang="en-US" dirty="0"/>
              <a:t>A warp, simply put, is an optimized group of 32 threads</a:t>
            </a:r>
          </a:p>
          <a:p>
            <a:r>
              <a:rPr lang="en-US" dirty="0"/>
              <a:t>To utilize warps in OpenACC, always make sure that your vector length is a </a:t>
            </a:r>
            <a:r>
              <a:rPr lang="en-US" b="1" dirty="0">
                <a:solidFill>
                  <a:srgbClr val="0C4E9B"/>
                </a:solidFill>
              </a:rPr>
              <a:t>multiple of 32</a:t>
            </a:r>
          </a:p>
        </p:txBody>
      </p:sp>
    </p:spTree>
    <p:extLst>
      <p:ext uri="{BB962C8B-B14F-4D97-AF65-F5344CB8AC3E}">
        <p14:creationId xmlns:p14="http://schemas.microsoft.com/office/powerpoint/2010/main" val="3579846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err="1"/>
              <a:t>Device_type</a:t>
            </a:r>
            <a:r>
              <a:rPr lang="en-US" dirty="0"/>
              <a:t>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40" y="2103035"/>
            <a:ext cx="4952124" cy="3718925"/>
          </a:xfrm>
        </p:spPr>
        <p:txBody>
          <a:bodyPr/>
          <a:lstStyle/>
          <a:p>
            <a:r>
              <a:rPr lang="en-US" b="1" dirty="0" err="1">
                <a:solidFill>
                  <a:srgbClr val="FF0000"/>
                </a:solidFill>
                <a:latin typeface="Consolas" panose="020B0609020204030204" pitchFamily="49" charset="0"/>
              </a:rPr>
              <a:t>device_type</a:t>
            </a:r>
            <a:r>
              <a:rPr lang="en-US" b="1" dirty="0">
                <a:solidFill>
                  <a:srgbClr val="FF0000"/>
                </a:solidFill>
                <a:latin typeface="Consolas" panose="020B0609020204030204" pitchFamily="49" charset="0"/>
              </a:rPr>
              <a:t> ( &lt;type&gt; )</a:t>
            </a:r>
          </a:p>
          <a:p>
            <a:r>
              <a:rPr lang="en-US" dirty="0">
                <a:latin typeface="+mn-lt"/>
              </a:rPr>
              <a:t>Clauses that follow only apply to the specified device type.</a:t>
            </a:r>
          </a:p>
          <a:p>
            <a:r>
              <a:rPr lang="en-US" dirty="0">
                <a:latin typeface="+mn-lt"/>
              </a:rPr>
              <a:t>This allows you to optimize for one type (GPU) without hurting the performance of another (CPU)</a:t>
            </a:r>
          </a:p>
          <a:p>
            <a:r>
              <a:rPr lang="en-US" dirty="0">
                <a:latin typeface="+mn-lt"/>
              </a:rPr>
              <a:t>Multiple device types can be specified on a single directive.</a:t>
            </a:r>
          </a:p>
          <a:p>
            <a:endParaRPr lang="en-US" b="1" dirty="0">
              <a:solidFill>
                <a:srgbClr val="FF0000"/>
              </a:solidFill>
              <a:latin typeface="Consolas" panose="020B0609020204030204" pitchFamily="49" charset="0"/>
            </a:endParaRPr>
          </a:p>
        </p:txBody>
      </p:sp>
      <p:sp>
        <p:nvSpPr>
          <p:cNvPr id="5" name="TextBox 4">
            <a:extLst>
              <a:ext uri="{FF2B5EF4-FFF2-40B4-BE49-F238E27FC236}">
                <a16:creationId xmlns:a16="http://schemas.microsoft.com/office/drawing/2014/main" id="{1313C490-E3BC-4E29-AA73-03002159772F}"/>
              </a:ext>
            </a:extLst>
          </p:cNvPr>
          <p:cNvSpPr txBox="1"/>
          <p:nvPr/>
        </p:nvSpPr>
        <p:spPr>
          <a:xfrm>
            <a:off x="5528202" y="2528600"/>
            <a:ext cx="5006881" cy="1837426"/>
          </a:xfrm>
          <a:prstGeom prst="rect">
            <a:avLst/>
          </a:prstGeom>
          <a:solidFill>
            <a:schemeClr val="tx1">
              <a:lumMod val="95000"/>
            </a:schemeClr>
          </a:solidFill>
          <a:ln w="38100">
            <a:solidFill>
              <a:srgbClr val="0080A7"/>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#pragma </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collapse(3)\</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device_type</a:t>
            </a: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nvidia</a:t>
            </a:r>
            <a:r>
              <a:rPr lang="en-US" dirty="0">
                <a:solidFill>
                  <a:srgbClr val="8E4000"/>
                </a:solidFill>
                <a:latin typeface="Consolas" panose="020B0609020204030204" pitchFamily="49" charset="0"/>
                <a:cs typeface="Courier New" panose="02070309020205020404" pitchFamily="49" charset="0"/>
              </a:rPr>
              <a:t>) \</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  </a:t>
            </a:r>
            <a:r>
              <a:rPr lang="en-US" dirty="0" err="1">
                <a:solidFill>
                  <a:srgbClr val="8E4000"/>
                </a:solidFill>
                <a:latin typeface="Consolas" panose="020B0609020204030204" pitchFamily="49" charset="0"/>
                <a:cs typeface="Courier New" panose="02070309020205020404" pitchFamily="49" charset="0"/>
              </a:rPr>
              <a:t>vector_length</a:t>
            </a:r>
            <a:r>
              <a:rPr lang="en-US" dirty="0">
                <a:solidFill>
                  <a:srgbClr val="8E4000"/>
                </a:solidFill>
                <a:latin typeface="Consolas" panose="020B0609020204030204" pitchFamily="49" charset="0"/>
                <a:cs typeface="Courier New" panose="02070309020205020404" pitchFamily="49" charset="0"/>
              </a:rPr>
              <a:t>(256)</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i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i &lt; size; i</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j &lt; size; </a:t>
            </a:r>
            <a:r>
              <a:rPr lang="en-US" dirty="0" err="1">
                <a:solidFill>
                  <a:schemeClr val="bg1"/>
                </a:solidFill>
                <a:latin typeface="Consolas" panose="020B0609020204030204" pitchFamily="49" charset="0"/>
                <a:cs typeface="Courier New" panose="02070309020205020404" pitchFamily="49" charset="0"/>
              </a:rPr>
              <a:t>j</a:t>
            </a:r>
            <a:r>
              <a:rPr lang="en-US" dirty="0" err="1">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for</a:t>
            </a:r>
            <a:r>
              <a:rPr lang="en-US" dirty="0">
                <a:solidFill>
                  <a:schemeClr val="bg1"/>
                </a:solidFill>
                <a:latin typeface="Consolas" panose="020B0609020204030204" pitchFamily="49" charset="0"/>
                <a:cs typeface="Courier New" panose="02070309020205020404" pitchFamily="49" charset="0"/>
              </a:rPr>
              <a:t>( k = </a:t>
            </a:r>
            <a:r>
              <a:rPr lang="en-US" dirty="0">
                <a:solidFill>
                  <a:srgbClr val="FF8738"/>
                </a:solidFill>
                <a:latin typeface="Consolas" panose="020B0609020204030204" pitchFamily="49" charset="0"/>
                <a:cs typeface="Courier New" panose="02070309020205020404" pitchFamily="49" charset="0"/>
              </a:rPr>
              <a:t>0</a:t>
            </a:r>
            <a:r>
              <a:rPr lang="en-US" dirty="0">
                <a:solidFill>
                  <a:schemeClr val="bg1"/>
                </a:solidFill>
                <a:latin typeface="Consolas" panose="020B0609020204030204" pitchFamily="49" charset="0"/>
                <a:cs typeface="Courier New" panose="02070309020205020404" pitchFamily="49" charset="0"/>
              </a:rPr>
              <a:t>; k &lt; size; k</a:t>
            </a:r>
            <a:r>
              <a:rPr lang="en-US" dirty="0">
                <a:solidFill>
                  <a:srgbClr val="030382"/>
                </a:solidFill>
                <a:latin typeface="Consolas" panose="020B0609020204030204" pitchFamily="49" charset="0"/>
                <a:cs typeface="Courier New" panose="02070309020205020404" pitchFamily="49" charset="0"/>
              </a:rPr>
              <a:t>++</a:t>
            </a:r>
            <a:r>
              <a:rPr lang="en-US" dirty="0">
                <a:solidFill>
                  <a:schemeClr val="bg1"/>
                </a:solidFill>
                <a:latin typeface="Consolas" panose="020B0609020204030204" pitchFamily="49" charset="0"/>
                <a:cs typeface="Courier New" panose="02070309020205020404" pitchFamily="49" charset="0"/>
              </a:rPr>
              <a:t>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c[i][j] += a[i][k] * b[k][j];</a:t>
            </a:r>
          </a:p>
        </p:txBody>
      </p:sp>
    </p:spTree>
    <p:extLst>
      <p:ext uri="{BB962C8B-B14F-4D97-AF65-F5344CB8AC3E}">
        <p14:creationId xmlns:p14="http://schemas.microsoft.com/office/powerpoint/2010/main" val="2521214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err="1"/>
              <a:t>Device_type</a:t>
            </a:r>
            <a:r>
              <a:rPr lang="en-US" dirty="0"/>
              <a:t>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55568" y="1509035"/>
            <a:ext cx="7921631" cy="3718925"/>
          </a:xfrm>
        </p:spPr>
        <p:txBody>
          <a:bodyPr/>
          <a:lstStyle/>
          <a:p>
            <a:r>
              <a:rPr lang="en-US" b="1" dirty="0" err="1">
                <a:solidFill>
                  <a:srgbClr val="FF0000"/>
                </a:solidFill>
                <a:latin typeface="Consolas" panose="020B0609020204030204" pitchFamily="49" charset="0"/>
              </a:rPr>
              <a:t>device_type</a:t>
            </a:r>
            <a:r>
              <a:rPr lang="en-US" b="1" dirty="0">
                <a:solidFill>
                  <a:srgbClr val="FF0000"/>
                </a:solidFill>
                <a:latin typeface="Consolas" panose="020B0609020204030204" pitchFamily="49" charset="0"/>
              </a:rPr>
              <a:t> ( &lt;type&gt; )</a:t>
            </a:r>
          </a:p>
          <a:p>
            <a:r>
              <a:rPr lang="en-US" dirty="0">
                <a:latin typeface="+mn-lt"/>
              </a:rPr>
              <a:t>Clauses that follow only apply to the specified device type.</a:t>
            </a:r>
          </a:p>
          <a:p>
            <a:r>
              <a:rPr lang="en-US" dirty="0">
                <a:latin typeface="+mn-lt"/>
              </a:rPr>
              <a:t>This allows you to optimize for one type (GPU) without hurting the performance of another (CPU)</a:t>
            </a:r>
          </a:p>
          <a:p>
            <a:r>
              <a:rPr lang="en-US" dirty="0">
                <a:latin typeface="+mn-lt"/>
              </a:rPr>
              <a:t>Multiple device types can be specified on a single directive.</a:t>
            </a:r>
          </a:p>
          <a:p>
            <a:endParaRPr lang="en-US" b="1" dirty="0">
              <a:solidFill>
                <a:srgbClr val="FF0000"/>
              </a:solidFill>
              <a:latin typeface="Consolas" panose="020B0609020204030204" pitchFamily="49" charset="0"/>
            </a:endParaRPr>
          </a:p>
        </p:txBody>
      </p:sp>
      <p:sp>
        <p:nvSpPr>
          <p:cNvPr id="5" name="TextBox 4">
            <a:extLst>
              <a:ext uri="{FF2B5EF4-FFF2-40B4-BE49-F238E27FC236}">
                <a16:creationId xmlns:a16="http://schemas.microsoft.com/office/drawing/2014/main" id="{1313C490-E3BC-4E29-AA73-03002159772F}"/>
              </a:ext>
            </a:extLst>
          </p:cNvPr>
          <p:cNvSpPr txBox="1"/>
          <p:nvPr/>
        </p:nvSpPr>
        <p:spPr>
          <a:xfrm>
            <a:off x="1413402" y="3933951"/>
            <a:ext cx="9375798" cy="2086725"/>
          </a:xfrm>
          <a:prstGeom prst="rect">
            <a:avLst/>
          </a:prstGeom>
          <a:solidFill>
            <a:schemeClr val="tx1">
              <a:lumMod val="95000"/>
            </a:schemeClr>
          </a:solid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collapse(3) </a:t>
            </a:r>
            <a:r>
              <a:rPr lang="en-US" dirty="0" err="1">
                <a:solidFill>
                  <a:srgbClr val="8E4000"/>
                </a:solidFill>
                <a:latin typeface="Consolas" panose="020B0609020204030204" pitchFamily="49" charset="0"/>
                <a:cs typeface="Courier New" panose="02070309020205020404" pitchFamily="49" charset="0"/>
              </a:rPr>
              <a:t>device_type</a:t>
            </a:r>
            <a:r>
              <a:rPr lang="en-US" dirty="0">
                <a:solidFill>
                  <a:srgbClr val="8E4000"/>
                </a:solidFill>
                <a:latin typeface="Consolas" panose="020B0609020204030204" pitchFamily="49" charset="0"/>
                <a:cs typeface="Courier New" panose="02070309020205020404" pitchFamily="49" charset="0"/>
              </a:rPr>
              <a:t>(nvidia) </a:t>
            </a:r>
            <a:r>
              <a:rPr lang="en-US" dirty="0" err="1">
                <a:solidFill>
                  <a:srgbClr val="8E4000"/>
                </a:solidFill>
                <a:latin typeface="Consolas" panose="020B0609020204030204" pitchFamily="49" charset="0"/>
                <a:cs typeface="Courier New" panose="02070309020205020404" pitchFamily="49" charset="0"/>
              </a:rPr>
              <a:t>vector_length</a:t>
            </a:r>
            <a:r>
              <a:rPr lang="en-US" dirty="0">
                <a:solidFill>
                  <a:srgbClr val="8E4000"/>
                </a:solidFill>
                <a:latin typeface="Consolas" panose="020B0609020204030204" pitchFamily="49" charset="0"/>
                <a:cs typeface="Courier New" panose="02070309020205020404" pitchFamily="49" charset="0"/>
              </a:rPr>
              <a:t>(256)</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do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 </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5570FD"/>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 * 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5570FD"/>
                </a:solidFill>
                <a:latin typeface="Consolas" panose="020B0609020204030204" pitchFamily="49" charset="0"/>
                <a:cs typeface="Courier New" panose="02070309020205020404" pitchFamily="49" charset="0"/>
              </a:rPr>
              <a:t>end do</a:t>
            </a:r>
            <a:endParaRPr lang="en-US" dirty="0">
              <a:solidFill>
                <a:schemeClr val="bg1"/>
              </a:solidFill>
              <a:latin typeface="Consolas" panose="020B0609020204030204" pitchFamily="49" charset="0"/>
              <a:cs typeface="Courier New" panose="02070309020205020404" pitchFamily="49" charset="0"/>
            </a:endParaRPr>
          </a:p>
        </p:txBody>
      </p:sp>
    </p:spTree>
    <p:extLst>
      <p:ext uri="{BB962C8B-B14F-4D97-AF65-F5344CB8AC3E}">
        <p14:creationId xmlns:p14="http://schemas.microsoft.com/office/powerpoint/2010/main" val="1049117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F12E3-3383-4F33-A5E4-F9AC16DBF1D6}"/>
              </a:ext>
            </a:extLst>
          </p:cNvPr>
          <p:cNvSpPr>
            <a:spLocks noGrp="1"/>
          </p:cNvSpPr>
          <p:nvPr>
            <p:ph type="title"/>
          </p:nvPr>
        </p:nvSpPr>
        <p:spPr/>
        <p:txBody>
          <a:bodyPr/>
          <a:lstStyle/>
          <a:p>
            <a:r>
              <a:rPr lang="en-US" dirty="0"/>
              <a:t>Loop Optimization Rules of Thumb</a:t>
            </a:r>
          </a:p>
        </p:txBody>
      </p:sp>
      <p:sp>
        <p:nvSpPr>
          <p:cNvPr id="3" name="Content Placeholder 2">
            <a:extLst>
              <a:ext uri="{FF2B5EF4-FFF2-40B4-BE49-F238E27FC236}">
                <a16:creationId xmlns:a16="http://schemas.microsoft.com/office/drawing/2014/main" id="{916B83B1-4E98-475B-9723-F1035509D954}"/>
              </a:ext>
            </a:extLst>
          </p:cNvPr>
          <p:cNvSpPr>
            <a:spLocks noGrp="1"/>
          </p:cNvSpPr>
          <p:nvPr>
            <p:ph idx="1"/>
          </p:nvPr>
        </p:nvSpPr>
        <p:spPr/>
        <p:txBody>
          <a:bodyPr/>
          <a:lstStyle/>
          <a:p>
            <a:r>
              <a:rPr lang="en-US" dirty="0"/>
              <a:t>It is rarely a good idea to set the number of gangs in your code, let the compiler decide.</a:t>
            </a:r>
          </a:p>
          <a:p>
            <a:r>
              <a:rPr lang="en-US" dirty="0"/>
              <a:t>Most of the time you can effectively tune a loop nest by adjusting only the vector length.</a:t>
            </a:r>
          </a:p>
          <a:p>
            <a:r>
              <a:rPr lang="en-US" dirty="0"/>
              <a:t>It is rare to use a worker loop. When the vector length is very short, a worker loop can increase the parallelism in your gang. </a:t>
            </a:r>
          </a:p>
          <a:p>
            <a:r>
              <a:rPr lang="en-US" dirty="0"/>
              <a:t>When possible, the vector loop should step through your arrays </a:t>
            </a:r>
            <a:endParaRPr lang="en-US" i="1" dirty="0"/>
          </a:p>
          <a:p>
            <a:r>
              <a:rPr lang="en-US" dirty="0"/>
              <a:t>Use the </a:t>
            </a:r>
            <a:r>
              <a:rPr lang="en-US" dirty="0" err="1"/>
              <a:t>device_type</a:t>
            </a:r>
            <a:r>
              <a:rPr lang="en-US" dirty="0"/>
              <a:t> clause to ensure that tuning for one architecture doesn’t negatively affect other architectures.</a:t>
            </a:r>
          </a:p>
        </p:txBody>
      </p:sp>
      <p:sp>
        <p:nvSpPr>
          <p:cNvPr id="4" name="Text Placeholder 3">
            <a:extLst>
              <a:ext uri="{FF2B5EF4-FFF2-40B4-BE49-F238E27FC236}">
                <a16:creationId xmlns:a16="http://schemas.microsoft.com/office/drawing/2014/main" id="{EAF445DD-A6B9-41D5-8004-9CD54694312C}"/>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3458187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Review</a:t>
            </a:r>
          </a:p>
        </p:txBody>
      </p:sp>
    </p:spTree>
    <p:extLst>
      <p:ext uri="{BB962C8B-B14F-4D97-AF65-F5344CB8AC3E}">
        <p14:creationId xmlns:p14="http://schemas.microsoft.com/office/powerpoint/2010/main" val="907505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Auto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40" y="2103035"/>
            <a:ext cx="4891164" cy="3718925"/>
          </a:xfrm>
        </p:spPr>
        <p:txBody>
          <a:bodyPr/>
          <a:lstStyle/>
          <a:p>
            <a:pPr defTabSz="914400"/>
            <a:r>
              <a:rPr lang="en-US" dirty="0"/>
              <a:t>The </a:t>
            </a:r>
            <a:r>
              <a:rPr lang="en-US" b="1" dirty="0">
                <a:solidFill>
                  <a:srgbClr val="FF0000"/>
                </a:solidFill>
              </a:rPr>
              <a:t>auto</a:t>
            </a:r>
            <a:r>
              <a:rPr lang="en-US" dirty="0"/>
              <a:t> clause tells the compiler to decide whether or not the loop is parallelizable</a:t>
            </a:r>
          </a:p>
          <a:p>
            <a:pPr defTabSz="914400"/>
            <a:r>
              <a:rPr lang="en-US" dirty="0"/>
              <a:t>The auto clause can be very useful when you are unsure of whether or not a loop is safe to parallelize</a:t>
            </a:r>
          </a:p>
        </p:txBody>
      </p:sp>
      <p:sp>
        <p:nvSpPr>
          <p:cNvPr id="6" name="TextBox 5">
            <a:extLst>
              <a:ext uri="{FF2B5EF4-FFF2-40B4-BE49-F238E27FC236}">
                <a16:creationId xmlns:a16="http://schemas.microsoft.com/office/drawing/2014/main" id="{BBA4A101-C3EE-4E93-996E-9CEAE466592A}"/>
              </a:ext>
            </a:extLst>
          </p:cNvPr>
          <p:cNvSpPr txBox="1"/>
          <p:nvPr/>
        </p:nvSpPr>
        <p:spPr>
          <a:xfrm>
            <a:off x="5423338" y="2042738"/>
            <a:ext cx="5188607" cy="2086725"/>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parallel loop </a:t>
            </a:r>
            <a:r>
              <a:rPr lang="en-US" b="1" dirty="0">
                <a:solidFill>
                  <a:srgbClr val="8E4000"/>
                </a:solidFill>
                <a:latin typeface="Consolas" panose="020B0609020204030204" pitchFamily="49" charset="0"/>
                <a:cs typeface="Courier New" panose="02070309020205020404" pitchFamily="49" charset="0"/>
              </a:rPr>
              <a:t>auto</a:t>
            </a:r>
            <a:endParaRPr lang="en-US" b="1" dirty="0">
              <a:solidFill>
                <a:srgbClr val="3051FF"/>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p>
        </p:txBody>
      </p:sp>
    </p:spTree>
    <p:extLst>
      <p:ext uri="{BB962C8B-B14F-4D97-AF65-F5344CB8AC3E}">
        <p14:creationId xmlns:p14="http://schemas.microsoft.com/office/powerpoint/2010/main" val="1982242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concepts</a:t>
            </a:r>
          </a:p>
        </p:txBody>
      </p:sp>
      <p:sp>
        <p:nvSpPr>
          <p:cNvPr id="4" name="Text Placeholder 3"/>
          <p:cNvSpPr>
            <a:spLocks noGrp="1"/>
          </p:cNvSpPr>
          <p:nvPr>
            <p:ph type="body" sz="quarter" idx="10"/>
          </p:nvPr>
        </p:nvSpPr>
        <p:spPr/>
        <p:txBody>
          <a:bodyPr/>
          <a:lstStyle/>
          <a:p>
            <a:r>
              <a:rPr lang="en-US" dirty="0"/>
              <a:t>In this module we discussed…</a:t>
            </a:r>
          </a:p>
        </p:txBody>
      </p:sp>
      <p:sp>
        <p:nvSpPr>
          <p:cNvPr id="3" name="Content Placeholder 2"/>
          <p:cNvSpPr>
            <a:spLocks noGrp="1"/>
          </p:cNvSpPr>
          <p:nvPr>
            <p:ph idx="1"/>
          </p:nvPr>
        </p:nvSpPr>
        <p:spPr>
          <a:xfrm>
            <a:off x="436740" y="1778961"/>
            <a:ext cx="9948672" cy="4043000"/>
          </a:xfrm>
        </p:spPr>
        <p:txBody>
          <a:bodyPr/>
          <a:lstStyle/>
          <a:p>
            <a:r>
              <a:rPr lang="en-US" sz="2400" dirty="0"/>
              <a:t>The loop directive enables the programmer to give more information to the compiler about specific loops</a:t>
            </a:r>
          </a:p>
          <a:p>
            <a:r>
              <a:rPr lang="en-US" sz="2400" dirty="0"/>
              <a:t>This information may be used for correctness or to improve performance.</a:t>
            </a:r>
          </a:p>
          <a:p>
            <a:r>
              <a:rPr lang="en-US" sz="2400" dirty="0"/>
              <a:t>The </a:t>
            </a:r>
            <a:r>
              <a:rPr lang="en-US" sz="2400" dirty="0" err="1"/>
              <a:t>device_type</a:t>
            </a:r>
            <a:r>
              <a:rPr lang="en-US" sz="2400" dirty="0"/>
              <a:t> clause allows the programmer to optimize for one device type without hurting others.</a:t>
            </a:r>
          </a:p>
        </p:txBody>
      </p:sp>
    </p:spTree>
    <p:extLst>
      <p:ext uri="{BB962C8B-B14F-4D97-AF65-F5344CB8AC3E}">
        <p14:creationId xmlns:p14="http://schemas.microsoft.com/office/powerpoint/2010/main" val="918387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Assignment</a:t>
            </a:r>
          </a:p>
        </p:txBody>
      </p:sp>
      <p:sp>
        <p:nvSpPr>
          <p:cNvPr id="4" name="Text Placeholder 3"/>
          <p:cNvSpPr>
            <a:spLocks noGrp="1"/>
          </p:cNvSpPr>
          <p:nvPr>
            <p:ph type="body" sz="quarter" idx="10"/>
          </p:nvPr>
        </p:nvSpPr>
        <p:spPr/>
        <p:txBody>
          <a:bodyPr/>
          <a:lstStyle/>
          <a:p>
            <a:r>
              <a:rPr lang="en-US" dirty="0"/>
              <a:t>In this module’s lab you will…</a:t>
            </a:r>
          </a:p>
        </p:txBody>
      </p:sp>
      <p:sp>
        <p:nvSpPr>
          <p:cNvPr id="3" name="Content Placeholder 2"/>
          <p:cNvSpPr>
            <a:spLocks noGrp="1"/>
          </p:cNvSpPr>
          <p:nvPr>
            <p:ph idx="1"/>
          </p:nvPr>
        </p:nvSpPr>
        <p:spPr>
          <a:xfrm>
            <a:off x="436740" y="1778961"/>
            <a:ext cx="9948672" cy="4043000"/>
          </a:xfrm>
        </p:spPr>
        <p:txBody>
          <a:bodyPr/>
          <a:lstStyle/>
          <a:p>
            <a:r>
              <a:rPr lang="en-US" sz="2400" dirty="0"/>
              <a:t>Update the code from the previous module in attempt to improve the performance</a:t>
            </a:r>
          </a:p>
          <a:p>
            <a:r>
              <a:rPr lang="en-US" sz="2400" dirty="0"/>
              <a:t>Use </a:t>
            </a:r>
            <a:r>
              <a:rPr lang="en-US" sz="2400" dirty="0" err="1"/>
              <a:t>PGProf</a:t>
            </a:r>
            <a:r>
              <a:rPr lang="en-US" sz="2400" dirty="0"/>
              <a:t> to analyze the performance difference when changing your loops</a:t>
            </a:r>
          </a:p>
          <a:p>
            <a:r>
              <a:rPr lang="en-US" sz="2400" dirty="0"/>
              <a:t>Experiment with the </a:t>
            </a:r>
            <a:r>
              <a:rPr lang="en-US" sz="2400" dirty="0" err="1"/>
              <a:t>device_type</a:t>
            </a:r>
            <a:r>
              <a:rPr lang="en-US" sz="2400" dirty="0"/>
              <a:t> clause to ensure GPU optimizations don’t slow down the multicore speed-up, or </a:t>
            </a:r>
            <a:r>
              <a:rPr lang="en-US" sz="2400"/>
              <a:t>vice versa</a:t>
            </a:r>
            <a:endParaRPr lang="en-US" sz="2400" dirty="0"/>
          </a:p>
        </p:txBody>
      </p:sp>
    </p:spTree>
    <p:extLst>
      <p:ext uri="{BB962C8B-B14F-4D97-AF65-F5344CB8AC3E}">
        <p14:creationId xmlns:p14="http://schemas.microsoft.com/office/powerpoint/2010/main" val="401460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0B2F-F2CB-449C-B9DF-77994FE9E1DF}"/>
              </a:ext>
            </a:extLst>
          </p:cNvPr>
          <p:cNvSpPr>
            <a:spLocks noGrp="1"/>
          </p:cNvSpPr>
          <p:nvPr>
            <p:ph type="title"/>
          </p:nvPr>
        </p:nvSpPr>
        <p:spPr/>
        <p:txBody>
          <a:bodyPr/>
          <a:lstStyle/>
          <a:p>
            <a:r>
              <a:rPr lang="en-US" dirty="0"/>
              <a:t>Auto clause</a:t>
            </a:r>
          </a:p>
        </p:txBody>
      </p:sp>
      <p:sp>
        <p:nvSpPr>
          <p:cNvPr id="3" name="Content Placeholder 2">
            <a:extLst>
              <a:ext uri="{FF2B5EF4-FFF2-40B4-BE49-F238E27FC236}">
                <a16:creationId xmlns:a16="http://schemas.microsoft.com/office/drawing/2014/main" id="{3069B362-31EF-4596-BA0B-6360C54A4247}"/>
              </a:ext>
            </a:extLst>
          </p:cNvPr>
          <p:cNvSpPr>
            <a:spLocks noGrp="1"/>
          </p:cNvSpPr>
          <p:nvPr>
            <p:ph idx="1"/>
          </p:nvPr>
        </p:nvSpPr>
        <p:spPr>
          <a:xfrm>
            <a:off x="436739" y="2103035"/>
            <a:ext cx="4959719" cy="3718925"/>
          </a:xfrm>
        </p:spPr>
        <p:txBody>
          <a:bodyPr/>
          <a:lstStyle/>
          <a:p>
            <a:pPr defTabSz="914400"/>
            <a:r>
              <a:rPr lang="en-US" dirty="0"/>
              <a:t>When using the </a:t>
            </a:r>
            <a:r>
              <a:rPr lang="en-US" b="1" dirty="0">
                <a:solidFill>
                  <a:srgbClr val="0C4E9B"/>
                </a:solidFill>
              </a:rPr>
              <a:t>kernels directive</a:t>
            </a:r>
            <a:r>
              <a:rPr lang="en-US" dirty="0"/>
              <a:t>, the auto clause is </a:t>
            </a:r>
            <a:r>
              <a:rPr lang="en-US" b="1" dirty="0">
                <a:solidFill>
                  <a:srgbClr val="0C4E9B"/>
                </a:solidFill>
              </a:rPr>
              <a:t>implied</a:t>
            </a:r>
          </a:p>
          <a:p>
            <a:pPr defTabSz="914400"/>
            <a:r>
              <a:rPr lang="en-US" dirty="0"/>
              <a:t>This means that you do not need to include the auto clause when using the kernels directive</a:t>
            </a:r>
          </a:p>
          <a:p>
            <a:pPr defTabSz="914400"/>
            <a:r>
              <a:rPr lang="en-US" dirty="0"/>
              <a:t>However, the auto clause can be very useful when using the </a:t>
            </a:r>
            <a:r>
              <a:rPr lang="en-US" b="1" dirty="0">
                <a:solidFill>
                  <a:srgbClr val="0C4E9B"/>
                </a:solidFill>
              </a:rPr>
              <a:t>parallel directive</a:t>
            </a:r>
            <a:endParaRPr lang="en-US" dirty="0">
              <a:solidFill>
                <a:srgbClr val="0C4E9B"/>
              </a:solidFill>
            </a:endParaRPr>
          </a:p>
        </p:txBody>
      </p:sp>
      <p:sp>
        <p:nvSpPr>
          <p:cNvPr id="6" name="TextBox 5">
            <a:extLst>
              <a:ext uri="{FF2B5EF4-FFF2-40B4-BE49-F238E27FC236}">
                <a16:creationId xmlns:a16="http://schemas.microsoft.com/office/drawing/2014/main" id="{BBA4A101-C3EE-4E93-996E-9CEAE466592A}"/>
              </a:ext>
            </a:extLst>
          </p:cNvPr>
          <p:cNvSpPr txBox="1"/>
          <p:nvPr/>
        </p:nvSpPr>
        <p:spPr>
          <a:xfrm>
            <a:off x="5590478" y="2272831"/>
            <a:ext cx="5216722" cy="2336024"/>
          </a:xfrm>
          <a:prstGeom prst="rect">
            <a:avLst/>
          </a:prstGeom>
          <a:ln/>
        </p:spPr>
        <p:style>
          <a:lnRef idx="2">
            <a:schemeClr val="accent4"/>
          </a:lnRef>
          <a:fillRef idx="1">
            <a:schemeClr val="lt1"/>
          </a:fillRef>
          <a:effectRef idx="0">
            <a:schemeClr val="accent4"/>
          </a:effectRef>
          <a:fontRef idx="minor">
            <a:schemeClr val="dk1"/>
          </a:fontRef>
        </p:style>
        <p:txBody>
          <a:bodyPr wrap="square" rtlCol="0" anchor="ctr">
            <a:spAutoFit/>
          </a:bodyPr>
          <a:lstStyle/>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kernels loop </a:t>
            </a:r>
            <a:r>
              <a:rPr lang="en-US" b="1" dirty="0">
                <a:solidFill>
                  <a:srgbClr val="8E4000"/>
                </a:solidFill>
                <a:latin typeface="Consolas" panose="020B0609020204030204" pitchFamily="49" charset="0"/>
                <a:cs typeface="Courier New" panose="02070309020205020404" pitchFamily="49" charset="0"/>
              </a:rPr>
              <a:t>auto</a:t>
            </a:r>
            <a:endParaRPr lang="en-US" b="1" dirty="0">
              <a:solidFill>
                <a:srgbClr val="3051FF"/>
              </a:solidFill>
              <a:latin typeface="Consolas" panose="020B0609020204030204" pitchFamily="49" charset="0"/>
              <a:cs typeface="Courier New" panose="02070309020205020404" pitchFamily="49" charset="0"/>
            </a:endParaRP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do </a:t>
            </a:r>
            <a:r>
              <a:rPr lang="en-US" dirty="0">
                <a:solidFill>
                  <a:schemeClr val="bg1"/>
                </a:solidFill>
                <a:latin typeface="Consolas" panose="020B0609020204030204" pitchFamily="49" charset="0"/>
                <a:cs typeface="Courier New" panose="02070309020205020404" pitchFamily="49" charset="0"/>
              </a:rPr>
              <a:t>k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j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a:t>
            </a:r>
            <a:r>
              <a:rPr lang="en-US" dirty="0">
                <a:solidFill>
                  <a:srgbClr val="3051FF"/>
                </a:solidFill>
                <a:latin typeface="Consolas" panose="020B0609020204030204" pitchFamily="49" charset="0"/>
                <a:cs typeface="Courier New" panose="02070309020205020404" pitchFamily="49" charset="0"/>
              </a:rPr>
              <a:t>do</a:t>
            </a:r>
            <a:r>
              <a:rPr lang="en-US" dirty="0">
                <a:solidFill>
                  <a:schemeClr val="bg1"/>
                </a:solidFill>
                <a:latin typeface="Consolas" panose="020B0609020204030204" pitchFamily="49" charset="0"/>
                <a:cs typeface="Courier New" panose="02070309020205020404" pitchFamily="49" charset="0"/>
              </a:rPr>
              <a:t> </a:t>
            </a:r>
            <a:r>
              <a:rPr lang="en-US" dirty="0" err="1">
                <a:solidFill>
                  <a:schemeClr val="bg1"/>
                </a:solidFill>
                <a:latin typeface="Consolas" panose="020B0609020204030204" pitchFamily="49" charset="0"/>
                <a:cs typeface="Courier New" panose="02070309020205020404" pitchFamily="49" charset="0"/>
              </a:rPr>
              <a:t>i</a:t>
            </a:r>
            <a:r>
              <a:rPr lang="en-US" dirty="0">
                <a:solidFill>
                  <a:schemeClr val="bg1"/>
                </a:solidFill>
                <a:latin typeface="Consolas" panose="020B0609020204030204" pitchFamily="49" charset="0"/>
                <a:cs typeface="Courier New" panose="02070309020205020404" pitchFamily="49" charset="0"/>
              </a:rPr>
              <a:t> = </a:t>
            </a:r>
            <a:r>
              <a:rPr lang="en-US" dirty="0">
                <a:solidFill>
                  <a:srgbClr val="FF8738"/>
                </a:solidFill>
                <a:latin typeface="Consolas" panose="020B0609020204030204" pitchFamily="49" charset="0"/>
                <a:cs typeface="Courier New" panose="02070309020205020404" pitchFamily="49" charset="0"/>
              </a:rPr>
              <a:t>1,</a:t>
            </a:r>
            <a:r>
              <a:rPr lang="en-US" dirty="0">
                <a:solidFill>
                  <a:schemeClr val="bg1"/>
                </a:solidFill>
                <a:latin typeface="Consolas" panose="020B0609020204030204" pitchFamily="49" charset="0"/>
                <a:cs typeface="Courier New" panose="02070309020205020404" pitchFamily="49" charset="0"/>
              </a:rPr>
              <a:t> size</a:t>
            </a:r>
          </a:p>
          <a:p>
            <a:pPr defTabSz="228600">
              <a:lnSpc>
                <a:spcPct val="90000"/>
              </a:lnSpc>
            </a:pPr>
            <a:r>
              <a:rPr lang="en-US" dirty="0">
                <a:solidFill>
                  <a:schemeClr val="bg1"/>
                </a:solidFill>
                <a:latin typeface="Consolas" panose="020B0609020204030204" pitchFamily="49" charset="0"/>
                <a:cs typeface="Courier New" panose="02070309020205020404" pitchFamily="49" charset="0"/>
              </a:rPr>
              <a:t>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c(</a:t>
            </a:r>
            <a:r>
              <a:rPr lang="en-US" dirty="0" err="1">
                <a:solidFill>
                  <a:schemeClr val="bg1"/>
                </a:solidFill>
                <a:latin typeface="Consolas" panose="020B0609020204030204" pitchFamily="49" charset="0"/>
                <a:cs typeface="Courier New" panose="02070309020205020404" pitchFamily="49" charset="0"/>
              </a:rPr>
              <a:t>i,j</a:t>
            </a:r>
            <a:r>
              <a:rPr lang="en-US" dirty="0">
                <a:solidFill>
                  <a:schemeClr val="bg1"/>
                </a:solidFill>
                <a:latin typeface="Consolas" panose="020B0609020204030204" pitchFamily="49" charset="0"/>
                <a:cs typeface="Courier New" panose="02070309020205020404" pitchFamily="49" charset="0"/>
              </a:rPr>
              <a:t>) + a(</a:t>
            </a:r>
            <a:r>
              <a:rPr lang="en-US" dirty="0" err="1">
                <a:solidFill>
                  <a:schemeClr val="bg1"/>
                </a:solidFill>
                <a:latin typeface="Consolas" panose="020B0609020204030204" pitchFamily="49" charset="0"/>
                <a:cs typeface="Courier New" panose="02070309020205020404" pitchFamily="49" charset="0"/>
              </a:rPr>
              <a:t>i,k</a:t>
            </a:r>
            <a:r>
              <a:rPr lang="en-US" dirty="0">
                <a:solidFill>
                  <a:schemeClr val="bg1"/>
                </a:solidFill>
                <a:latin typeface="Consolas" panose="020B0609020204030204" pitchFamily="49" charset="0"/>
                <a:cs typeface="Courier New" panose="02070309020205020404" pitchFamily="49" charset="0"/>
              </a:rPr>
              <a:t>)*b(</a:t>
            </a:r>
            <a:r>
              <a:rPr lang="en-US" dirty="0" err="1">
                <a:solidFill>
                  <a:schemeClr val="bg1"/>
                </a:solidFill>
                <a:latin typeface="Consolas" panose="020B0609020204030204" pitchFamily="49" charset="0"/>
                <a:cs typeface="Courier New" panose="02070309020205020404" pitchFamily="49" charset="0"/>
              </a:rPr>
              <a:t>k,j</a:t>
            </a:r>
            <a:r>
              <a:rPr lang="en-US" dirty="0">
                <a:solidFill>
                  <a:schemeClr val="bg1"/>
                </a:solidFill>
                <a:latin typeface="Consolas" panose="020B0609020204030204" pitchFamily="49" charset="0"/>
                <a:cs typeface="Courier New" panose="02070309020205020404" pitchFamily="49" charset="0"/>
              </a:rPr>
              <a:t>)</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  end do</a:t>
            </a:r>
          </a:p>
          <a:p>
            <a:pPr defTabSz="228600">
              <a:lnSpc>
                <a:spcPct val="90000"/>
              </a:lnSpc>
            </a:pPr>
            <a:r>
              <a:rPr lang="en-US" dirty="0">
                <a:solidFill>
                  <a:srgbClr val="3051FF"/>
                </a:solidFill>
                <a:latin typeface="Consolas" panose="020B0609020204030204" pitchFamily="49" charset="0"/>
                <a:cs typeface="Courier New" panose="02070309020205020404" pitchFamily="49" charset="0"/>
              </a:rPr>
              <a:t>end do</a:t>
            </a:r>
          </a:p>
          <a:p>
            <a:pPr defTabSz="228600">
              <a:lnSpc>
                <a:spcPct val="90000"/>
              </a:lnSpc>
            </a:pPr>
            <a:r>
              <a:rPr lang="en-US" dirty="0">
                <a:solidFill>
                  <a:srgbClr val="8E4000"/>
                </a:solidFill>
                <a:latin typeface="Consolas" panose="020B0609020204030204" pitchFamily="49" charset="0"/>
                <a:cs typeface="Courier New" panose="02070309020205020404" pitchFamily="49" charset="0"/>
              </a:rPr>
              <a:t>!$</a:t>
            </a:r>
            <a:r>
              <a:rPr lang="en-US" dirty="0" err="1">
                <a:solidFill>
                  <a:srgbClr val="8E4000"/>
                </a:solidFill>
                <a:latin typeface="Consolas" panose="020B0609020204030204" pitchFamily="49" charset="0"/>
                <a:cs typeface="Courier New" panose="02070309020205020404" pitchFamily="49" charset="0"/>
              </a:rPr>
              <a:t>acc</a:t>
            </a:r>
            <a:r>
              <a:rPr lang="en-US" dirty="0">
                <a:solidFill>
                  <a:srgbClr val="8E4000"/>
                </a:solidFill>
                <a:latin typeface="Consolas" panose="020B0609020204030204" pitchFamily="49" charset="0"/>
                <a:cs typeface="Courier New" panose="02070309020205020404" pitchFamily="49" charset="0"/>
              </a:rPr>
              <a:t> end kernels</a:t>
            </a:r>
            <a:endParaRPr lang="en-US" dirty="0">
              <a:solidFill>
                <a:srgbClr val="3051FF"/>
              </a:solidFill>
              <a:latin typeface="Consolas" panose="020B0609020204030204" pitchFamily="49" charset="0"/>
              <a:cs typeface="Courier New" panose="02070309020205020404" pitchFamily="49" charset="0"/>
            </a:endParaRPr>
          </a:p>
        </p:txBody>
      </p:sp>
      <p:sp>
        <p:nvSpPr>
          <p:cNvPr id="14" name="Oval 13">
            <a:extLst>
              <a:ext uri="{FF2B5EF4-FFF2-40B4-BE49-F238E27FC236}">
                <a16:creationId xmlns:a16="http://schemas.microsoft.com/office/drawing/2014/main" id="{42E7466F-974D-4854-A73C-BB659530F51E}"/>
              </a:ext>
            </a:extLst>
          </p:cNvPr>
          <p:cNvSpPr/>
          <p:nvPr/>
        </p:nvSpPr>
        <p:spPr>
          <a:xfrm>
            <a:off x="6322098" y="2298226"/>
            <a:ext cx="1137425" cy="321846"/>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D6D2CEF4-436C-4AF6-B9CF-FE9A0FA4876F}"/>
              </a:ext>
            </a:extLst>
          </p:cNvPr>
          <p:cNvSpPr/>
          <p:nvPr/>
        </p:nvSpPr>
        <p:spPr>
          <a:xfrm>
            <a:off x="7965044" y="2313094"/>
            <a:ext cx="691375" cy="321846"/>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1791A0E2-D9A4-4A65-AC48-CD9B5FA9B45B}"/>
              </a:ext>
            </a:extLst>
          </p:cNvPr>
          <p:cNvCxnSpPr>
            <a:stCxn id="15" idx="3"/>
            <a:endCxn id="15" idx="7"/>
          </p:cNvCxnSpPr>
          <p:nvPr/>
        </p:nvCxnSpPr>
        <p:spPr>
          <a:xfrm flipV="1">
            <a:off x="8066294" y="2360227"/>
            <a:ext cx="488875" cy="227580"/>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9133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20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wheel(1)">
                                      <p:cBhvr>
                                        <p:cTn id="12" dur="2000"/>
                                        <p:tgtEl>
                                          <p:spTgt spid="15"/>
                                        </p:tgtEl>
                                      </p:cBhvr>
                                    </p:animEffect>
                                  </p:childTnLst>
                                </p:cTn>
                              </p:par>
                            </p:childTnLst>
                          </p:cTn>
                        </p:par>
                        <p:par>
                          <p:cTn id="13" fill="hold">
                            <p:stCondLst>
                              <p:cond delay="2000"/>
                            </p:stCondLst>
                            <p:childTnLst>
                              <p:par>
                                <p:cTn id="14" presetID="16" presetClass="entr" presetSubtype="21" fill="hold" nodeType="after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barn(inVertical)">
                                      <p:cBhvr>
                                        <p:cTn id="1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1.0&quot;&gt;&lt;object type=&quot;1&quot; unique_id=&quot;10001&quot;&gt;&lt;object type=&quot;2&quot; unique_id=&quot;10002&quot;&gt;&lt;object type=&quot;3&quot; unique_id=&quot;10003&quot;&gt;&lt;property id=&quot;20148&quot; value=&quot;5&quot;/&gt;&lt;property id=&quot;20300&quot; value=&quot;Slide 1 - &amp;quot;Module six: Loop optimizations&amp;quot;&quot;/&gt;&lt;property id=&quot;20307&quot; value=&quot;256&quot;/&gt;&lt;/object&gt;&lt;object type=&quot;3&quot; unique_id=&quot;10004&quot;&gt;&lt;property id=&quot;20148&quot; value=&quot;5&quot;/&gt;&lt;property id=&quot;20300&quot; value=&quot;Slide 2 - &amp;quot;Loop optimizations&amp;quot;&quot;/&gt;&lt;property id=&quot;20307&quot; value=&quot;275&quot;/&gt;&lt;/object&gt;&lt;object type=&quot;3&quot; unique_id=&quot;10005&quot;&gt;&lt;property id=&quot;20148&quot; value=&quot;5&quot;/&gt;&lt;property id=&quot;20300&quot; value=&quot;Slide 3 - &amp;quot;Sample Loop code&amp;quot;&quot;/&gt;&lt;property id=&quot;20307&quot; value=&quot;258&quot;/&gt;&lt;/object&gt;&lt;object type=&quot;3&quot; unique_id=&quot;10006&quot;&gt;&lt;property id=&quot;20148&quot; value=&quot;5&quot;/&gt;&lt;property id=&quot;20300&quot; value=&quot;Slide 5 - &amp;quot;Parallelizing loops&amp;quot;&quot;/&gt;&lt;property id=&quot;20307&quot; value=&quot;331&quot;/&gt;&lt;/object&gt;&lt;object type=&quot;3&quot; unique_id=&quot;10007&quot;&gt;&lt;property id=&quot;20148&quot; value=&quot;5&quot;/&gt;&lt;property id=&quot;20300&quot; value=&quot;Slide 6 - &amp;quot;Auto clause&amp;quot;&quot;/&gt;&lt;property id=&quot;20307&quot; value=&quot;327&quot;/&gt;&lt;/object&gt;&lt;object type=&quot;3&quot; unique_id=&quot;10008&quot;&gt;&lt;property id=&quot;20148&quot; value=&quot;5&quot;/&gt;&lt;property id=&quot;20300&quot; value=&quot;Slide 7 - &amp;quot;Auto clause&amp;quot;&quot;/&gt;&lt;property id=&quot;20307&quot; value=&quot;332&quot;/&gt;&lt;/object&gt;&lt;object type=&quot;3&quot; unique_id=&quot;10009&quot;&gt;&lt;property id=&quot;20148&quot; value=&quot;5&quot;/&gt;&lt;property id=&quot;20300&quot; value=&quot;Slide 10 - &amp;quot;Independent clause&amp;quot;&quot;/&gt;&lt;property id=&quot;20307&quot; value=&quot;317&quot;/&gt;&lt;/object&gt;&lt;object type=&quot;3&quot; unique_id=&quot;10010&quot;&gt;&lt;property id=&quot;20148&quot; value=&quot;5&quot;/&gt;&lt;property id=&quot;20300&quot; value=&quot;Slide 11 - &amp;quot;Independent clause&amp;quot;&quot;/&gt;&lt;property id=&quot;20307&quot; value=&quot;323&quot;/&gt;&lt;/object&gt;&lt;object type=&quot;3&quot; unique_id=&quot;10011&quot;&gt;&lt;property id=&quot;20148&quot; value=&quot;5&quot;/&gt;&lt;property id=&quot;20300&quot; value=&quot;Slide 14 - &amp;quot;Loop correctness&amp;quot;&quot;/&gt;&lt;property id=&quot;20307&quot; value=&quot;333&quot;/&gt;&lt;/object&gt;&lt;object type=&quot;3&quot; unique_id=&quot;10012&quot;&gt;&lt;property id=&quot;20148&quot; value=&quot;5&quot;/&gt;&lt;property id=&quot;20300&quot; value=&quot;Slide 15 - &amp;quot;seq clause&amp;quot;&quot;/&gt;&lt;property id=&quot;20307&quot; value=&quot;328&quot;/&gt;&lt;/object&gt;&lt;object type=&quot;3&quot; unique_id=&quot;10013&quot;&gt;&lt;property id=&quot;20148&quot; value=&quot;5&quot;/&gt;&lt;property id=&quot;20300&quot; value=&quot;Slide 17 - &amp;quot;reduction clause&amp;quot;&quot;/&gt;&lt;property id=&quot;20307&quot; value=&quot;269&quot;/&gt;&lt;/object&gt;&lt;object type=&quot;3&quot; unique_id=&quot;10014&quot;&gt;&lt;property id=&quot;20148&quot; value=&quot;5&quot;/&gt;&lt;property id=&quot;20300&quot; value=&quot;Slide 19 - &amp;quot;Without a reduction&amp;quot;&quot;/&gt;&lt;property id=&quot;20307&quot; value=&quot;336&quot;/&gt;&lt;/object&gt;&lt;object type=&quot;3&quot; unique_id=&quot;10015&quot;&gt;&lt;property id=&quot;20148&quot; value=&quot;5&quot;/&gt;&lt;property id=&quot;20300&quot; value=&quot;Slide 21 - &amp;quot;reduction clause&amp;quot;&quot;/&gt;&lt;property id=&quot;20307&quot; value=&quot;335&quot;/&gt;&lt;/object&gt;&lt;object type=&quot;3&quot; unique_id=&quot;10016&quot;&gt;&lt;property id=&quot;20148&quot; value=&quot;5&quot;/&gt;&lt;property id=&quot;20300&quot; value=&quot;Slide 23 - &amp;quot;reduction clause&amp;quot;&quot;/&gt;&lt;property id=&quot;20307&quot; value=&quot;324&quot;/&gt;&lt;/object&gt;&lt;object type=&quot;3&quot; unique_id=&quot;10017&quot;&gt;&lt;property id=&quot;20148&quot; value=&quot;5&quot;/&gt;&lt;property id=&quot;20300&quot; value=&quot;Slide 25 - &amp;quot;reduction clause operators&amp;quot;&quot;/&gt;&lt;property id=&quot;20307&quot; value=&quot;276&quot;/&gt;&lt;/object&gt;&lt;object type=&quot;3&quot; unique_id=&quot;10018&quot;&gt;&lt;property id=&quot;20148&quot; value=&quot;5&quot;/&gt;&lt;property id=&quot;20300&quot; value=&quot;Slide 26 - &amp;quot;reduction clause&amp;quot;&quot;/&gt;&lt;property id=&quot;20307&quot; value=&quot;277&quot;/&gt;&lt;/object&gt;&lt;object type=&quot;3&quot; unique_id=&quot;10019&quot;&gt;&lt;property id=&quot;20148&quot; value=&quot;5&quot;/&gt;&lt;property id=&quot;20300&quot; value=&quot;Slide 28 - &amp;quot;Private and FirstPrivate clauses&amp;quot;&quot;/&gt;&lt;property id=&quot;20307&quot; value=&quot;271&quot;/&gt;&lt;/object&gt;&lt;object type=&quot;3&quot; unique_id=&quot;10020&quot;&gt;&lt;property id=&quot;20148&quot; value=&quot;5&quot;/&gt;&lt;property id=&quot;20300&quot; value=&quot;Slide 29 - &amp;quot;private and firstprivate clauses&amp;quot;&quot;/&gt;&lt;property id=&quot;20307&quot; value=&quot;361&quot;/&gt;&lt;/object&gt;&lt;object type=&quot;3&quot; unique_id=&quot;10021&quot;&gt;&lt;property id=&quot;20148&quot; value=&quot;5&quot;/&gt;&lt;property id=&quot;20300&quot; value=&quot;Slide 32 - &amp;quot;SCALARs and private clause&amp;quot;&quot;/&gt;&lt;property id=&quot;20307&quot; value=&quot;352&quot;/&gt;&lt;/object&gt;&lt;object type=&quot;3&quot; unique_id=&quot;10022&quot;&gt;&lt;property id=&quot;20148&quot; value=&quot;5&quot;/&gt;&lt;property id=&quot;20300&quot; value=&quot;Slide 33 - &amp;quot;Loop optimizations&amp;quot;&quot;/&gt;&lt;property id=&quot;20307&quot; value=&quot;334&quot;/&gt;&lt;/object&gt;&lt;object type=&quot;3&quot; unique_id=&quot;10023&quot;&gt;&lt;property id=&quot;20148&quot; value=&quot;5&quot;/&gt;&lt;property id=&quot;20300&quot; value=&quot;Slide 34 - &amp;quot;collapse clause&amp;quot;&quot;/&gt;&lt;property id=&quot;20307&quot; value=&quot;325&quot;/&gt;&lt;/object&gt;&lt;object type=&quot;3&quot; unique_id=&quot;10024&quot;&gt;&lt;property id=&quot;20148&quot; value=&quot;5&quot;/&gt;&lt;property id=&quot;20300&quot; value=&quot;Slide 35 - &amp;quot;collapse clause&amp;quot;&quot;/&gt;&lt;property id=&quot;20307&quot; value=&quot;329&quot;/&gt;&lt;/object&gt;&lt;object type=&quot;3&quot; unique_id=&quot;10025&quot;&gt;&lt;property id=&quot;20148&quot; value=&quot;5&quot;/&gt;&lt;property id=&quot;20300&quot; value=&quot;Slide 36 - &amp;quot;tile clause&amp;quot;&quot;/&gt;&lt;property id=&quot;20307&quot; value=&quot;272&quot;/&gt;&lt;/object&gt;&lt;object type=&quot;3&quot; unique_id=&quot;10026&quot;&gt;&lt;property id=&quot;20148&quot; value=&quot;5&quot;/&gt;&lt;property id=&quot;20300&quot; value=&quot;Slide 37 - &amp;quot;Tile clause&amp;quot;&quot;/&gt;&lt;property id=&quot;20307&quot; value=&quot;337&quot;/&gt;&lt;/object&gt;&lt;object type=&quot;3&quot; unique_id=&quot;10027&quot;&gt;&lt;property id=&quot;20148&quot; value=&quot;5&quot;/&gt;&lt;property id=&quot;20300&quot; value=&quot;Slide 38 - &amp;quot;Gang worker vector&amp;quot;&quot;/&gt;&lt;property id=&quot;20307&quot; value=&quot;273&quot;/&gt;&lt;/object&gt;&lt;object type=&quot;3&quot; unique_id=&quot;10028&quot;&gt;&lt;property id=&quot;20148&quot; value=&quot;5&quot;/&gt;&lt;property id=&quot;20300&quot; value=&quot;Slide 39 - &amp;quot;Gang worker vector&amp;quot;&quot;/&gt;&lt;property id=&quot;20307&quot; value=&quot;354&quot;/&gt;&lt;/object&gt;&lt;object type=&quot;3&quot; unique_id=&quot;10029&quot;&gt;&lt;property id=&quot;20148&quot; value=&quot;5&quot;/&gt;&lt;property id=&quot;20300&quot; value=&quot;Slide 40 - &amp;quot;Gang worker vector&amp;quot;&quot;/&gt;&lt;property id=&quot;20307&quot; value=&quot;357&quot;/&gt;&lt;/object&gt;&lt;object type=&quot;3&quot; unique_id=&quot;10030&quot;&gt;&lt;property id=&quot;20148&quot; value=&quot;5&quot;/&gt;&lt;property id=&quot;20300&quot; value=&quot;Slide 41 - &amp;quot;Gang worker vector&amp;quot;&quot;/&gt;&lt;property id=&quot;20307&quot; value=&quot;356&quot;/&gt;&lt;/object&gt;&lt;object type=&quot;3&quot; unique_id=&quot;10031&quot;&gt;&lt;property id=&quot;20148&quot; value=&quot;5&quot;/&gt;&lt;property id=&quot;20300&quot; value=&quot;Slide 42 - &amp;quot;Gang worker vector&amp;quot;&quot;/&gt;&lt;property id=&quot;20307&quot; value=&quot;358&quot;/&gt;&lt;/object&gt;&lt;object type=&quot;3&quot; unique_id=&quot;10032&quot;&gt;&lt;property id=&quot;20148&quot; value=&quot;5&quot;/&gt;&lt;property id=&quot;20300&quot; value=&quot;Slide 43 - &amp;quot;Gang worker vector&amp;quot;&quot;/&gt;&lt;property id=&quot;20307&quot; value=&quot;342&quot;/&gt;&lt;/object&gt;&lt;object type=&quot;3&quot; unique_id=&quot;10033&quot;&gt;&lt;property id=&quot;20148&quot; value=&quot;5&quot;/&gt;&lt;property id=&quot;20300&quot; value=&quot;Slide 44 - &amp;quot;Gang worker vector&amp;quot;&quot;/&gt;&lt;property id=&quot;20307&quot; value=&quot;359&quot;/&gt;&lt;/object&gt;&lt;object type=&quot;3&quot; unique_id=&quot;10034&quot;&gt;&lt;property id=&quot;20148&quot; value=&quot;5&quot;/&gt;&lt;property id=&quot;20300&quot; value=&quot;Slide 45 - &amp;quot;Parallel directive syntax&amp;quot;&quot;/&gt;&lt;property id=&quot;20307&quot; value=&quot;322&quot;/&gt;&lt;/object&gt;&lt;object type=&quot;3&quot; unique_id=&quot;10035&quot;&gt;&lt;property id=&quot;20148&quot; value=&quot;5&quot;/&gt;&lt;property id=&quot;20300&quot; value=&quot;Slide 46 - &amp;quot;Parallel directive syntax&amp;quot;&quot;/&gt;&lt;property id=&quot;20307&quot; value=&quot;360&quot;/&gt;&lt;/object&gt;&lt;object type=&quot;3&quot; unique_id=&quot;10036&quot;&gt;&lt;property id=&quot;20148&quot; value=&quot;5&quot;/&gt;&lt;property id=&quot;20300&quot; value=&quot;Slide 47 - &amp;quot;Kernels directive syntax&amp;quot;&quot;/&gt;&lt;property id=&quot;20307&quot; value=&quot;338&quot;/&gt;&lt;/object&gt;&lt;object type=&quot;3&quot; unique_id=&quot;10037&quot;&gt;&lt;property id=&quot;20148&quot; value=&quot;5&quot;/&gt;&lt;property id=&quot;20300&quot; value=&quot;Slide 48 - &amp;quot;Kernels directive syntax&amp;quot;&quot;/&gt;&lt;property id=&quot;20307&quot; value=&quot;344&quot;/&gt;&lt;/object&gt;&lt;object type=&quot;3&quot; unique_id=&quot;10038&quot;&gt;&lt;property id=&quot;20148&quot; value=&quot;5&quot;/&gt;&lt;property id=&quot;20300&quot; value=&quot;Slide 49 - &amp;quot;Gang Worker vector&amp;quot;&quot;/&gt;&lt;property id=&quot;20307&quot; value=&quot;306&quot;/&gt;&lt;/object&gt;&lt;object type=&quot;3&quot; unique_id=&quot;10039&quot;&gt;&lt;property id=&quot;20148&quot; value=&quot;5&quot;/&gt;&lt;property id=&quot;20300&quot; value=&quot;Slide 50 - &amp;quot;Gang Worker vector&amp;quot;&quot;/&gt;&lt;property id=&quot;20307&quot; value=&quot;345&quot;/&gt;&lt;/object&gt;&lt;object type=&quot;3&quot; unique_id=&quot;10040&quot;&gt;&lt;property id=&quot;20148&quot; value=&quot;5&quot;/&gt;&lt;property id=&quot;20300&quot; value=&quot;Slide 51 - &amp;quot;Gang Worker vector&amp;quot;&quot;/&gt;&lt;property id=&quot;20307&quot; value=&quot;300&quot;/&gt;&lt;/object&gt;&lt;object type=&quot;3&quot; unique_id=&quot;10041&quot;&gt;&lt;property id=&quot;20148&quot; value=&quot;5&quot;/&gt;&lt;property id=&quot;20300&quot; value=&quot;Slide 52 - &amp;quot;Gang Worker vector&amp;quot;&quot;/&gt;&lt;property id=&quot;20307&quot; value=&quot;304&quot;/&gt;&lt;/object&gt;&lt;object type=&quot;3&quot; unique_id=&quot;10042&quot;&gt;&lt;property id=&quot;20148&quot; value=&quot;5&quot;/&gt;&lt;property id=&quot;20300&quot; value=&quot;Slide 53 - &amp;quot;Gang Worker vector&amp;quot;&quot;/&gt;&lt;property id=&quot;20307&quot; value=&quot;347&quot;/&gt;&lt;/object&gt;&lt;object type=&quot;3&quot; unique_id=&quot;10043&quot;&gt;&lt;property id=&quot;20148&quot; value=&quot;5&quot;/&gt;&lt;property id=&quot;20300&quot; value=&quot;Slide 54 - &amp;quot;Gang Worker vector&amp;quot;&quot;/&gt;&lt;property id=&quot;20307&quot; value=&quot;312&quot;/&gt;&lt;/object&gt;&lt;object type=&quot;3&quot; unique_id=&quot;10044&quot;&gt;&lt;property id=&quot;20148&quot; value=&quot;5&quot;/&gt;&lt;property id=&quot;20300&quot; value=&quot;Slide 55 - &amp;quot;Gang Worker vector&amp;quot;&quot;/&gt;&lt;property id=&quot;20307&quot; value=&quot;350&quot;/&gt;&lt;/object&gt;&lt;object type=&quot;3&quot; unique_id=&quot;10045&quot;&gt;&lt;property id=&quot;20148&quot; value=&quot;5&quot;/&gt;&lt;property id=&quot;20300&quot; value=&quot;Slide 56 - &amp;quot;Gang Worker vector&amp;quot;&quot;/&gt;&lt;property id=&quot;20307&quot; value=&quot;320&quot;/&gt;&lt;/object&gt;&lt;object type=&quot;3&quot; unique_id=&quot;10046&quot;&gt;&lt;property id=&quot;20148&quot; value=&quot;5&quot;/&gt;&lt;property id=&quot;20300&quot; value=&quot;Slide 57 - &amp;quot;Gang Worker vector&amp;quot;&quot;/&gt;&lt;property id=&quot;20307&quot; value=&quot;351&quot;/&gt;&lt;/object&gt;&lt;object type=&quot;3&quot; unique_id=&quot;10047&quot;&gt;&lt;property id=&quot;20148&quot; value=&quot;5&quot;/&gt;&lt;property id=&quot;20300&quot; value=&quot;Slide 58 - &amp;quot;Gang Worker vector&amp;quot;&quot;/&gt;&lt;property id=&quot;20307&quot; value=&quot;321&quot;/&gt;&lt;/object&gt;&lt;object type=&quot;3&quot; unique_id=&quot;10048&quot;&gt;&lt;property id=&quot;20148&quot; value=&quot;5&quot;/&gt;&lt;property id=&quot;20300&quot; value=&quot;Slide 59 - &amp;quot;Gang Worker vector&amp;quot;&quot;/&gt;&lt;property id=&quot;20307&quot; value=&quot;309&quot;/&gt;&lt;/object&gt;&lt;object type=&quot;3&quot; unique_id=&quot;10049&quot;&gt;&lt;property id=&quot;20148&quot; value=&quot;5&quot;/&gt;&lt;property id=&quot;20300&quot; value=&quot;Slide 60 - &amp;quot;Gang Worker vector&amp;quot;&quot;/&gt;&lt;property id=&quot;20307&quot; value=&quot;316&quot;/&gt;&lt;/object&gt;&lt;object type=&quot;3&quot; unique_id=&quot;10050&quot;&gt;&lt;property id=&quot;20148&quot; value=&quot;5&quot;/&gt;&lt;property id=&quot;20300&quot; value=&quot;Slide 61 - &amp;quot;Gang Worker vector&amp;quot;&quot;/&gt;&lt;property id=&quot;20307&quot; value=&quot;339&quot;/&gt;&lt;/object&gt;&lt;object type=&quot;3&quot; unique_id=&quot;10051&quot;&gt;&lt;property id=&quot;20148&quot; value=&quot;5&quot;/&gt;&lt;property id=&quot;20300&quot; value=&quot;Slide 62 - &amp;quot;warps&amp;quot;&quot;/&gt;&lt;property id=&quot;20307&quot; value=&quot;274&quot;/&gt;&lt;/object&gt;&lt;object type=&quot;3&quot; unique_id=&quot;10358&quot;&gt;&lt;property id=&quot;20148&quot; value=&quot;5&quot;/&gt;&lt;property id=&quot;20300&quot; value=&quot;Slide 8 - &amp;quot;Auto clause&amp;quot;&quot;/&gt;&lt;property id=&quot;20307&quot; value=&quot;362&quot;/&gt;&lt;/object&gt;&lt;object type=&quot;3&quot; unique_id=&quot;10359&quot;&gt;&lt;property id=&quot;20148&quot; value=&quot;5&quot;/&gt;&lt;property id=&quot;20300&quot; value=&quot;Slide 9 - &amp;quot;Auto clause&amp;quot;&quot;/&gt;&lt;property id=&quot;20307&quot; value=&quot;363&quot;/&gt;&lt;/object&gt;&lt;object type=&quot;3&quot; unique_id=&quot;10360&quot;&gt;&lt;property id=&quot;20148&quot; value=&quot;5&quot;/&gt;&lt;property id=&quot;20300&quot; value=&quot;Slide 12 - &amp;quot;Independent clause&amp;quot;&quot;/&gt;&lt;property id=&quot;20307&quot; value=&quot;364&quot;/&gt;&lt;/object&gt;&lt;object type=&quot;3&quot; unique_id=&quot;10361&quot;&gt;&lt;property id=&quot;20148&quot; value=&quot;5&quot;/&gt;&lt;property id=&quot;20300&quot; value=&quot;Slide 13 - &amp;quot;Independent clause&amp;quot;&quot;/&gt;&lt;property id=&quot;20307&quot; value=&quot;365&quot;/&gt;&lt;/object&gt;&lt;object type=&quot;3&quot; unique_id=&quot;10637&quot;&gt;&lt;property id=&quot;20148&quot; value=&quot;5&quot;/&gt;&lt;property id=&quot;20300&quot; value=&quot;Slide 16 - &amp;quot;seq clause&amp;quot;&quot;/&gt;&lt;property id=&quot;20307&quot; value=&quot;366&quot;/&gt;&lt;/object&gt;&lt;object type=&quot;3&quot; unique_id=&quot;10638&quot;&gt;&lt;property id=&quot;20148&quot; value=&quot;5&quot;/&gt;&lt;property id=&quot;20300&quot; value=&quot;Slide 18 - &amp;quot;reduction clause&amp;quot;&quot;/&gt;&lt;property id=&quot;20307&quot; value=&quot;367&quot;/&gt;&lt;/object&gt;&lt;object type=&quot;3&quot; unique_id=&quot;10810&quot;&gt;&lt;property id=&quot;20148&quot; value=&quot;5&quot;/&gt;&lt;property id=&quot;20300&quot; value=&quot;Slide 20 - &amp;quot;Without a reduction&amp;quot;&quot;/&gt;&lt;property id=&quot;20307&quot; value=&quot;368&quot;/&gt;&lt;/object&gt;&lt;object type=&quot;3&quot; unique_id=&quot;10985&quot;&gt;&lt;property id=&quot;20148&quot; value=&quot;5&quot;/&gt;&lt;property id=&quot;20300&quot; value=&quot;Slide 22 - &amp;quot;reduction clause&amp;quot;&quot;/&gt;&lt;property id=&quot;20307&quot; value=&quot;369&quot;/&gt;&lt;/object&gt;&lt;object type=&quot;3&quot; unique_id=&quot;11163&quot;&gt;&lt;property id=&quot;20148&quot; value=&quot;5&quot;/&gt;&lt;property id=&quot;20300&quot; value=&quot;Slide 4 - &amp;quot;Sample Loop code&amp;quot;&quot;/&gt;&lt;property id=&quot;20307&quot; value=&quot;370&quot;/&gt;&lt;/object&gt;&lt;object type=&quot;3&quot; unique_id=&quot;11404&quot;&gt;&lt;property id=&quot;20148&quot; value=&quot;5&quot;/&gt;&lt;property id=&quot;20300&quot; value=&quot;Slide 24 - &amp;quot;reduction clause&amp;quot;&quot;/&gt;&lt;property id=&quot;20307&quot; value=&quot;371&quot;/&gt;&lt;/object&gt;&lt;object type=&quot;3&quot; unique_id=&quot;11405&quot;&gt;&lt;property id=&quot;20148&quot; value=&quot;5&quot;/&gt;&lt;property id=&quot;20300&quot; value=&quot;Slide 27 - &amp;quot;reduction clause&amp;quot;&quot;/&gt;&lt;property id=&quot;20307&quot; value=&quot;372&quot;/&gt;&lt;/object&gt;&lt;object type=&quot;3&quot; unique_id=&quot;11654&quot;&gt;&lt;property id=&quot;20148&quot; value=&quot;5&quot;/&gt;&lt;property id=&quot;20300&quot; value=&quot;Slide 30 - &amp;quot;Private and FirstPrivate clauses&amp;quot;&quot;/&gt;&lt;property id=&quot;20307&quot; value=&quot;373&quot;/&gt;&lt;/object&gt;&lt;object type=&quot;3&quot; unique_id=&quot;11655&quot;&gt;&lt;property id=&quot;20148&quot; value=&quot;5&quot;/&gt;&lt;property id=&quot;20300&quot; value=&quot;Slide 31 - &amp;quot;private and firstprivate clauses&amp;quot;&quot;/&gt;&lt;property id=&quot;20307&quot; value=&quot;374&quot;/&gt;&lt;/object&gt;&lt;/object&gt;&lt;object type=&quot;8&quot; unique_id=&quot;10102&quot;&gt;&lt;/object&gt;&lt;/object&gt;&lt;/database&gt;"/>
  <p:tag name="SECTOMILLISECCONVERTED" val="1"/>
</p:tagLst>
</file>

<file path=ppt/theme/theme1.xml><?xml version="1.0" encoding="utf-8"?>
<a:theme xmlns:a="http://schemas.openxmlformats.org/drawingml/2006/main" name="Title &amp; Bullet">
  <a:themeElements>
    <a:clrScheme name="Custom 1">
      <a:dk1>
        <a:srgbClr val="B3B3B3"/>
      </a:dk1>
      <a:lt1>
        <a:srgbClr val="FFFFFF"/>
      </a:lt1>
      <a:dk2>
        <a:srgbClr val="000000"/>
      </a:dk2>
      <a:lt2>
        <a:srgbClr val="0C4E9B"/>
      </a:lt2>
      <a:accent1>
        <a:srgbClr val="042251"/>
      </a:accent1>
      <a:accent2>
        <a:srgbClr val="0C4E9B"/>
      </a:accent2>
      <a:accent3>
        <a:srgbClr val="0080A7"/>
      </a:accent3>
      <a:accent4>
        <a:srgbClr val="FF5400"/>
      </a:accent4>
      <a:accent5>
        <a:srgbClr val="C2000B"/>
      </a:accent5>
      <a:accent6>
        <a:srgbClr val="F0047F"/>
      </a:accent6>
      <a:hlink>
        <a:srgbClr val="0C4E9B"/>
      </a:hlink>
      <a:folHlink>
        <a:srgbClr val="868686"/>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59E8B2F2D50A34B8956FD0A46C10A97" ma:contentTypeVersion="0" ma:contentTypeDescription="Create a new document." ma:contentTypeScope="" ma:versionID="2d22a1089f8aa3be74aa23dc2e82a28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E29B7386-0C5E-43DB-8BF1-052EEAD5F5DF}">
  <ds:schemaRefs>
    <ds:schemaRef ds:uri="http://schemas.microsoft.com/sharepoint/v3/contenttype/forms"/>
  </ds:schemaRefs>
</ds:datastoreItem>
</file>

<file path=customXml/itemProps2.xml><?xml version="1.0" encoding="utf-8"?>
<ds:datastoreItem xmlns:ds="http://schemas.openxmlformats.org/officeDocument/2006/customXml" ds:itemID="{DF88E22E-2A4B-4FB1-9848-BF16E7DBE74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s>
</ds:datastoreItem>
</file>

<file path=customXml/itemProps3.xml><?xml version="1.0" encoding="utf-8"?>
<ds:datastoreItem xmlns:ds="http://schemas.openxmlformats.org/officeDocument/2006/customXml" ds:itemID="{BEA82F4F-F3EA-4E98-BEE2-3C70B6315C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otalTime>97602</TotalTime>
  <Words>7083</Words>
  <Application>Microsoft Office PowerPoint</Application>
  <PresentationFormat>Custom</PresentationFormat>
  <Paragraphs>1659</Paragraphs>
  <Slides>81</Slides>
  <Notes>23</Notes>
  <HiddenSlides>33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81</vt:i4>
      </vt:variant>
    </vt:vector>
  </HeadingPairs>
  <TitlesOfParts>
    <vt:vector size="87" baseType="lpstr">
      <vt:lpstr>Arial</vt:lpstr>
      <vt:lpstr>Calibri</vt:lpstr>
      <vt:lpstr>Consolas</vt:lpstr>
      <vt:lpstr>Trebuchet MS</vt:lpstr>
      <vt:lpstr>Wingdings</vt:lpstr>
      <vt:lpstr>Title &amp; Bullet</vt:lpstr>
      <vt:lpstr>Module six: Loop optimizations</vt:lpstr>
      <vt:lpstr>Loop optimizations</vt:lpstr>
      <vt:lpstr>Sample Loop code</vt:lpstr>
      <vt:lpstr>Sample Loop code</vt:lpstr>
      <vt:lpstr>Parallelizing loops</vt:lpstr>
      <vt:lpstr>Auto clause</vt:lpstr>
      <vt:lpstr>Auto clause</vt:lpstr>
      <vt:lpstr>Auto clause</vt:lpstr>
      <vt:lpstr>Auto clause</vt:lpstr>
      <vt:lpstr>Independent clause</vt:lpstr>
      <vt:lpstr>Independent clause</vt:lpstr>
      <vt:lpstr>Independent clause</vt:lpstr>
      <vt:lpstr>Independent clause</vt:lpstr>
      <vt:lpstr>Loop correctness</vt:lpstr>
      <vt:lpstr>seq clause</vt:lpstr>
      <vt:lpstr>seq clause</vt:lpstr>
      <vt:lpstr>Private and FirstPrivate clauses</vt:lpstr>
      <vt:lpstr>private and firstprivate clauses</vt:lpstr>
      <vt:lpstr>Private and FirstPrivate clauses</vt:lpstr>
      <vt:lpstr>private and firstprivate clauses</vt:lpstr>
      <vt:lpstr>SCALARs and private clause</vt:lpstr>
      <vt:lpstr>Loop optimizations</vt:lpstr>
      <vt:lpstr>collapse clause</vt:lpstr>
      <vt:lpstr>collapse clause</vt:lpstr>
      <vt:lpstr>collapse clause</vt:lpstr>
      <vt:lpstr>collapse clause</vt:lpstr>
      <vt:lpstr>tile clause</vt:lpstr>
      <vt:lpstr>tile clause</vt:lpstr>
      <vt:lpstr>Tile clause</vt:lpstr>
      <vt:lpstr>Tile clause</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Parallel directive syntax</vt:lpstr>
      <vt:lpstr>Parallel directive syntax</vt:lpstr>
      <vt:lpstr>Parallel directive syntax</vt:lpstr>
      <vt:lpstr>Parallel directive syntax</vt:lpstr>
      <vt:lpstr>Kernels directive syntax</vt:lpstr>
      <vt:lpstr>Kernels directive syntax</vt:lpstr>
      <vt:lpstr>Kernels directive syntax</vt:lpstr>
      <vt:lpstr>Kernels directive syntax</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Gang Worker vector</vt:lpstr>
      <vt:lpstr>warps</vt:lpstr>
      <vt:lpstr>Device_type clause</vt:lpstr>
      <vt:lpstr>Device_type clause</vt:lpstr>
      <vt:lpstr>Loop Optimization Rules of Thumb</vt:lpstr>
      <vt:lpstr>Module Review</vt:lpstr>
      <vt:lpstr>KEY concepts</vt:lpstr>
      <vt:lpstr>Lab Assignment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Jennifer Hohn</dc:creator>
  <cp:lastModifiedBy>Julia Levites</cp:lastModifiedBy>
  <cp:revision>4520</cp:revision>
  <dcterms:created xsi:type="dcterms:W3CDTF">2008-01-24T03:11:41Z</dcterms:created>
  <dcterms:modified xsi:type="dcterms:W3CDTF">2019-08-26T15:15:40Z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0x010100F59E8B2F2D50A34B8956FD0A46C10A97</vt:lpwstr>
  </property>
  <property fmtid="{D5CDD505-2E9C-101B-9397-08002B2CF9AE}" pid="3" name="MSIP_Label_6b558183-044c-4105-8d9c-cea02a2a3d86_Enabled">
    <vt:lpwstr>True</vt:lpwstr>
  </property>
  <property fmtid="{D5CDD505-2E9C-101B-9397-08002B2CF9AE}" pid="4" name="MSIP_Label_6b558183-044c-4105-8d9c-cea02a2a3d86_SiteId">
    <vt:lpwstr>43083d15-7273-40c1-b7db-39efd9ccc17a</vt:lpwstr>
  </property>
  <property fmtid="{D5CDD505-2E9C-101B-9397-08002B2CF9AE}" pid="5" name="MSIP_Label_6b558183-044c-4105-8d9c-cea02a2a3d86_Owner">
    <vt:lpwstr>jlevites@nvidia.com</vt:lpwstr>
  </property>
  <property fmtid="{D5CDD505-2E9C-101B-9397-08002B2CF9AE}" pid="6" name="MSIP_Label_6b558183-044c-4105-8d9c-cea02a2a3d86_SetDate">
    <vt:lpwstr>2019-08-26T15:15:39.7329920Z</vt:lpwstr>
  </property>
  <property fmtid="{D5CDD505-2E9C-101B-9397-08002B2CF9AE}" pid="7" name="MSIP_Label_6b558183-044c-4105-8d9c-cea02a2a3d86_Name">
    <vt:lpwstr>Unrestricted</vt:lpwstr>
  </property>
  <property fmtid="{D5CDD505-2E9C-101B-9397-08002B2CF9AE}" pid="8" name="MSIP_Label_6b558183-044c-4105-8d9c-cea02a2a3d86_Application">
    <vt:lpwstr>Microsoft Azure Information Protection</vt:lpwstr>
  </property>
  <property fmtid="{D5CDD505-2E9C-101B-9397-08002B2CF9AE}" pid="9" name="MSIP_Label_6b558183-044c-4105-8d9c-cea02a2a3d86_ActionId">
    <vt:lpwstr>a990860f-c290-45af-8531-3fb79766ed3e</vt:lpwstr>
  </property>
  <property fmtid="{D5CDD505-2E9C-101B-9397-08002B2CF9AE}" pid="10" name="MSIP_Label_6b558183-044c-4105-8d9c-cea02a2a3d86_Extended_MSFT_Method">
    <vt:lpwstr>Automatic</vt:lpwstr>
  </property>
  <property fmtid="{D5CDD505-2E9C-101B-9397-08002B2CF9AE}" pid="11" name="Sensitivity">
    <vt:lpwstr>Unrestricted</vt:lpwstr>
  </property>
</Properties>
</file>